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56" r:id="rId2"/>
    <p:sldId id="279" r:id="rId3"/>
    <p:sldId id="259" r:id="rId4"/>
    <p:sldId id="260" r:id="rId5"/>
    <p:sldId id="261" r:id="rId6"/>
    <p:sldId id="265" r:id="rId7"/>
    <p:sldId id="266" r:id="rId8"/>
    <p:sldId id="264" r:id="rId9"/>
    <p:sldId id="267" r:id="rId10"/>
    <p:sldId id="280" r:id="rId11"/>
    <p:sldId id="285" r:id="rId12"/>
    <p:sldId id="270" r:id="rId13"/>
    <p:sldId id="273" r:id="rId14"/>
    <p:sldId id="284" r:id="rId15"/>
    <p:sldId id="275" r:id="rId16"/>
    <p:sldId id="272" r:id="rId17"/>
    <p:sldId id="283" r:id="rId18"/>
    <p:sldId id="278" r:id="rId19"/>
    <p:sldId id="286" r:id="rId20"/>
  </p:sldIdLst>
  <p:sldSz cx="9144000" cy="6858000" type="screen4x3"/>
  <p:notesSz cx="7104063" cy="10234613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1280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78639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4023836" y="1"/>
            <a:ext cx="3078639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979E1A-CF66-4000-8861-68E83C427942}" type="datetimeFigureOut">
              <a:rPr lang="de-DE" smtClean="0"/>
              <a:t>11.10.2023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1" y="9721851"/>
            <a:ext cx="3078639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4023836" y="9721851"/>
            <a:ext cx="3078639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1822F4-4AD4-41DB-85AC-E1C1819C119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375454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78427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4023992" y="1"/>
            <a:ext cx="3078427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FC963DA2-B0DC-49E7-8181-2CC126A6F05D}" type="datetimeFigureOut">
              <a:rPr lang="de-DE" smtClean="0"/>
              <a:pPr/>
              <a:t>11.10.2023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93775" y="768350"/>
            <a:ext cx="5116513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710407" y="4861441"/>
            <a:ext cx="5683250" cy="4605576"/>
          </a:xfrm>
          <a:prstGeom prst="rect">
            <a:avLst/>
          </a:prstGeom>
        </p:spPr>
        <p:txBody>
          <a:bodyPr vert="horz" lIns="99048" tIns="49524" rIns="99048" bIns="49524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721107"/>
            <a:ext cx="3078427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4023992" y="9721107"/>
            <a:ext cx="3078427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4A54B1B2-C656-4357-A839-FAD2C1425568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78157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54B1B2-C656-4357-A839-FAD2C1425568}" type="slidenum">
              <a:rPr lang="de-DE" smtClean="0"/>
              <a:pPr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43470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de-DE" smtClean="0"/>
              <a:t>Oktober 2021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059832" y="6356350"/>
            <a:ext cx="3096344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de-DE" dirty="0" smtClean="0"/>
              <a:t>Informationen zur Prüfungsordnung </a:t>
            </a:r>
          </a:p>
          <a:p>
            <a:r>
              <a:rPr lang="de-DE" dirty="0" smtClean="0"/>
              <a:t>Bachelor Informatik</a:t>
            </a:r>
          </a:p>
          <a:p>
            <a:r>
              <a:rPr lang="de-DE" dirty="0" smtClean="0"/>
              <a:t>Bachelor Informatik – Mobile Anwendungen	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178E4C7-C866-4649-BBE2-5908453F6FA4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Oktober 2021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Informationen zur Prüfungsordnung  Bachelor Informatik Bachelor Informatik – Mobile Anwendungen 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8E4C7-C866-4649-BBE2-5908453F6FA4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Oktober 2021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Informationen zur Prüfungsordnung  Bachelor Informatik Bachelor Informatik – Mobile Anwendungen 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8E4C7-C866-4649-BBE2-5908453F6FA4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de-DE" smtClean="0"/>
              <a:t>Oktober 2021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de-DE" smtClean="0"/>
              <a:t>Informationen zur Prüfungsordnung  Bachelor Informatik Bachelor Informatik – Mobile Anwendungen 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de-DE" dirty="0" smtClean="0"/>
              <a:t>Seite </a:t>
            </a:r>
            <a:fld id="{B178E4C7-C866-4649-BBE2-5908453F6FA4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Oktober 2021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Informationen zur Prüfungsordnung  Bachelor Informatik Bachelor Informatik – Mobile Anwendungen 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8E4C7-C866-4649-BBE2-5908453F6FA4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Oktober 2021</a:t>
            </a:r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Informationen zur Prüfungsordnung  Bachelor Informatik Bachelor Informatik – Mobile Anwendungen 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8E4C7-C866-4649-BBE2-5908453F6FA4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Oktober 2021</a:t>
            </a:r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Informationen zur Prüfungsordnung  Bachelor Informatik Bachelor Informatik – Mobile Anwendungen </a:t>
            </a:r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8E4C7-C866-4649-BBE2-5908453F6FA4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de-DE" smtClean="0"/>
              <a:t>Oktober 2021</a:t>
            </a:r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de-DE" smtClean="0"/>
              <a:t>Informationen zur Prüfungsordnung  Bachelor Informatik Bachelor Informatik – Mobile Anwendungen 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178E4C7-C866-4649-BBE2-5908453F6FA4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Oktober 2021</a:t>
            </a:r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Informationen zur Prüfungsordnung  Bachelor Informatik Bachelor Informatik – Mobile Anwendungen </a:t>
            </a: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8E4C7-C866-4649-BBE2-5908453F6FA4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Oktober 2021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Informationen zur Prüfungsordnung  Bachelor Informatik Bachelor Informatik – Mobile Anwendungen 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8E4C7-C866-4649-BBE2-5908453F6FA4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Oktober 2021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Informationen zur Prüfungsordnung  Bachelor Informatik Bachelor Informatik – Mobile Anwendungen 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8E4C7-C866-4649-BBE2-5908453F6FA4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 smtClean="0"/>
              <a:t>Oktober 2021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 smtClean="0"/>
              <a:t>Informationen zur Prüfungsordnung  Bachelor Informatik Bachelor Informatik – Mobile Anwendungen 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78E4C7-C866-4649-BBE2-5908453F6FA4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frankfurt-university.hispro.de/qisserver/pages/cs/sys/portal/hisinoneStartPage.faces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frankfurt-university.de/fileadmin/standard/Studium/Formulare_Pruefungsaemter/aerztlichesattest.pdf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frankfurt-university.de/fileadmin/standard/Studium/Studienbuero/Antrag_auf_Anrechnung_von_Studien-_und_Pruefungsleistungen.pdf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mailto:falken@fb2.fra-uas.de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rankfurt-university.de/de/aktuelles/amtliche-mitteilungen/studien-pruefungs-und-entgeltordnungen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frankfurt-university.de/fileadmin/standard/Aktuelles/Amtliche_Mitteilungen/PO_B_Informatik_-_Mobile_Anwendungen__Lesefassung_26.06.2019_.pdf" TargetMode="External"/><Relationship Id="rId5" Type="http://schemas.openxmlformats.org/officeDocument/2006/relationships/hyperlink" Target="https://www.frankfurt-university.de/fileadmin/standard/Aktuelles/Amtliche_Mitteilungen/Akademische_Satzungen/Studien-_und_Pruefungsordnungen/Fachbereich_2/Informatik_2006_und_2012/POA_BA_Informatik_2012__Lesefassung_24.11.2021_Amtl._Mitteilungen_.pdf" TargetMode="External"/><Relationship Id="rId4" Type="http://schemas.openxmlformats.org/officeDocument/2006/relationships/hyperlink" Target="https://www.frankfurt-university.de/fileadmin/standard/Aktuelles/Amtliche_Mitteilungen/Akademische_Satzungen/ABPO__Lesefassung_23.10.2019_.pdf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frankfurt-university.de/de/hochschule/fachbereich-2-informatik-und-ingenieurwissenschaften/einrichtungen-services/pruefungsamt-am-fb-2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39552" y="836712"/>
            <a:ext cx="7772400" cy="1470025"/>
          </a:xfrm>
        </p:spPr>
        <p:txBody>
          <a:bodyPr/>
          <a:lstStyle/>
          <a:p>
            <a:r>
              <a:rPr lang="de-DE" dirty="0" smtClean="0"/>
              <a:t>Erstsemesterinformation</a:t>
            </a:r>
            <a:br>
              <a:rPr lang="de-DE" dirty="0" smtClean="0"/>
            </a:br>
            <a:r>
              <a:rPr lang="de-DE" dirty="0" smtClean="0"/>
              <a:t>Wintersemester </a:t>
            </a:r>
            <a:r>
              <a:rPr lang="de-DE" dirty="0" smtClean="0"/>
              <a:t>2023/24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259632" y="2636912"/>
            <a:ext cx="6400800" cy="2736304"/>
          </a:xfrm>
        </p:spPr>
        <p:txBody>
          <a:bodyPr>
            <a:normAutofit fontScale="47500" lnSpcReduction="20000"/>
          </a:bodyPr>
          <a:lstStyle/>
          <a:p>
            <a:pPr>
              <a:spcAft>
                <a:spcPct val="5000"/>
              </a:spcAft>
            </a:pPr>
            <a:r>
              <a:rPr lang="de-DE" sz="4200" b="1" dirty="0" smtClean="0">
                <a:solidFill>
                  <a:schemeClr val="tx1"/>
                </a:solidFill>
              </a:rPr>
              <a:t>Jeder Studiengang hat seine eigene PO – </a:t>
            </a:r>
            <a:br>
              <a:rPr lang="de-DE" sz="4200" b="1" dirty="0" smtClean="0">
                <a:solidFill>
                  <a:schemeClr val="tx1"/>
                </a:solidFill>
              </a:rPr>
            </a:br>
            <a:r>
              <a:rPr lang="de-DE" sz="4200" b="1" dirty="0" smtClean="0">
                <a:solidFill>
                  <a:schemeClr val="tx1"/>
                </a:solidFill>
              </a:rPr>
              <a:t>Erläuterungen der Prüfungsordnung (PO) und  Prüfungsorganisation</a:t>
            </a:r>
          </a:p>
          <a:p>
            <a:pPr>
              <a:spcAft>
                <a:spcPct val="5000"/>
              </a:spcAft>
            </a:pPr>
            <a:r>
              <a:rPr lang="de-DE" sz="4200" b="1" dirty="0" smtClean="0">
                <a:solidFill>
                  <a:schemeClr val="tx1"/>
                </a:solidFill>
              </a:rPr>
              <a:t>Fachbereich 2</a:t>
            </a:r>
          </a:p>
          <a:p>
            <a:pPr>
              <a:spcAft>
                <a:spcPct val="5000"/>
              </a:spcAft>
            </a:pPr>
            <a:r>
              <a:rPr lang="de-DE" sz="4200" b="1" dirty="0" smtClean="0">
                <a:solidFill>
                  <a:schemeClr val="tx1"/>
                </a:solidFill>
              </a:rPr>
              <a:t>Bachelor Studiengang Informatik</a:t>
            </a:r>
          </a:p>
          <a:p>
            <a:pPr>
              <a:spcAft>
                <a:spcPct val="5000"/>
              </a:spcAft>
            </a:pPr>
            <a:r>
              <a:rPr lang="de-DE" sz="4200" b="1" dirty="0" smtClean="0">
                <a:solidFill>
                  <a:schemeClr val="tx1"/>
                </a:solidFill>
              </a:rPr>
              <a:t>Bachelor Studiengang Informatik - Mobile Anwendungen</a:t>
            </a:r>
          </a:p>
          <a:p>
            <a:r>
              <a:rPr lang="de-DE" sz="4200" b="1" dirty="0" smtClean="0">
                <a:solidFill>
                  <a:schemeClr val="tx1"/>
                </a:solidFill>
              </a:rPr>
              <a:t>Prof. Dr. Egbert Falkenberg</a:t>
            </a:r>
          </a:p>
          <a:p>
            <a:r>
              <a:rPr lang="de-DE" sz="4200" b="1" dirty="0" smtClean="0">
                <a:solidFill>
                  <a:schemeClr val="tx1"/>
                </a:solidFill>
              </a:rPr>
              <a:t/>
            </a:r>
            <a:br>
              <a:rPr lang="de-DE" sz="4200" b="1" dirty="0" smtClean="0">
                <a:solidFill>
                  <a:schemeClr val="tx1"/>
                </a:solidFill>
              </a:rPr>
            </a:br>
            <a:r>
              <a:rPr lang="de-DE" sz="4200" b="1" dirty="0" smtClean="0">
                <a:solidFill>
                  <a:schemeClr val="tx1"/>
                </a:solidFill>
              </a:rPr>
              <a:t>Oktober </a:t>
            </a:r>
            <a:r>
              <a:rPr lang="de-DE" sz="4200" b="1" dirty="0" smtClean="0">
                <a:solidFill>
                  <a:schemeClr val="tx1"/>
                </a:solidFill>
                <a:latin typeface="+mn-lt"/>
              </a:rPr>
              <a:t>2023</a:t>
            </a:r>
            <a:endParaRPr lang="de-DE" b="1" dirty="0" smtClean="0">
              <a:solidFill>
                <a:schemeClr val="tx1"/>
              </a:solidFill>
              <a:latin typeface="+mn-lt"/>
            </a:endParaRPr>
          </a:p>
          <a:p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dirty="0" smtClean="0"/>
              <a:t>Oktober </a:t>
            </a:r>
            <a:r>
              <a:rPr lang="de-DE" dirty="0" smtClean="0"/>
              <a:t>2023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Informationen zur Prüfungsordnung  Bachelor Informatik Bachelor Informatik – Mobile Anwendungen 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 smtClean="0"/>
              <a:t>Seite </a:t>
            </a:r>
            <a:fld id="{B178E4C7-C866-4649-BBE2-5908453F6FA4}" type="slidenum">
              <a:rPr lang="de-DE" smtClean="0"/>
              <a:pPr/>
              <a:t>10</a:t>
            </a:fld>
            <a:endParaRPr lang="de-DE" dirty="0"/>
          </a:p>
        </p:txBody>
      </p:sp>
      <p:pic>
        <p:nvPicPr>
          <p:cNvPr id="2" name="Grafi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3970" y="548681"/>
            <a:ext cx="9020030" cy="51125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1511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dirty="0" smtClean="0"/>
              <a:t>Oktober </a:t>
            </a:r>
            <a:r>
              <a:rPr lang="de-DE" dirty="0" smtClean="0"/>
              <a:t>2023</a:t>
            </a:r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Informationen zur Prüfungsordnung  Bachelor Informatik Bachelor Informatik – Mobile Anwendungen </a:t>
            </a: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8E4C7-C866-4649-BBE2-5908453F6FA4}" type="slidenum">
              <a:rPr lang="de-DE" smtClean="0"/>
              <a:pPr/>
              <a:t>11</a:t>
            </a:fld>
            <a:endParaRPr lang="de-DE"/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730" y="548680"/>
            <a:ext cx="9024766" cy="48965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2040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smtClean="0"/>
              <a:t>Prüfungsanmeldung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Tx/>
              <a:buChar char="•"/>
            </a:pPr>
            <a:r>
              <a:rPr lang="de-DE" sz="2400" dirty="0" smtClean="0"/>
              <a:t>Sie müssen sich selbst zu jeder Prüfung (und TP) im Internet (Portal </a:t>
            </a:r>
            <a:r>
              <a:rPr lang="de-DE" sz="2400" dirty="0" err="1" smtClean="0">
                <a:hlinkClick r:id="rId2"/>
              </a:rPr>
              <a:t>FranCa</a:t>
            </a:r>
            <a:r>
              <a:rPr lang="de-DE" sz="2400" dirty="0" smtClean="0"/>
              <a:t>) </a:t>
            </a:r>
            <a:r>
              <a:rPr lang="de-DE" sz="2400" dirty="0" smtClean="0"/>
              <a:t>anmelden.</a:t>
            </a:r>
            <a:endParaRPr lang="de-DE" sz="2400" dirty="0"/>
          </a:p>
          <a:p>
            <a:pPr lvl="1">
              <a:buNone/>
            </a:pPr>
            <a:r>
              <a:rPr lang="de-DE" sz="2400" b="1" dirty="0" smtClean="0"/>
              <a:t>Achtung:</a:t>
            </a:r>
          </a:p>
          <a:p>
            <a:pPr lvl="1">
              <a:buNone/>
            </a:pPr>
            <a:r>
              <a:rPr lang="de-DE" sz="2400" dirty="0" smtClean="0"/>
              <a:t>Keine Zwangsanmeldung von Amts wegen! </a:t>
            </a:r>
          </a:p>
          <a:p>
            <a:pPr lvl="1">
              <a:buNone/>
            </a:pPr>
            <a:r>
              <a:rPr lang="de-DE" sz="2400" dirty="0" smtClean="0"/>
              <a:t>Auch nicht bei Prüfungswiederholungen!</a:t>
            </a:r>
          </a:p>
          <a:p>
            <a:pPr>
              <a:buFontTx/>
              <a:buChar char="•"/>
            </a:pPr>
            <a:r>
              <a:rPr lang="de-DE" sz="2400" dirty="0" smtClean="0"/>
              <a:t>Durch Ihre Meldung zur Prüfung erklären Sie Ihren Willen, an einer bestimmten Prüfung zu einem bestimmten Termin teilzunehmen.</a:t>
            </a:r>
            <a:br>
              <a:rPr lang="de-DE" sz="2400" dirty="0" smtClean="0"/>
            </a:br>
            <a:r>
              <a:rPr lang="de-DE" sz="2400" b="1" dirty="0" smtClean="0"/>
              <a:t>Achtung:</a:t>
            </a:r>
            <a:br>
              <a:rPr lang="de-DE" sz="2400" b="1" dirty="0" smtClean="0"/>
            </a:br>
            <a:r>
              <a:rPr lang="de-DE" sz="2400" dirty="0" smtClean="0"/>
              <a:t>Wer nicht gemeldet und durch POS zugelassen ist, muss von der Prüfung ausgeschlossen werden.</a:t>
            </a:r>
            <a:br>
              <a:rPr lang="de-DE" sz="2400" dirty="0" smtClean="0"/>
            </a:br>
            <a:r>
              <a:rPr lang="de-DE" sz="2400" b="1" dirty="0" smtClean="0"/>
              <a:t>Tipp:</a:t>
            </a:r>
            <a:br>
              <a:rPr lang="de-DE" sz="2400" b="1" dirty="0" smtClean="0"/>
            </a:br>
            <a:r>
              <a:rPr lang="de-DE" sz="2400" dirty="0" smtClean="0"/>
              <a:t>Niemals das POS verlassen ohne einen Ausdruck über die Prüfungsanmeldung („Online-Ticket“)!</a:t>
            </a:r>
          </a:p>
          <a:p>
            <a:pPr>
              <a:buFontTx/>
              <a:buChar char="•"/>
            </a:pPr>
            <a:endParaRPr lang="de-DE" sz="600" dirty="0" smtClean="0"/>
          </a:p>
          <a:p>
            <a:pPr>
              <a:buFontTx/>
              <a:buChar char="•"/>
            </a:pPr>
            <a:endParaRPr lang="de-DE" sz="2400" dirty="0" smtClean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dirty="0" smtClean="0"/>
              <a:t>Oktober </a:t>
            </a:r>
            <a:r>
              <a:rPr lang="de-DE" dirty="0" smtClean="0"/>
              <a:t>2023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Informationen zur Prüfungsordnung  Bachelor Informatik Bachelor Informatik – Mobile Anwendungen 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8E4C7-C866-4649-BBE2-5908453F6FA4}" type="slidenum">
              <a:rPr lang="de-DE" smtClean="0"/>
              <a:pPr/>
              <a:t>12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b="1" dirty="0" smtClean="0"/>
              <a:t>Verhinderung bei der Prüfungsanmeldung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Aft>
                <a:spcPct val="25000"/>
              </a:spcAft>
              <a:buFontTx/>
              <a:buChar char="•"/>
            </a:pPr>
            <a:r>
              <a:rPr lang="de-DE" sz="2400" dirty="0" smtClean="0"/>
              <a:t>Beachten Sie bitte die Anmeldefristen!</a:t>
            </a:r>
          </a:p>
          <a:p>
            <a:pPr>
              <a:spcAft>
                <a:spcPct val="25000"/>
              </a:spcAft>
              <a:buFontTx/>
              <a:buChar char="•"/>
            </a:pPr>
            <a:r>
              <a:rPr lang="de-DE" sz="2400" dirty="0" smtClean="0"/>
              <a:t>Nachträgliche Anmeldungen nur per Antrag</a:t>
            </a:r>
          </a:p>
          <a:p>
            <a:pPr>
              <a:spcAft>
                <a:spcPct val="25000"/>
              </a:spcAft>
              <a:buFontTx/>
              <a:buChar char="•"/>
            </a:pPr>
            <a:r>
              <a:rPr lang="de-DE" sz="2400" dirty="0"/>
              <a:t>Nachträgliche Anmeldungen: nur bei nicht selbst zu verantwortenden Gründen, die eine fristgerechte Anmeldung unmöglich </a:t>
            </a:r>
            <a:r>
              <a:rPr lang="de-DE" sz="2400" dirty="0" smtClean="0"/>
              <a:t>machten, diese nach zu weisen</a:t>
            </a:r>
            <a:endParaRPr lang="de-DE" sz="2400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dirty="0" smtClean="0"/>
              <a:t>Oktober </a:t>
            </a:r>
            <a:r>
              <a:rPr lang="de-DE" dirty="0" smtClean="0"/>
              <a:t>2023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Informationen zur Prüfungsordnung  Bachelor Informatik Bachelor Informatik – Mobile Anwendungen 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8E4C7-C866-4649-BBE2-5908453F6FA4}" type="slidenum">
              <a:rPr lang="de-DE" smtClean="0"/>
              <a:pPr/>
              <a:t>13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b="1" dirty="0" smtClean="0"/>
              <a:t>Versäumnis, Rücktritt und Fristverlängerung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95536" y="1515976"/>
            <a:ext cx="8229600" cy="4525963"/>
          </a:xfrm>
        </p:spPr>
        <p:txBody>
          <a:bodyPr>
            <a:normAutofit/>
          </a:bodyPr>
          <a:lstStyle/>
          <a:p>
            <a:pPr>
              <a:spcAft>
                <a:spcPct val="25000"/>
              </a:spcAft>
              <a:buFontTx/>
              <a:buChar char="•"/>
            </a:pPr>
            <a:r>
              <a:rPr lang="de-DE" sz="2400" dirty="0" smtClean="0"/>
              <a:t>Nichterscheinen zu einer Prüfungsleistung oder nicht fristgerechte Abgabe einer Prüfungsleistung wird mit „nicht bestanden“ bewertet.</a:t>
            </a:r>
          </a:p>
          <a:p>
            <a:pPr>
              <a:spcAft>
                <a:spcPct val="5000"/>
              </a:spcAft>
              <a:buFontTx/>
              <a:buChar char="•"/>
            </a:pPr>
            <a:r>
              <a:rPr lang="de-DE" sz="2400" dirty="0" smtClean="0"/>
              <a:t>Gründe für Nichterscheinen oder Versäumnis müssen unverzüglich und glaubhaft angezeigt werden</a:t>
            </a:r>
            <a:endParaRPr lang="de-DE" sz="2400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dirty="0" smtClean="0"/>
              <a:t>Oktober </a:t>
            </a:r>
            <a:r>
              <a:rPr lang="de-DE" dirty="0" smtClean="0"/>
              <a:t>2023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Informationen zur Prüfungsordnung  Bachelor Informatik Bachelor Informatik – Mobile Anwendungen 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8E4C7-C866-4649-BBE2-5908453F6FA4}" type="slidenum">
              <a:rPr lang="de-DE" smtClean="0"/>
              <a:pPr/>
              <a:t>14</a:t>
            </a:fld>
            <a:endParaRPr lang="de-DE"/>
          </a:p>
        </p:txBody>
      </p:sp>
      <p:sp>
        <p:nvSpPr>
          <p:cNvPr id="7" name="Oval 24"/>
          <p:cNvSpPr>
            <a:spLocks noChangeArrowheads="1"/>
          </p:cNvSpPr>
          <p:nvPr/>
        </p:nvSpPr>
        <p:spPr bwMode="auto">
          <a:xfrm>
            <a:off x="251520" y="3630159"/>
            <a:ext cx="4824536" cy="177522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1600" dirty="0" smtClean="0">
                <a:latin typeface="Comic Sans MS" pitchFamily="66" charset="0"/>
              </a:rPr>
              <a:t>Im Krankheitsfall innerhalb von </a:t>
            </a:r>
          </a:p>
          <a:p>
            <a:pPr algn="ctr"/>
            <a:r>
              <a:rPr lang="de-DE" sz="1600" dirty="0" smtClean="0">
                <a:latin typeface="Comic Sans MS" pitchFamily="66" charset="0"/>
              </a:rPr>
              <a:t>3 Werktagen ärztliches Attest mit Angabe der</a:t>
            </a:r>
          </a:p>
          <a:p>
            <a:pPr algn="ctr"/>
            <a:r>
              <a:rPr lang="de-DE" sz="1600" dirty="0" smtClean="0">
                <a:latin typeface="Comic Sans MS" pitchFamily="66" charset="0"/>
              </a:rPr>
              <a:t>durch die gesundheitliche Beeinträchtigung </a:t>
            </a:r>
          </a:p>
          <a:p>
            <a:pPr algn="ctr"/>
            <a:r>
              <a:rPr lang="de-DE" sz="1600" dirty="0" smtClean="0">
                <a:latin typeface="Comic Sans MS" pitchFamily="66" charset="0"/>
              </a:rPr>
              <a:t>verursachte Leistungsminderung (</a:t>
            </a:r>
            <a:r>
              <a:rPr lang="de-DE" sz="1600" b="1" dirty="0" smtClean="0">
                <a:latin typeface="Comic Sans MS" pitchFamily="66" charset="0"/>
                <a:hlinkClick r:id="rId2"/>
              </a:rPr>
              <a:t>Formular: </a:t>
            </a:r>
          </a:p>
          <a:p>
            <a:pPr algn="ctr"/>
            <a:r>
              <a:rPr lang="de-DE" sz="1600" b="1" dirty="0" smtClean="0">
                <a:latin typeface="Comic Sans MS" pitchFamily="66" charset="0"/>
                <a:hlinkClick r:id="rId2"/>
              </a:rPr>
              <a:t>Nachweis der Prüfungsunfähigkeit</a:t>
            </a:r>
            <a:r>
              <a:rPr lang="de-DE" sz="1600" dirty="0" smtClean="0">
                <a:latin typeface="Comic Sans MS" pitchFamily="66" charset="0"/>
              </a:rPr>
              <a:t>)</a:t>
            </a:r>
            <a:endParaRPr lang="de-DE" sz="1600" dirty="0">
              <a:latin typeface="Comic Sans MS" pitchFamily="66" charset="0"/>
            </a:endParaRPr>
          </a:p>
        </p:txBody>
      </p:sp>
      <p:sp>
        <p:nvSpPr>
          <p:cNvPr id="8" name="Oval 19"/>
          <p:cNvSpPr>
            <a:spLocks noChangeArrowheads="1"/>
          </p:cNvSpPr>
          <p:nvPr/>
        </p:nvSpPr>
        <p:spPr bwMode="auto">
          <a:xfrm>
            <a:off x="5148064" y="3429000"/>
            <a:ext cx="4008805" cy="1991246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1600" dirty="0" smtClean="0">
                <a:latin typeface="Comic Sans MS" pitchFamily="66" charset="0"/>
              </a:rPr>
              <a:t>Abbruch einer Prüfung wegen </a:t>
            </a:r>
          </a:p>
          <a:p>
            <a:pPr algn="ctr"/>
            <a:r>
              <a:rPr lang="de-DE" sz="1600" dirty="0" smtClean="0">
                <a:latin typeface="Comic Sans MS" pitchFamily="66" charset="0"/>
              </a:rPr>
              <a:t>eintretender Prüfungsunfähigkeit muss </a:t>
            </a:r>
          </a:p>
          <a:p>
            <a:pPr algn="ctr"/>
            <a:r>
              <a:rPr lang="de-DE" sz="1600" b="1" dirty="0" smtClean="0">
                <a:latin typeface="Comic Sans MS" pitchFamily="66" charset="0"/>
              </a:rPr>
              <a:t>unverzüglich</a:t>
            </a:r>
            <a:r>
              <a:rPr lang="de-DE" sz="1600" dirty="0" smtClean="0">
                <a:latin typeface="Comic Sans MS" pitchFamily="66" charset="0"/>
              </a:rPr>
              <a:t> der Prüfungsaufsicht</a:t>
            </a:r>
          </a:p>
          <a:p>
            <a:pPr algn="ctr"/>
            <a:r>
              <a:rPr lang="de-DE" sz="1600" dirty="0" smtClean="0">
                <a:latin typeface="Comic Sans MS" pitchFamily="66" charset="0"/>
              </a:rPr>
              <a:t>angezeigt werden und Bestätigung der</a:t>
            </a:r>
          </a:p>
          <a:p>
            <a:pPr algn="ctr"/>
            <a:r>
              <a:rPr lang="de-DE" sz="1600" dirty="0" smtClean="0">
                <a:latin typeface="Comic Sans MS" pitchFamily="66" charset="0"/>
              </a:rPr>
              <a:t>Prüfungsunfähigkeit durch</a:t>
            </a:r>
          </a:p>
          <a:p>
            <a:pPr algn="ctr"/>
            <a:r>
              <a:rPr lang="de-DE" sz="1600" dirty="0" smtClean="0">
                <a:latin typeface="Comic Sans MS" pitchFamily="66" charset="0"/>
              </a:rPr>
              <a:t>Amtsarzt am Prüfungstag</a:t>
            </a:r>
          </a:p>
        </p:txBody>
      </p:sp>
      <p:sp>
        <p:nvSpPr>
          <p:cNvPr id="11" name="Rectangle 23"/>
          <p:cNvSpPr>
            <a:spLocks noChangeArrowheads="1"/>
          </p:cNvSpPr>
          <p:nvPr/>
        </p:nvSpPr>
        <p:spPr bwMode="auto">
          <a:xfrm>
            <a:off x="1151620" y="5518584"/>
            <a:ext cx="6840760" cy="64239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de-DE" sz="1800" b="1" dirty="0" smtClean="0"/>
              <a:t>Tipp:</a:t>
            </a:r>
            <a:endParaRPr lang="de-DE" b="1" dirty="0"/>
          </a:p>
          <a:p>
            <a:pPr algn="ctr"/>
            <a:r>
              <a:rPr lang="de-DE" dirty="0" smtClean="0"/>
              <a:t>Online Rücktritt in HISQIS bis einen Tag vor dem Prüfungsdatum möglich.</a:t>
            </a:r>
            <a:endParaRPr lang="de-DE" sz="800" dirty="0"/>
          </a:p>
        </p:txBody>
      </p:sp>
    </p:spTree>
    <p:extLst>
      <p:ext uri="{BB962C8B-B14F-4D97-AF65-F5344CB8AC3E}">
        <p14:creationId xmlns:p14="http://schemas.microsoft.com/office/powerpoint/2010/main" val="1216845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b="1" dirty="0" smtClean="0"/>
              <a:t>Wiederholung von Prüfungsleistungen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Aft>
                <a:spcPct val="5000"/>
              </a:spcAft>
              <a:buFontTx/>
              <a:buChar char="•"/>
            </a:pPr>
            <a:r>
              <a:rPr lang="de-DE" sz="2000" dirty="0" smtClean="0"/>
              <a:t>Bestandene Prüfungsleistungen und  Vorleistungen können nicht wiederholt werden.</a:t>
            </a:r>
          </a:p>
          <a:p>
            <a:pPr>
              <a:spcAft>
                <a:spcPct val="5000"/>
              </a:spcAft>
              <a:buFontTx/>
              <a:buChar char="•"/>
            </a:pPr>
            <a:r>
              <a:rPr lang="de-DE" sz="2000" dirty="0" smtClean="0"/>
              <a:t>Nicht bestandene Prüfungsleistungen können zwei Mal wiederholt werden.</a:t>
            </a:r>
          </a:p>
          <a:p>
            <a:pPr>
              <a:spcAft>
                <a:spcPct val="5000"/>
              </a:spcAft>
              <a:buFontTx/>
              <a:buChar char="•"/>
            </a:pPr>
            <a:r>
              <a:rPr lang="de-DE" sz="2000" dirty="0" smtClean="0"/>
              <a:t>Viertversuch nur einmal in einem Studiengang</a:t>
            </a:r>
          </a:p>
          <a:p>
            <a:pPr>
              <a:spcAft>
                <a:spcPct val="5000"/>
              </a:spcAft>
              <a:buFontTx/>
              <a:buChar char="•"/>
            </a:pPr>
            <a:r>
              <a:rPr lang="de-DE" sz="2000" dirty="0" smtClean="0"/>
              <a:t>Eine nicht bestandene Bachelor-/Master-Arbeit kann nur ein Mal wiederholt werden.</a:t>
            </a:r>
          </a:p>
          <a:p>
            <a:pPr>
              <a:spcAft>
                <a:spcPct val="5000"/>
              </a:spcAft>
              <a:buFontTx/>
              <a:buChar char="•"/>
            </a:pPr>
            <a:r>
              <a:rPr lang="de-DE" sz="2000" dirty="0" smtClean="0"/>
              <a:t>Wird eine Prüfung endgültig nicht bestanden, verliert die Studierenden bzw. der Studierende den Prüfungsanspruch und muss exmatrikuliert werden.</a:t>
            </a:r>
            <a:endParaRPr lang="de-DE" sz="2000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dirty="0" smtClean="0"/>
              <a:t>Oktober </a:t>
            </a:r>
            <a:r>
              <a:rPr lang="de-DE" dirty="0" smtClean="0"/>
              <a:t>2023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Informationen zur Prüfungsordnung  Bachelor Informatik Bachelor Informatik – Mobile Anwendungen 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8E4C7-C866-4649-BBE2-5908453F6FA4}" type="slidenum">
              <a:rPr lang="de-DE" smtClean="0"/>
              <a:pPr/>
              <a:t>15</a:t>
            </a:fld>
            <a:endParaRPr lang="de-DE" dirty="0"/>
          </a:p>
        </p:txBody>
      </p:sp>
      <p:sp>
        <p:nvSpPr>
          <p:cNvPr id="7" name="Rectangle 21"/>
          <p:cNvSpPr>
            <a:spLocks noChangeArrowheads="1"/>
          </p:cNvSpPr>
          <p:nvPr/>
        </p:nvSpPr>
        <p:spPr bwMode="auto">
          <a:xfrm>
            <a:off x="35496" y="5229373"/>
            <a:ext cx="8964488" cy="107994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de-DE" sz="2000" b="1" dirty="0" smtClean="0"/>
              <a:t>Warnung:</a:t>
            </a:r>
            <a:br>
              <a:rPr lang="de-DE" sz="2000" b="1" dirty="0" smtClean="0"/>
            </a:br>
            <a:r>
              <a:rPr lang="de-DE" sz="2000" dirty="0" smtClean="0"/>
              <a:t>Lassen Sie es nicht so weit kommen!</a:t>
            </a:r>
            <a:br>
              <a:rPr lang="de-DE" sz="2000" dirty="0" smtClean="0"/>
            </a:br>
            <a:r>
              <a:rPr lang="de-DE" sz="2000" dirty="0" smtClean="0"/>
              <a:t>Suchen Sie die Fachstudienberatung oder die Studienberatung auf, bevor es zu spät ist!</a:t>
            </a:r>
          </a:p>
          <a:p>
            <a:pPr algn="ctr"/>
            <a:endParaRPr lang="de-DE" sz="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smtClean="0"/>
              <a:t>Täuschungsversuche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Täuschen bzw. Benutzen nicht zugelassener Hilfsmittel ist kein Kavaliersdelikt</a:t>
            </a:r>
          </a:p>
          <a:p>
            <a:r>
              <a:rPr lang="de-DE" dirty="0" smtClean="0"/>
              <a:t>Allgemeine Bestimmungen:</a:t>
            </a:r>
          </a:p>
          <a:p>
            <a:pPr lvl="1"/>
            <a:r>
              <a:rPr lang="de-DE" dirty="0" smtClean="0"/>
              <a:t>Bewertung mit Note 5</a:t>
            </a:r>
          </a:p>
          <a:p>
            <a:pPr lvl="1"/>
            <a:r>
              <a:rPr lang="de-DE" dirty="0" smtClean="0"/>
              <a:t>Beim zweiten Versuch gilt die betreffende Prüfungsleistung als endgültig nicht bestanden.</a:t>
            </a:r>
            <a:br>
              <a:rPr lang="de-DE" dirty="0" smtClean="0"/>
            </a:br>
            <a:r>
              <a:rPr lang="de-DE" dirty="0" smtClean="0"/>
              <a:t>Dabei ist es unerheblich, ob dies in der gleichen oder einer anderen Prüfungsleistung erfolgt ist.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dirty="0" smtClean="0"/>
              <a:t>Oktober </a:t>
            </a:r>
            <a:r>
              <a:rPr lang="de-DE" dirty="0" smtClean="0"/>
              <a:t>2023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Informationen zur Prüfungsordnung  Bachelor Informatik Bachelor Informatik – Mobile Anwendungen 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8E4C7-C866-4649-BBE2-5908453F6FA4}" type="slidenum">
              <a:rPr lang="de-DE" smtClean="0"/>
              <a:pPr/>
              <a:t>16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Anerkennung von an anderen Hochschulen erbrachten Leistungen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de-DE" dirty="0" smtClean="0"/>
              <a:t>Anträge sind bis Mitte November eingescannt per Mail an das Prüfungsamt zu senden. </a:t>
            </a:r>
          </a:p>
          <a:p>
            <a:r>
              <a:rPr lang="de-DE" dirty="0" smtClean="0"/>
              <a:t>Antragsformular über Prüfungsamt oder </a:t>
            </a:r>
            <a:r>
              <a:rPr lang="de-DE" dirty="0" smtClean="0">
                <a:hlinkClick r:id="rId2"/>
              </a:rPr>
              <a:t>online</a:t>
            </a:r>
            <a:r>
              <a:rPr lang="de-DE" dirty="0" smtClean="0"/>
              <a:t> erhältlich</a:t>
            </a:r>
          </a:p>
          <a:p>
            <a:r>
              <a:rPr lang="de-DE" dirty="0" smtClean="0"/>
              <a:t>Erforderliche Unterlagen: </a:t>
            </a:r>
          </a:p>
          <a:p>
            <a:pPr lvl="1"/>
            <a:r>
              <a:rPr lang="de-DE" dirty="0" smtClean="0"/>
              <a:t>Leistungsnachweise des anderen Studienganges</a:t>
            </a:r>
          </a:p>
          <a:p>
            <a:pPr lvl="1"/>
            <a:r>
              <a:rPr lang="de-DE" dirty="0" smtClean="0"/>
              <a:t>entsprechende Modulbeschreibungen</a:t>
            </a:r>
          </a:p>
          <a:p>
            <a:r>
              <a:rPr lang="de-DE" dirty="0" smtClean="0"/>
              <a:t>Prüfungsausschuss entscheidet über Anträge</a:t>
            </a:r>
          </a:p>
          <a:p>
            <a:r>
              <a:rPr lang="de-DE" dirty="0" smtClean="0"/>
              <a:t>Beratung / Vorgespräch: Vorsitzender Prüfungsausschuss 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dirty="0" smtClean="0"/>
              <a:t>Oktober </a:t>
            </a:r>
            <a:r>
              <a:rPr lang="de-DE" dirty="0" smtClean="0"/>
              <a:t>2023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Informationen zur Prüfungsordnung  Bachelor Informatik Bachelor Informatik – Mobile Anwendungen 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 smtClean="0"/>
              <a:t>Seite </a:t>
            </a:r>
            <a:fld id="{B178E4C7-C866-4649-BBE2-5908453F6FA4}" type="slidenum">
              <a:rPr lang="de-DE" smtClean="0"/>
              <a:pPr/>
              <a:t>17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6728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b="1" dirty="0" smtClean="0"/>
              <a:t>Unser Ziel: </a:t>
            </a:r>
            <a:br>
              <a:rPr lang="de-DE" b="1" dirty="0" smtClean="0"/>
            </a:br>
            <a:r>
              <a:rPr lang="de-DE" b="1" dirty="0" smtClean="0"/>
              <a:t>  Ihr Studienabschluss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None/>
            </a:pPr>
            <a:r>
              <a:rPr lang="de-DE" dirty="0" smtClean="0"/>
              <a:t>Vier Bitten:</a:t>
            </a:r>
          </a:p>
          <a:p>
            <a:pPr marL="514350" indent="-514350">
              <a:buFont typeface="+mj-lt"/>
              <a:buAutoNum type="arabicPeriod"/>
            </a:pPr>
            <a:r>
              <a:rPr lang="de-DE" dirty="0" smtClean="0"/>
              <a:t>Planen Sie Ihr Studium!</a:t>
            </a:r>
          </a:p>
          <a:p>
            <a:pPr marL="514350" indent="-514350">
              <a:buFont typeface="+mj-lt"/>
              <a:buAutoNum type="arabicPeriod"/>
            </a:pPr>
            <a:r>
              <a:rPr lang="de-DE" dirty="0" smtClean="0"/>
              <a:t>Kennen Sie die Prüfungsordnung!</a:t>
            </a:r>
          </a:p>
          <a:p>
            <a:pPr marL="514350" indent="-514350">
              <a:buFont typeface="+mj-lt"/>
              <a:buAutoNum type="arabicPeriod"/>
            </a:pPr>
            <a:r>
              <a:rPr lang="de-DE" dirty="0" smtClean="0"/>
              <a:t>Lesen Sie Aushänge und beachten Sie die Fristen</a:t>
            </a:r>
          </a:p>
          <a:p>
            <a:pPr marL="514350" indent="-514350">
              <a:buFont typeface="+mj-lt"/>
              <a:buAutoNum type="arabicPeriod"/>
            </a:pPr>
            <a:r>
              <a:rPr lang="de-DE" dirty="0" smtClean="0"/>
              <a:t>Nehmen Sie unsere Beratung in Anspruch!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dirty="0" smtClean="0"/>
              <a:t>Oktober </a:t>
            </a:r>
            <a:r>
              <a:rPr lang="de-DE" dirty="0" smtClean="0"/>
              <a:t>2023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Informationen zur Prüfungsordnung  Bachelor Informatik Bachelor Informatik – Mobile Anwendungen 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8E4C7-C866-4649-BBE2-5908453F6FA4}" type="slidenum">
              <a:rPr lang="de-DE" smtClean="0"/>
              <a:pPr/>
              <a:t>18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de-DE" sz="4400" dirty="0" smtClean="0"/>
              <a:t>Danke für die Aufmerksamkeit</a:t>
            </a:r>
          </a:p>
          <a:p>
            <a:pPr marL="0" indent="0" algn="ctr">
              <a:buNone/>
            </a:pPr>
            <a:r>
              <a:rPr lang="de-DE" sz="9600" dirty="0" smtClean="0"/>
              <a:t>Fragen?</a:t>
            </a:r>
          </a:p>
          <a:p>
            <a:pPr marL="0" indent="0">
              <a:buNone/>
            </a:pPr>
            <a:endParaRPr lang="de-DE" sz="4000" dirty="0" smtClean="0"/>
          </a:p>
          <a:p>
            <a:pPr marL="0" indent="0">
              <a:buNone/>
            </a:pPr>
            <a:r>
              <a:rPr lang="de-DE" sz="4000" dirty="0" smtClean="0"/>
              <a:t>Ggf. auch später per Mail: </a:t>
            </a:r>
          </a:p>
          <a:p>
            <a:pPr marL="0" indent="0">
              <a:buNone/>
            </a:pPr>
            <a:r>
              <a:rPr lang="de-DE" sz="4000" dirty="0" smtClean="0">
                <a:hlinkClick r:id="rId2"/>
              </a:rPr>
              <a:t>falken@fb2.fra-uas.de</a:t>
            </a:r>
            <a:endParaRPr lang="de-DE" sz="4000" dirty="0" smtClean="0"/>
          </a:p>
          <a:p>
            <a:pPr marL="0" indent="0">
              <a:buNone/>
            </a:pPr>
            <a:endParaRPr lang="de-DE" sz="4000" dirty="0" smtClean="0"/>
          </a:p>
          <a:p>
            <a:pPr marL="0" indent="0">
              <a:buNone/>
            </a:pPr>
            <a:endParaRPr lang="de-DE" sz="2900" dirty="0" smtClean="0"/>
          </a:p>
          <a:p>
            <a:pPr marL="0" indent="0">
              <a:buNone/>
            </a:pPr>
            <a:r>
              <a:rPr lang="de-DE" sz="2900" dirty="0" smtClean="0"/>
              <a:t>Sprechstunde: dienstags 14:00-15:00 in 1-219</a:t>
            </a:r>
            <a:endParaRPr lang="de-DE" sz="2900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dirty="0" smtClean="0"/>
              <a:t>Oktober </a:t>
            </a:r>
            <a:r>
              <a:rPr lang="de-DE" dirty="0" smtClean="0"/>
              <a:t>2023</a:t>
            </a:r>
            <a:endParaRPr lang="de-DE" dirty="0" smtClean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Informationen zur Prüfungsordnung  Bachelor Informatik Bachelor Informatik – Mobile Anwendungen 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 smtClean="0"/>
              <a:t>Seite </a:t>
            </a:r>
            <a:fld id="{B178E4C7-C866-4649-BBE2-5908453F6FA4}" type="slidenum">
              <a:rPr lang="de-DE" smtClean="0"/>
              <a:pPr/>
              <a:t>19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28752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Prüfungsordnung - Grundlagen 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dirty="0" smtClean="0"/>
              <a:t>Oktober </a:t>
            </a:r>
            <a:r>
              <a:rPr lang="de-DE" dirty="0" smtClean="0"/>
              <a:t>2023</a:t>
            </a:r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Informationen zur Prüfungsordnung  Bachelor Informatik Bachelor Informatik – Mobile Anwendungen 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8E4C7-C866-4649-BBE2-5908453F6FA4}" type="slidenum">
              <a:rPr lang="de-DE" smtClean="0"/>
              <a:pPr/>
              <a:t>2</a:t>
            </a:fld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4294967295"/>
          </p:nvPr>
        </p:nvSpPr>
        <p:spPr>
          <a:xfrm>
            <a:off x="0" y="1600200"/>
            <a:ext cx="4392613" cy="4781550"/>
          </a:xfrm>
        </p:spPr>
        <p:txBody>
          <a:bodyPr>
            <a:normAutofit fontScale="70000" lnSpcReduction="20000"/>
          </a:bodyPr>
          <a:lstStyle/>
          <a:p>
            <a:pPr>
              <a:spcAft>
                <a:spcPct val="5000"/>
              </a:spcAft>
            </a:pPr>
            <a:r>
              <a:rPr lang="de-DE" dirty="0" smtClean="0"/>
              <a:t>Die PO ist Geschäftsgrundlage für das Studium und der Hochschulprüfungen.</a:t>
            </a:r>
          </a:p>
          <a:p>
            <a:pPr>
              <a:spcAft>
                <a:spcPct val="5000"/>
              </a:spcAft>
              <a:buFontTx/>
              <a:buChar char="•"/>
            </a:pPr>
            <a:r>
              <a:rPr lang="de-DE" dirty="0"/>
              <a:t>S</a:t>
            </a:r>
            <a:r>
              <a:rPr lang="de-DE" dirty="0" smtClean="0"/>
              <a:t>eit 2004 gelten die Allgemeinen Bestimmungen für </a:t>
            </a:r>
            <a:r>
              <a:rPr lang="de-DE" dirty="0" err="1" smtClean="0"/>
              <a:t>PO‘en</a:t>
            </a:r>
            <a:r>
              <a:rPr lang="de-DE" dirty="0" smtClean="0"/>
              <a:t> mit den Abschlüssen Bachelor und Master an der Frankfurt University </a:t>
            </a:r>
            <a:r>
              <a:rPr lang="de-DE" dirty="0" err="1" smtClean="0"/>
              <a:t>of</a:t>
            </a:r>
            <a:r>
              <a:rPr lang="de-DE" dirty="0" smtClean="0"/>
              <a:t> Applied </a:t>
            </a:r>
            <a:r>
              <a:rPr lang="de-DE" dirty="0" err="1" smtClean="0"/>
              <a:t>Sciences</a:t>
            </a:r>
            <a:r>
              <a:rPr lang="de-DE" dirty="0" smtClean="0"/>
              <a:t> vom 10.11.2004 (AB PO BA/MA)</a:t>
            </a:r>
          </a:p>
          <a:p>
            <a:pPr>
              <a:spcAft>
                <a:spcPct val="5000"/>
              </a:spcAft>
              <a:buFontTx/>
              <a:buChar char="•"/>
            </a:pPr>
            <a:r>
              <a:rPr lang="de-DE" dirty="0" smtClean="0"/>
              <a:t>Sie werden ergänzt durch Besondere Bestimmungen für den jeweiligen Studiengang, die eigentliche PO</a:t>
            </a:r>
          </a:p>
          <a:p>
            <a:endParaRPr lang="de-DE" dirty="0"/>
          </a:p>
        </p:txBody>
      </p:sp>
      <p:sp>
        <p:nvSpPr>
          <p:cNvPr id="10" name="Oval 22"/>
          <p:cNvSpPr>
            <a:spLocks noChangeArrowheads="1"/>
          </p:cNvSpPr>
          <p:nvPr/>
        </p:nvSpPr>
        <p:spPr bwMode="auto">
          <a:xfrm>
            <a:off x="4932040" y="1711650"/>
            <a:ext cx="3754760" cy="87892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2000" dirty="0" smtClean="0">
                <a:latin typeface="Times New Roman" pitchFamily="18" charset="0"/>
                <a:cs typeface="Times New Roman" pitchFamily="18" charset="0"/>
              </a:rPr>
              <a:t>Allgemeine Bestimmungen</a:t>
            </a:r>
            <a:endParaRPr lang="de-DE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Oval 21"/>
          <p:cNvSpPr>
            <a:spLocks noChangeArrowheads="1"/>
          </p:cNvSpPr>
          <p:nvPr/>
        </p:nvSpPr>
        <p:spPr bwMode="auto">
          <a:xfrm>
            <a:off x="4932040" y="4293096"/>
            <a:ext cx="3754760" cy="1152128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20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de-DE" sz="2000" dirty="0">
                <a:latin typeface="Times New Roman" pitchFamily="18" charset="0"/>
                <a:cs typeface="Times New Roman" pitchFamily="18" charset="0"/>
              </a:rPr>
            </a:br>
            <a:r>
              <a:rPr lang="de-DE" sz="2000" dirty="0">
                <a:latin typeface="Times New Roman" pitchFamily="18" charset="0"/>
                <a:cs typeface="Times New Roman" pitchFamily="18" charset="0"/>
              </a:rPr>
              <a:t>Es sind immer </a:t>
            </a:r>
            <a:r>
              <a:rPr lang="de-DE" sz="2000" u="sng" dirty="0" smtClean="0">
                <a:latin typeface="Times New Roman" pitchFamily="18" charset="0"/>
                <a:cs typeface="Times New Roman" pitchFamily="18" charset="0"/>
              </a:rPr>
              <a:t>beide</a:t>
            </a:r>
            <a:r>
              <a:rPr lang="de-DE" sz="2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de-DE" sz="2000" dirty="0" smtClean="0">
                <a:latin typeface="Times New Roman" pitchFamily="18" charset="0"/>
                <a:cs typeface="Times New Roman" pitchFamily="18" charset="0"/>
              </a:rPr>
              <a:t>Dokumente zu beachten. </a:t>
            </a:r>
            <a:r>
              <a:rPr lang="de-DE" sz="20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de-DE" sz="2000" dirty="0">
                <a:latin typeface="Times New Roman" pitchFamily="18" charset="0"/>
                <a:cs typeface="Times New Roman" pitchFamily="18" charset="0"/>
              </a:rPr>
            </a:br>
            <a:endParaRPr lang="de-DE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Oval 22"/>
          <p:cNvSpPr>
            <a:spLocks noChangeArrowheads="1"/>
          </p:cNvSpPr>
          <p:nvPr/>
        </p:nvSpPr>
        <p:spPr bwMode="auto">
          <a:xfrm>
            <a:off x="4932040" y="3196367"/>
            <a:ext cx="3754760" cy="781908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2000" dirty="0" smtClean="0">
                <a:latin typeface="Times New Roman" pitchFamily="18" charset="0"/>
                <a:cs typeface="Times New Roman" pitchFamily="18" charset="0"/>
              </a:rPr>
              <a:t>PO Studiengang</a:t>
            </a:r>
            <a:endParaRPr lang="de-DE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8241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Wo finde ich die Prüfungsordnung?</a:t>
            </a:r>
            <a:endParaRPr lang="de-DE" dirty="0"/>
          </a:p>
        </p:txBody>
      </p:sp>
      <p:sp>
        <p:nvSpPr>
          <p:cNvPr id="7" name="Inhaltsplatzhalter 6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spcAft>
                <a:spcPct val="5000"/>
              </a:spcAft>
              <a:buNone/>
            </a:pPr>
            <a:r>
              <a:rPr lang="de-DE" dirty="0" smtClean="0"/>
              <a:t>Einstieg über </a:t>
            </a:r>
            <a:r>
              <a:rPr lang="de-DE" dirty="0" smtClean="0">
                <a:hlinkClick r:id="rId3"/>
              </a:rPr>
              <a:t>Studien-, Prüfungs- und </a:t>
            </a:r>
            <a:r>
              <a:rPr lang="de-DE" dirty="0" err="1" smtClean="0">
                <a:hlinkClick r:id="rId3"/>
              </a:rPr>
              <a:t>Entgeldordnungen</a:t>
            </a:r>
            <a:endParaRPr lang="de-DE" dirty="0" smtClean="0"/>
          </a:p>
          <a:p>
            <a:pPr>
              <a:spcAft>
                <a:spcPct val="5000"/>
              </a:spcAft>
            </a:pPr>
            <a:r>
              <a:rPr lang="de-DE" dirty="0" smtClean="0"/>
              <a:t>Hier: Pandemiebedingte Regelungen, Allgemeine Bestimmungen und unter Fachbereiche die Prüfungsordnungen aller Studiengänge der FRA UAS</a:t>
            </a:r>
          </a:p>
          <a:p>
            <a:pPr>
              <a:spcAft>
                <a:spcPct val="5000"/>
              </a:spcAft>
            </a:pPr>
            <a:r>
              <a:rPr lang="de-DE" dirty="0" smtClean="0"/>
              <a:t>Unter Allgemeine Bestimmungen sind die Originalfassung sowie alle weiteren Änderungen und die </a:t>
            </a:r>
            <a:r>
              <a:rPr lang="de-DE" dirty="0">
                <a:hlinkClick r:id="rId4"/>
              </a:rPr>
              <a:t>Lesefassung </a:t>
            </a:r>
            <a:r>
              <a:rPr lang="de-DE" dirty="0" smtClean="0">
                <a:hlinkClick r:id="rId4"/>
              </a:rPr>
              <a:t>vom 23.10.2019</a:t>
            </a:r>
            <a:r>
              <a:rPr lang="de-DE" dirty="0" smtClean="0"/>
              <a:t> zu finden.</a:t>
            </a:r>
          </a:p>
          <a:p>
            <a:pPr>
              <a:spcAft>
                <a:spcPct val="5000"/>
              </a:spcAft>
            </a:pPr>
            <a:r>
              <a:rPr lang="de-DE" dirty="0" smtClean="0"/>
              <a:t>Unter Fachbereiche und weiter Fachbereich 2 sind alle Prüfungsordnungen nach Bachelor und Master geordnet sowie die Lesefassungen   </a:t>
            </a:r>
            <a:endParaRPr lang="de-DE" dirty="0"/>
          </a:p>
          <a:p>
            <a:pPr lvl="1">
              <a:spcAft>
                <a:spcPct val="5000"/>
              </a:spcAft>
            </a:pPr>
            <a:r>
              <a:rPr lang="de-DE" dirty="0" smtClean="0">
                <a:hlinkClick r:id="rId5"/>
              </a:rPr>
              <a:t>Prüfungsordnung Bachelor Informatik Mai 2012</a:t>
            </a:r>
            <a:r>
              <a:rPr lang="de-DE" dirty="0" smtClean="0"/>
              <a:t> </a:t>
            </a:r>
            <a:endParaRPr lang="de-DE" dirty="0"/>
          </a:p>
          <a:p>
            <a:pPr lvl="1">
              <a:spcAft>
                <a:spcPct val="5000"/>
              </a:spcAft>
            </a:pPr>
            <a:r>
              <a:rPr lang="de-DE" dirty="0" smtClean="0">
                <a:hlinkClick r:id="rId6"/>
              </a:rPr>
              <a:t>Prüfungsordnung Bachelor Informatik – </a:t>
            </a:r>
            <a:r>
              <a:rPr lang="de-DE" dirty="0">
                <a:hlinkClick r:id="rId6"/>
              </a:rPr>
              <a:t>Mobile </a:t>
            </a:r>
            <a:r>
              <a:rPr lang="de-DE" dirty="0" smtClean="0">
                <a:hlinkClick r:id="rId6"/>
              </a:rPr>
              <a:t>Anwendungen 2017</a:t>
            </a:r>
            <a:endParaRPr lang="de-DE" dirty="0" smtClean="0"/>
          </a:p>
          <a:p>
            <a:pPr marL="457200" lvl="1" indent="0">
              <a:spcAft>
                <a:spcPct val="5000"/>
              </a:spcAft>
              <a:buNone/>
            </a:pPr>
            <a:r>
              <a:rPr lang="de-DE" dirty="0" smtClean="0"/>
              <a:t>zu finden.</a:t>
            </a:r>
          </a:p>
          <a:p>
            <a:pPr>
              <a:spcAft>
                <a:spcPct val="5000"/>
              </a:spcAft>
            </a:pPr>
            <a:endParaRPr lang="de-DE" dirty="0" smtClean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dirty="0" smtClean="0"/>
              <a:t>Oktober </a:t>
            </a:r>
            <a:r>
              <a:rPr lang="de-DE" dirty="0" smtClean="0"/>
              <a:t>2023</a:t>
            </a:r>
            <a:endParaRPr lang="de-DE" dirty="0" smtClean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Informationen zur Prüfungsordnung  Bachelor Informatik Bachelor Informatik – Mobile Anwendungen 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8E4C7-C866-4649-BBE2-5908453F6FA4}" type="slidenum">
              <a:rPr lang="de-DE" smtClean="0"/>
              <a:pPr/>
              <a:t>3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Was regelt die Prüfungsordnung?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FontTx/>
              <a:buChar char="•"/>
            </a:pPr>
            <a:r>
              <a:rPr lang="de-DE" dirty="0" smtClean="0"/>
              <a:t>Die PO regelt insbesondere:</a:t>
            </a:r>
            <a:endParaRPr lang="de-DE" dirty="0"/>
          </a:p>
          <a:p>
            <a:pPr lvl="1">
              <a:buFontTx/>
              <a:buChar char="•"/>
            </a:pPr>
            <a:r>
              <a:rPr lang="de-DE" dirty="0" smtClean="0"/>
              <a:t>die Prüfungsgegenstände</a:t>
            </a:r>
          </a:p>
          <a:p>
            <a:pPr lvl="1">
              <a:buFontTx/>
              <a:buChar char="•"/>
            </a:pPr>
            <a:r>
              <a:rPr lang="de-DE" dirty="0" smtClean="0"/>
              <a:t>die Prüfungsart</a:t>
            </a:r>
            <a:endParaRPr lang="de-DE" dirty="0"/>
          </a:p>
          <a:p>
            <a:pPr lvl="1">
              <a:buFontTx/>
              <a:buChar char="•"/>
            </a:pPr>
            <a:r>
              <a:rPr lang="de-DE" dirty="0" smtClean="0"/>
              <a:t>die Prüfungsdauer</a:t>
            </a:r>
            <a:endParaRPr lang="de-DE" dirty="0"/>
          </a:p>
          <a:p>
            <a:pPr lvl="1">
              <a:buFontTx/>
              <a:buChar char="•"/>
            </a:pPr>
            <a:r>
              <a:rPr lang="de-DE" dirty="0" smtClean="0"/>
              <a:t>die Zulassungsbedingungen</a:t>
            </a:r>
            <a:endParaRPr lang="de-DE" dirty="0"/>
          </a:p>
          <a:p>
            <a:pPr lvl="1">
              <a:buFontTx/>
              <a:buChar char="•"/>
            </a:pPr>
            <a:r>
              <a:rPr lang="de-DE" dirty="0" smtClean="0"/>
              <a:t>die Wiederholungsmöglichkeit für die einzelnen Modulprüfungen.</a:t>
            </a:r>
          </a:p>
          <a:p>
            <a:pPr>
              <a:spcAft>
                <a:spcPct val="5000"/>
              </a:spcAft>
            </a:pPr>
            <a:r>
              <a:rPr lang="de-DE" dirty="0" smtClean="0"/>
              <a:t>Die Prüfungsordnung beschreibt unter anderem Prozeduren der Meldung und Zulassung zu Prüfungen, der Bewertung und Notenbildung.</a:t>
            </a:r>
          </a:p>
          <a:p>
            <a:pPr>
              <a:spcAft>
                <a:spcPct val="5000"/>
              </a:spcAft>
            </a:pPr>
            <a:r>
              <a:rPr lang="de-DE" dirty="0" smtClean="0"/>
              <a:t>Die Prüfungsordnung regelt Zuständigkeiten und verankert die Rechte der Studierenden auf Akteneinsicht und Widerspruch.</a:t>
            </a:r>
          </a:p>
          <a:p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dirty="0" smtClean="0"/>
              <a:t>Oktober </a:t>
            </a:r>
            <a:r>
              <a:rPr lang="de-DE" dirty="0" smtClean="0"/>
              <a:t>2023</a:t>
            </a:r>
            <a:endParaRPr lang="de-DE" dirty="0" smtClean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Informationen zur Prüfungsordnung  Bachelor Informatik Bachelor Informatik – Mobile Anwendungen 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8E4C7-C866-4649-BBE2-5908453F6FA4}" type="slidenum">
              <a:rPr lang="de-DE" smtClean="0"/>
              <a:pPr/>
              <a:t>4</a:t>
            </a:fld>
            <a:endParaRPr lang="de-DE" dirty="0"/>
          </a:p>
        </p:txBody>
      </p:sp>
      <p:sp>
        <p:nvSpPr>
          <p:cNvPr id="7" name="Oval 8"/>
          <p:cNvSpPr>
            <a:spLocks noChangeArrowheads="1"/>
          </p:cNvSpPr>
          <p:nvPr/>
        </p:nvSpPr>
        <p:spPr bwMode="auto">
          <a:xfrm>
            <a:off x="5436096" y="1268760"/>
            <a:ext cx="3707904" cy="216024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2000" b="1">
                <a:latin typeface="Comic Sans MS" pitchFamily="66" charset="0"/>
              </a:rPr>
              <a:t>Was</a:t>
            </a:r>
            <a:r>
              <a:rPr lang="de-DE" sz="2000">
                <a:latin typeface="Comic Sans MS" pitchFamily="66" charset="0"/>
              </a:rPr>
              <a:t> wird geprüft?</a:t>
            </a:r>
            <a:br>
              <a:rPr lang="de-DE" sz="2000">
                <a:latin typeface="Comic Sans MS" pitchFamily="66" charset="0"/>
              </a:rPr>
            </a:br>
            <a:r>
              <a:rPr lang="de-DE" sz="2000" b="1">
                <a:latin typeface="Comic Sans MS" pitchFamily="66" charset="0"/>
              </a:rPr>
              <a:t>Wie</a:t>
            </a:r>
            <a:r>
              <a:rPr lang="de-DE" sz="2000">
                <a:latin typeface="Comic Sans MS" pitchFamily="66" charset="0"/>
              </a:rPr>
              <a:t> wird geprüft ?</a:t>
            </a:r>
            <a:br>
              <a:rPr lang="de-DE" sz="2000">
                <a:latin typeface="Comic Sans MS" pitchFamily="66" charset="0"/>
              </a:rPr>
            </a:br>
            <a:r>
              <a:rPr lang="de-DE" sz="2000" b="1">
                <a:latin typeface="Comic Sans MS" pitchFamily="66" charset="0"/>
              </a:rPr>
              <a:t>Wer</a:t>
            </a:r>
            <a:r>
              <a:rPr lang="de-DE" sz="2000">
                <a:latin typeface="Comic Sans MS" pitchFamily="66" charset="0"/>
              </a:rPr>
              <a:t> darf teilnehmen?</a:t>
            </a:r>
            <a:br>
              <a:rPr lang="de-DE" sz="2000">
                <a:latin typeface="Comic Sans MS" pitchFamily="66" charset="0"/>
              </a:rPr>
            </a:br>
            <a:r>
              <a:rPr lang="de-DE" sz="2000" b="1">
                <a:latin typeface="Comic Sans MS" pitchFamily="66" charset="0"/>
              </a:rPr>
              <a:t>Wie lange</a:t>
            </a:r>
            <a:r>
              <a:rPr lang="de-DE" sz="2000">
                <a:latin typeface="Comic Sans MS" pitchFamily="66" charset="0"/>
              </a:rPr>
              <a:t> wird geprüft? </a:t>
            </a:r>
            <a:br>
              <a:rPr lang="de-DE" sz="2000">
                <a:latin typeface="Comic Sans MS" pitchFamily="66" charset="0"/>
              </a:rPr>
            </a:br>
            <a:r>
              <a:rPr lang="de-DE" sz="2000" b="1">
                <a:latin typeface="Comic Sans MS" pitchFamily="66" charset="0"/>
              </a:rPr>
              <a:t>Wie oft</a:t>
            </a:r>
            <a:r>
              <a:rPr lang="de-DE" sz="2000">
                <a:latin typeface="Comic Sans MS" pitchFamily="66" charset="0"/>
              </a:rPr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de-DE" b="1" dirty="0" smtClean="0"/>
              <a:t>Prüfungsamt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39552" y="1268760"/>
            <a:ext cx="8229600" cy="4781128"/>
          </a:xfrm>
        </p:spPr>
        <p:txBody>
          <a:bodyPr>
            <a:noAutofit/>
          </a:bodyPr>
          <a:lstStyle/>
          <a:p>
            <a:pPr>
              <a:spcAft>
                <a:spcPct val="5000"/>
              </a:spcAft>
              <a:buFontTx/>
              <a:buChar char="•"/>
            </a:pPr>
            <a:r>
              <a:rPr lang="de-DE" sz="2500" dirty="0" smtClean="0"/>
              <a:t>Das Prüfungsamt bildet die organisatorische Infrastruktur der Geschäftsprozesse im Prüfungswesen.</a:t>
            </a:r>
          </a:p>
          <a:p>
            <a:pPr>
              <a:spcAft>
                <a:spcPct val="5000"/>
              </a:spcAft>
              <a:buFontTx/>
              <a:buChar char="•"/>
            </a:pPr>
            <a:r>
              <a:rPr lang="de-DE" sz="2500" dirty="0" smtClean="0"/>
              <a:t>Das Prüfungsamt ist die erste und wichtigste Anlaufstelle für Studierende in Prüfungsfragen. </a:t>
            </a:r>
          </a:p>
          <a:p>
            <a:r>
              <a:rPr lang="de-DE" sz="2500" dirty="0" smtClean="0"/>
              <a:t>Das Prüfungsamt berät die Studierenden in Prüfungsfragen, es führt die Beschlüsse des Prüfungsausschusses  aus und erstellt alle notwendigen Bescheide.</a:t>
            </a:r>
          </a:p>
          <a:p>
            <a:r>
              <a:rPr lang="de-DE" sz="2500" b="1" dirty="0" smtClean="0"/>
              <a:t>Das </a:t>
            </a:r>
            <a:r>
              <a:rPr lang="de-DE" sz="2500" b="1" dirty="0"/>
              <a:t>Prüfungsamt des Fachbereichs 2 befindet sich im Gebäude </a:t>
            </a:r>
            <a:r>
              <a:rPr lang="de-DE" sz="2500" b="1" dirty="0" smtClean="0"/>
              <a:t>1, </a:t>
            </a:r>
            <a:r>
              <a:rPr lang="de-DE" sz="2500" b="1" dirty="0"/>
              <a:t>Raum </a:t>
            </a:r>
            <a:r>
              <a:rPr lang="de-DE" sz="2500" b="1" dirty="0" smtClean="0"/>
              <a:t>215 (Frau Pawelke, </a:t>
            </a:r>
            <a:r>
              <a:rPr lang="de-DE" sz="2500" b="1" dirty="0" smtClean="0"/>
              <a:t>Frau </a:t>
            </a:r>
            <a:r>
              <a:rPr lang="de-DE" sz="2500" b="1" dirty="0" err="1" smtClean="0"/>
              <a:t>Ahmaadachou</a:t>
            </a:r>
            <a:r>
              <a:rPr lang="de-DE" sz="2500" b="1" dirty="0" smtClean="0"/>
              <a:t>) </a:t>
            </a:r>
            <a:r>
              <a:rPr lang="de-DE" sz="2500" b="1" smtClean="0"/>
              <a:t>und Raum 214 (Herr </a:t>
            </a:r>
            <a:r>
              <a:rPr lang="de-DE" sz="2500" b="1" dirty="0" smtClean="0"/>
              <a:t>Raster).</a:t>
            </a:r>
          </a:p>
          <a:p>
            <a:pPr>
              <a:spcAft>
                <a:spcPct val="5000"/>
              </a:spcAft>
              <a:buFontTx/>
              <a:buChar char="•"/>
            </a:pPr>
            <a:r>
              <a:rPr lang="de-DE" sz="2500" dirty="0" smtClean="0"/>
              <a:t>Reihe </a:t>
            </a:r>
            <a:r>
              <a:rPr lang="de-DE" sz="2500" dirty="0"/>
              <a:t>von hilfreichen Informationen und Formulare des </a:t>
            </a:r>
            <a:r>
              <a:rPr lang="de-DE" sz="2500" dirty="0" smtClean="0"/>
              <a:t>Prüfungsamtes: </a:t>
            </a:r>
            <a:r>
              <a:rPr lang="de-DE" sz="2800" dirty="0" smtClean="0">
                <a:hlinkClick r:id="rId2"/>
              </a:rPr>
              <a:t>Website</a:t>
            </a:r>
            <a:endParaRPr lang="de-DE" sz="2500" dirty="0"/>
          </a:p>
          <a:p>
            <a:endParaRPr lang="de-DE" sz="1200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dirty="0" smtClean="0"/>
              <a:t>Oktober </a:t>
            </a:r>
            <a:r>
              <a:rPr lang="de-DE" dirty="0" smtClean="0"/>
              <a:t>2023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Informationen zur Prüfungsordnung  Bachelor Informatik Bachelor Informatik – Mobile Anwendungen 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8E4C7-C866-4649-BBE2-5908453F6FA4}" type="slidenum">
              <a:rPr lang="de-DE" smtClean="0"/>
              <a:pPr/>
              <a:t>5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smtClean="0"/>
              <a:t>Struktur der Prüfungsordnung</a:t>
            </a:r>
            <a:r>
              <a:rPr lang="de-DE" dirty="0" smtClean="0"/>
              <a:t> 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Clr>
                <a:schemeClr val="tx1"/>
              </a:buClr>
            </a:pPr>
            <a:r>
              <a:rPr lang="de-DE" dirty="0" smtClean="0"/>
              <a:t>Das Studium ist in Module gegliedert. Diese bestehen aus einer oder mehreren Units.</a:t>
            </a:r>
          </a:p>
          <a:p>
            <a:pPr>
              <a:buClr>
                <a:schemeClr val="tx1"/>
              </a:buClr>
            </a:pPr>
            <a:r>
              <a:rPr lang="de-DE" dirty="0" smtClean="0"/>
              <a:t>Jedem Modul ist eine </a:t>
            </a:r>
            <a:r>
              <a:rPr lang="de-DE" b="1" dirty="0" err="1" smtClean="0"/>
              <a:t>Workload</a:t>
            </a:r>
            <a:r>
              <a:rPr lang="de-DE" dirty="0" smtClean="0"/>
              <a:t> zugeordnet. Diese gibt die Zeit an, die ein durchschnittlicher Student zum erfolgreichen Abschluss des Moduls vermutlich benötigen wird. </a:t>
            </a:r>
          </a:p>
          <a:p>
            <a:pPr>
              <a:buClr>
                <a:schemeClr val="tx1"/>
              </a:buClr>
            </a:pPr>
            <a:r>
              <a:rPr lang="de-DE" dirty="0" smtClean="0"/>
              <a:t>Module mit Konsekutivregelungen: Absolvierung nur unter bestimmten Bedingungen möglich</a:t>
            </a:r>
            <a:endParaRPr lang="de-DE" dirty="0"/>
          </a:p>
          <a:p>
            <a:pPr>
              <a:buClr>
                <a:schemeClr val="tx1"/>
              </a:buClr>
            </a:pPr>
            <a:r>
              <a:rPr lang="de-DE" dirty="0" smtClean="0"/>
              <a:t>Mit Ausnahme der Module mit Konsekutivregelungen können alle Module prinzipiell in beliebiger Reihenfolge absolviert werden. </a:t>
            </a:r>
          </a:p>
          <a:p>
            <a:pPr>
              <a:buClr>
                <a:schemeClr val="tx1"/>
              </a:buClr>
            </a:pPr>
            <a:r>
              <a:rPr lang="de-DE" dirty="0" smtClean="0"/>
              <a:t>Die inhaltlich sinnvolle Abfolge der Module ist durch die Stundentafel festgelegt.</a:t>
            </a:r>
          </a:p>
          <a:p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dirty="0" smtClean="0"/>
              <a:t>Oktober </a:t>
            </a:r>
            <a:r>
              <a:rPr lang="de-DE" dirty="0" smtClean="0"/>
              <a:t>2023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Informationen zur Prüfungsordnung  Bachelor Informatik Bachelor Informatik – Mobile Anwendungen 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8E4C7-C866-4649-BBE2-5908453F6FA4}" type="slidenum">
              <a:rPr lang="de-DE" smtClean="0"/>
              <a:pPr/>
              <a:t>6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Workload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7544" y="1567333"/>
            <a:ext cx="8229600" cy="4525963"/>
          </a:xfrm>
        </p:spPr>
        <p:txBody>
          <a:bodyPr>
            <a:noAutofit/>
          </a:bodyPr>
          <a:lstStyle/>
          <a:p>
            <a:pPr>
              <a:buClr>
                <a:schemeClr val="tx1"/>
              </a:buClr>
              <a:buFont typeface="Wingdings" pitchFamily="2" charset="2"/>
              <a:buChar char="§"/>
            </a:pPr>
            <a:r>
              <a:rPr lang="de-DE" sz="2200" dirty="0" smtClean="0">
                <a:cs typeface="Times New Roman" pitchFamily="18" charset="0"/>
              </a:rPr>
              <a:t>Durchschnittlicher Studierender mit Vollzeitstudium</a:t>
            </a:r>
          </a:p>
          <a:p>
            <a:pPr lvl="1">
              <a:buClr>
                <a:schemeClr val="tx1"/>
              </a:buClr>
              <a:buFont typeface="Symbol" panose="05050102010706020507" pitchFamily="18" charset="2"/>
              <a:buChar char="-"/>
            </a:pPr>
            <a:r>
              <a:rPr lang="de-DE" sz="1800" dirty="0" smtClean="0">
                <a:cs typeface="Times New Roman" pitchFamily="18" charset="0"/>
              </a:rPr>
              <a:t>erwarteter Arbeitseinsatz = 1800 Stunden pro Jahr</a:t>
            </a:r>
          </a:p>
          <a:p>
            <a:pPr lvl="1">
              <a:buClr>
                <a:schemeClr val="tx1"/>
              </a:buClr>
              <a:buFont typeface="Symbol" panose="05050102010706020507" pitchFamily="18" charset="2"/>
              <a:buChar char="-"/>
            </a:pPr>
            <a:r>
              <a:rPr lang="de-DE" sz="1800" dirty="0" smtClean="0">
                <a:cs typeface="Times New Roman" pitchFamily="18" charset="0"/>
              </a:rPr>
              <a:t>1800 Stunden im Jahr entsprechen 45 Wochen a 40 Stunden.</a:t>
            </a:r>
          </a:p>
          <a:p>
            <a:pPr lvl="1">
              <a:buClr>
                <a:schemeClr val="tx1"/>
              </a:buClr>
              <a:buFont typeface="Symbol" panose="05050102010706020507" pitchFamily="18" charset="2"/>
              <a:buChar char="-"/>
            </a:pPr>
            <a:r>
              <a:rPr lang="de-DE" sz="1800" dirty="0" smtClean="0">
                <a:cs typeface="Times New Roman" pitchFamily="18" charset="0"/>
              </a:rPr>
              <a:t>Bei Bestehen aller Prüfungen Erwerb von 60 </a:t>
            </a:r>
            <a:r>
              <a:rPr lang="de-DE" sz="1800" dirty="0" err="1" smtClean="0">
                <a:cs typeface="Times New Roman" pitchFamily="18" charset="0"/>
              </a:rPr>
              <a:t>Creditpoints</a:t>
            </a:r>
            <a:endParaRPr lang="de-DE" sz="1800" dirty="0">
              <a:cs typeface="Times New Roman" pitchFamily="18" charset="0"/>
            </a:endParaRPr>
          </a:p>
          <a:p>
            <a:pPr lvl="1">
              <a:buClr>
                <a:schemeClr val="tx1"/>
              </a:buClr>
              <a:buFont typeface="Symbol" panose="05050102010706020507" pitchFamily="18" charset="2"/>
              <a:buChar char="-"/>
            </a:pPr>
            <a:r>
              <a:rPr lang="de-DE" sz="1800" dirty="0" smtClean="0">
                <a:cs typeface="Times New Roman" pitchFamily="18" charset="0"/>
              </a:rPr>
              <a:t>1 CP = 30 Stunden</a:t>
            </a:r>
            <a:endParaRPr lang="de-DE" sz="2200" dirty="0" smtClean="0">
              <a:cs typeface="Times New Roman" pitchFamily="18" charset="0"/>
            </a:endParaRPr>
          </a:p>
          <a:p>
            <a:pPr>
              <a:buClr>
                <a:schemeClr val="tx1"/>
              </a:buClr>
              <a:buFont typeface="Wingdings" pitchFamily="2" charset="2"/>
              <a:buChar char="§"/>
            </a:pPr>
            <a:r>
              <a:rPr lang="de-DE" sz="2200" dirty="0" smtClean="0">
                <a:cs typeface="Times New Roman" pitchFamily="18" charset="0"/>
              </a:rPr>
              <a:t>Beispiele: </a:t>
            </a:r>
          </a:p>
          <a:p>
            <a:pPr lvl="1">
              <a:buClr>
                <a:schemeClr val="tx1"/>
              </a:buClr>
            </a:pPr>
            <a:r>
              <a:rPr lang="de-DE" sz="1800" dirty="0" smtClean="0">
                <a:cs typeface="Times New Roman" pitchFamily="18" charset="0"/>
              </a:rPr>
              <a:t>Semester besteht aus 18 Wochen Lehrveranstaltungen inkl. Prüfungswochen. Wer am Semesterende alle Prüfungen erfolgreich abschließen will, muss mit 900/18=50 Stunden pro Woche Arbeitseinsatz rechnen.</a:t>
            </a:r>
          </a:p>
          <a:p>
            <a:pPr lvl="1">
              <a:buClr>
                <a:schemeClr val="tx1"/>
              </a:buClr>
            </a:pPr>
            <a:r>
              <a:rPr lang="de-DE" sz="1800" dirty="0" smtClean="0">
                <a:cs typeface="Times New Roman" pitchFamily="18" charset="0"/>
              </a:rPr>
              <a:t>150 Stunden </a:t>
            </a:r>
            <a:r>
              <a:rPr lang="de-DE" sz="1800" dirty="0" err="1" smtClean="0">
                <a:cs typeface="Times New Roman" pitchFamily="18" charset="0"/>
              </a:rPr>
              <a:t>Workload</a:t>
            </a:r>
            <a:r>
              <a:rPr lang="de-DE" sz="1800" dirty="0" smtClean="0">
                <a:cs typeface="Times New Roman" pitchFamily="18" charset="0"/>
              </a:rPr>
              <a:t> eines Moduls mit 5 </a:t>
            </a:r>
            <a:r>
              <a:rPr lang="de-DE" sz="1800" dirty="0" err="1" smtClean="0">
                <a:cs typeface="Times New Roman" pitchFamily="18" charset="0"/>
              </a:rPr>
              <a:t>Creditpoints</a:t>
            </a:r>
            <a:r>
              <a:rPr lang="de-DE" sz="1800" dirty="0" smtClean="0">
                <a:cs typeface="Times New Roman" pitchFamily="18" charset="0"/>
              </a:rPr>
              <a:t> und 2 SWS Vorlesung und 2 SWS Übung setzt sich zusammen aus </a:t>
            </a:r>
          </a:p>
          <a:p>
            <a:pPr marL="914400" lvl="2" indent="0">
              <a:buClr>
                <a:schemeClr val="tx1"/>
              </a:buClr>
              <a:buNone/>
            </a:pPr>
            <a:endParaRPr lang="de-DE" sz="1800" dirty="0" smtClean="0">
              <a:cs typeface="Times New Roman" pitchFamily="18" charset="0"/>
            </a:endParaRPr>
          </a:p>
          <a:p>
            <a:pPr marL="914400" lvl="2" indent="0">
              <a:buClr>
                <a:schemeClr val="tx1"/>
              </a:buClr>
              <a:buNone/>
            </a:pPr>
            <a:r>
              <a:rPr lang="de-DE" sz="1800" dirty="0" smtClean="0">
                <a:cs typeface="Times New Roman" pitchFamily="18" charset="0"/>
              </a:rPr>
              <a:t>18 * 4 = 72 Stunden Präsenszeit und </a:t>
            </a:r>
            <a:r>
              <a:rPr lang="de-DE" sz="1800" b="1" dirty="0" smtClean="0">
                <a:cs typeface="Times New Roman" pitchFamily="18" charset="0"/>
              </a:rPr>
              <a:t>78</a:t>
            </a:r>
            <a:r>
              <a:rPr lang="de-DE" sz="1800" dirty="0" smtClean="0">
                <a:cs typeface="Times New Roman" pitchFamily="18" charset="0"/>
              </a:rPr>
              <a:t> Stunden Eigenstudium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dirty="0" smtClean="0"/>
              <a:t>Oktober </a:t>
            </a:r>
            <a:r>
              <a:rPr lang="de-DE" dirty="0" smtClean="0"/>
              <a:t>2023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Informationen zur Prüfungsordnung  Bachelor Informatik Bachelor Informatik – Mobile Anwendungen 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8E4C7-C866-4649-BBE2-5908453F6FA4}" type="slidenum">
              <a:rPr lang="de-DE" smtClean="0"/>
              <a:pPr/>
              <a:t>7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smtClean="0"/>
              <a:t>Prüfungsorganisation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040560"/>
          </a:xfrm>
        </p:spPr>
        <p:txBody>
          <a:bodyPr>
            <a:normAutofit fontScale="62500" lnSpcReduction="20000"/>
          </a:bodyPr>
          <a:lstStyle/>
          <a:p>
            <a:pPr>
              <a:spcAft>
                <a:spcPct val="25000"/>
              </a:spcAft>
              <a:buFontTx/>
              <a:buChar char="•"/>
            </a:pPr>
            <a:r>
              <a:rPr lang="de-DE" dirty="0" smtClean="0"/>
              <a:t>Das Studium ist in Module gegliedert, die mit einer Modulprüfungs-</a:t>
            </a:r>
            <a:br>
              <a:rPr lang="de-DE" dirty="0" smtClean="0"/>
            </a:br>
            <a:r>
              <a:rPr lang="de-DE" dirty="0" err="1" smtClean="0"/>
              <a:t>leistung</a:t>
            </a:r>
            <a:r>
              <a:rPr lang="de-DE" dirty="0" smtClean="0"/>
              <a:t> abgeschlossen werden. Einige Module enthalten Teilprüfungen.</a:t>
            </a:r>
          </a:p>
          <a:p>
            <a:pPr>
              <a:spcAft>
                <a:spcPct val="5000"/>
              </a:spcAft>
              <a:buFontTx/>
              <a:buChar char="•"/>
            </a:pPr>
            <a:r>
              <a:rPr lang="de-DE" dirty="0" smtClean="0"/>
              <a:t>Für die Modulprüfungen bestimmter Module  existieren Zulassungsvoraussetzungen. Diese sind in der PO beschrieben (Beispiele: Vorleistung Labor, Bestehen eines best. Moduls,…).</a:t>
            </a:r>
          </a:p>
          <a:p>
            <a:pPr>
              <a:spcAft>
                <a:spcPct val="5000"/>
              </a:spcAft>
              <a:buFontTx/>
              <a:buChar char="•"/>
            </a:pPr>
            <a:endParaRPr lang="de-DE" sz="2800" dirty="0"/>
          </a:p>
          <a:p>
            <a:pPr>
              <a:spcAft>
                <a:spcPct val="5000"/>
              </a:spcAft>
              <a:buNone/>
            </a:pPr>
            <a:r>
              <a:rPr lang="de-DE" dirty="0" smtClean="0"/>
              <a:t/>
            </a:r>
            <a:br>
              <a:rPr lang="de-DE" dirty="0" smtClean="0"/>
            </a:br>
            <a:endParaRPr lang="de-DE" dirty="0" smtClean="0"/>
          </a:p>
          <a:p>
            <a:pPr>
              <a:spcAft>
                <a:spcPct val="5000"/>
              </a:spcAft>
            </a:pPr>
            <a:r>
              <a:rPr lang="de-DE" dirty="0" smtClean="0"/>
              <a:t>Der Prüfungsausschuss legt für alle Modulprüfungen Prüfungstermine fest, die durch Aushang bekannt gemacht werden.</a:t>
            </a:r>
          </a:p>
          <a:p>
            <a:pPr>
              <a:spcAft>
                <a:spcPct val="5000"/>
              </a:spcAft>
              <a:buFontTx/>
              <a:buChar char="•"/>
            </a:pPr>
            <a:r>
              <a:rPr lang="de-DE" dirty="0" smtClean="0"/>
              <a:t> Mit den Prüfungsterminen werden zugleich ein Anmeldezeitraum (Beginn/Ende) und ein spätester Rücknahmezeitpunkt beschlossen.</a:t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endParaRPr lang="de-DE" dirty="0" smtClean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dirty="0" smtClean="0"/>
              <a:t>Oktober </a:t>
            </a:r>
            <a:r>
              <a:rPr lang="de-DE" dirty="0" smtClean="0"/>
              <a:t>2023</a:t>
            </a:r>
            <a:endParaRPr lang="de-DE" dirty="0" smtClean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Informationen zur Prüfungsordnung  Bachelor Informatik Bachelor Informatik – Mobile Anwendungen 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8E4C7-C866-4649-BBE2-5908453F6FA4}" type="slidenum">
              <a:rPr lang="de-DE" smtClean="0"/>
              <a:pPr/>
              <a:t>8</a:t>
            </a:fld>
            <a:endParaRPr lang="de-DE"/>
          </a:p>
        </p:txBody>
      </p:sp>
      <p:sp>
        <p:nvSpPr>
          <p:cNvPr id="7" name="Rectangle 37"/>
          <p:cNvSpPr>
            <a:spLocks noChangeArrowheads="1"/>
          </p:cNvSpPr>
          <p:nvPr/>
        </p:nvSpPr>
        <p:spPr bwMode="auto">
          <a:xfrm>
            <a:off x="1691680" y="4725144"/>
            <a:ext cx="5760640" cy="72008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de-DE" sz="2000" b="1" dirty="0"/>
              <a:t>Aushänge </a:t>
            </a:r>
            <a:r>
              <a:rPr lang="de-DE" sz="2000" b="1" dirty="0" smtClean="0"/>
              <a:t>im Schaukasten und in </a:t>
            </a:r>
            <a:r>
              <a:rPr lang="de-DE" sz="2000" b="1" dirty="0" err="1" smtClean="0"/>
              <a:t>Moodle</a:t>
            </a:r>
            <a:r>
              <a:rPr lang="de-DE" sz="2000" b="1" dirty="0" smtClean="0"/>
              <a:t> beachten</a:t>
            </a:r>
            <a:r>
              <a:rPr lang="de-DE" sz="2000" b="1" dirty="0"/>
              <a:t>!</a:t>
            </a:r>
            <a:r>
              <a:rPr lang="de-DE" sz="2000" dirty="0"/>
              <a:t> </a:t>
            </a:r>
            <a:br>
              <a:rPr lang="de-DE" sz="2000" dirty="0"/>
            </a:br>
            <a:r>
              <a:rPr lang="de-DE" sz="2000" dirty="0"/>
              <a:t>Welche Termine und Fristen gelten?</a:t>
            </a:r>
          </a:p>
          <a:p>
            <a:pPr algn="ctr"/>
            <a:endParaRPr lang="de-DE" sz="800" dirty="0"/>
          </a:p>
        </p:txBody>
      </p:sp>
      <p:sp>
        <p:nvSpPr>
          <p:cNvPr id="8" name="Rectangle 25"/>
          <p:cNvSpPr>
            <a:spLocks noChangeArrowheads="1"/>
          </p:cNvSpPr>
          <p:nvPr/>
        </p:nvSpPr>
        <p:spPr bwMode="auto">
          <a:xfrm>
            <a:off x="827584" y="2708920"/>
            <a:ext cx="7776864" cy="64807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de-DE" sz="2000" b="1" dirty="0"/>
              <a:t>PO beachten!</a:t>
            </a:r>
            <a:r>
              <a:rPr lang="de-DE" sz="2000" dirty="0"/>
              <a:t> </a:t>
            </a:r>
            <a:br>
              <a:rPr lang="de-DE" sz="2000" dirty="0"/>
            </a:br>
            <a:r>
              <a:rPr lang="de-DE" sz="2000" dirty="0"/>
              <a:t>Welche Vorleistungen (VL) und </a:t>
            </a:r>
            <a:r>
              <a:rPr lang="de-DE" sz="2000" dirty="0" smtClean="0"/>
              <a:t>welche  Zulassungsvoraussetzungen </a:t>
            </a:r>
            <a:r>
              <a:rPr lang="de-DE" sz="2000" dirty="0"/>
              <a:t>gelten?</a:t>
            </a:r>
            <a:br>
              <a:rPr lang="de-DE" sz="2000" dirty="0"/>
            </a:br>
            <a:endParaRPr lang="de-DE" sz="2000" dirty="0"/>
          </a:p>
          <a:p>
            <a:pPr algn="ctr"/>
            <a:endParaRPr lang="de-DE" sz="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Vorleistungen und Konsekutivregelungen im ersten Jahr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§"/>
            </a:pPr>
            <a:r>
              <a:rPr lang="de-DE" sz="2000" dirty="0" smtClean="0"/>
              <a:t>Modul 4 Einführung in die Programmierung: </a:t>
            </a:r>
          </a:p>
          <a:p>
            <a:pPr lvl="1"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§"/>
            </a:pPr>
            <a:r>
              <a:rPr lang="de-DE" sz="2000" dirty="0" smtClean="0"/>
              <a:t>Klausur Einführung in die Programmierung mit C: Übungen  </a:t>
            </a:r>
          </a:p>
          <a:p>
            <a:pPr lvl="1"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§"/>
            </a:pPr>
            <a:r>
              <a:rPr lang="de-DE" sz="2000" dirty="0" smtClean="0"/>
              <a:t>Klausur OOP Grundlagen: Bestandene Klausur Einführung in die Programmierung mit C und Übungen</a:t>
            </a:r>
          </a:p>
          <a:p>
            <a:pPr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§"/>
            </a:pPr>
            <a:r>
              <a:rPr lang="de-DE" sz="2000" dirty="0" smtClean="0"/>
              <a:t>Modul 6 Englisch: </a:t>
            </a:r>
            <a:r>
              <a:rPr lang="de-DE" sz="2000" dirty="0" err="1" smtClean="0"/>
              <a:t>succesful</a:t>
            </a:r>
            <a:r>
              <a:rPr lang="de-DE" sz="2000" dirty="0" smtClean="0"/>
              <a:t> </a:t>
            </a:r>
            <a:r>
              <a:rPr lang="de-DE" sz="2000" dirty="0" err="1"/>
              <a:t>p</a:t>
            </a:r>
            <a:r>
              <a:rPr lang="de-DE" sz="2000" dirty="0" err="1" smtClean="0"/>
              <a:t>resentation</a:t>
            </a:r>
            <a:r>
              <a:rPr lang="de-DE" sz="2000" dirty="0" smtClean="0"/>
              <a:t> </a:t>
            </a:r>
            <a:r>
              <a:rPr lang="de-DE" sz="2000" dirty="0" err="1" smtClean="0"/>
              <a:t>and</a:t>
            </a:r>
            <a:r>
              <a:rPr lang="de-DE" sz="2000" dirty="0" smtClean="0"/>
              <a:t> </a:t>
            </a:r>
            <a:r>
              <a:rPr lang="de-DE" sz="2000" dirty="0" err="1" smtClean="0"/>
              <a:t>active</a:t>
            </a:r>
            <a:r>
              <a:rPr lang="de-DE" sz="2000" dirty="0" smtClean="0"/>
              <a:t> </a:t>
            </a:r>
            <a:r>
              <a:rPr lang="de-DE" sz="2000" dirty="0" err="1" smtClean="0"/>
              <a:t>participation</a:t>
            </a:r>
            <a:r>
              <a:rPr lang="de-DE" sz="2000" dirty="0" smtClean="0"/>
              <a:t> in </a:t>
            </a:r>
            <a:r>
              <a:rPr lang="de-DE" sz="2000" dirty="0" err="1" smtClean="0"/>
              <a:t>group</a:t>
            </a:r>
            <a:r>
              <a:rPr lang="de-DE" sz="2000" dirty="0" smtClean="0"/>
              <a:t> </a:t>
            </a:r>
            <a:r>
              <a:rPr lang="de-DE" sz="2000" dirty="0" err="1" smtClean="0"/>
              <a:t>discussions</a:t>
            </a:r>
            <a:r>
              <a:rPr lang="de-DE" sz="2000" dirty="0" smtClean="0"/>
              <a:t> </a:t>
            </a:r>
          </a:p>
          <a:p>
            <a:pPr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§"/>
            </a:pPr>
            <a:r>
              <a:rPr lang="de-DE" sz="2000" dirty="0" smtClean="0"/>
              <a:t>Informatik Modul 8 Rechnerarchitekturen: Übungen</a:t>
            </a:r>
          </a:p>
          <a:p>
            <a:pPr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§"/>
            </a:pPr>
            <a:r>
              <a:rPr lang="de-DE" sz="2000" dirty="0" smtClean="0"/>
              <a:t>Mobile Anwendungen Modul 8 Mikrocomputertechnik: Labortestate</a:t>
            </a:r>
          </a:p>
          <a:p>
            <a:pPr algn="just"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§"/>
            </a:pPr>
            <a:r>
              <a:rPr lang="de-DE" sz="2000" dirty="0" smtClean="0"/>
              <a:t>Fehlzeiten bei Vorleistungen:</a:t>
            </a:r>
          </a:p>
          <a:p>
            <a:pPr lvl="1" algn="just">
              <a:lnSpc>
                <a:spcPct val="90000"/>
              </a:lnSpc>
              <a:buClr>
                <a:schemeClr val="tx1"/>
              </a:buClr>
            </a:pPr>
            <a:r>
              <a:rPr lang="de-DE" sz="2000" dirty="0" smtClean="0">
                <a:cs typeface="Times New Roman" charset="0"/>
              </a:rPr>
              <a:t>Keine im Modul Englisch</a:t>
            </a:r>
          </a:p>
          <a:p>
            <a:pPr lvl="1" algn="just">
              <a:lnSpc>
                <a:spcPct val="90000"/>
              </a:lnSpc>
              <a:buClr>
                <a:schemeClr val="tx1"/>
              </a:buClr>
            </a:pPr>
            <a:r>
              <a:rPr lang="de-DE" sz="2000" dirty="0" smtClean="0">
                <a:cs typeface="Times New Roman" charset="0"/>
              </a:rPr>
              <a:t>Ein Fehlen wird immer gezählt, auch wenn dies von dem Studierenden nicht zu verantworten ist.</a:t>
            </a:r>
          </a:p>
          <a:p>
            <a:pPr lvl="1" algn="just">
              <a:lnSpc>
                <a:spcPct val="90000"/>
              </a:lnSpc>
              <a:buClr>
                <a:schemeClr val="tx1"/>
              </a:buClr>
            </a:pPr>
            <a:r>
              <a:rPr lang="de-DE" sz="2000" dirty="0" smtClean="0">
                <a:cs typeface="Times New Roman" charset="0"/>
              </a:rPr>
              <a:t>Es gibt keinerlei Möglichkeiten, versäumte Termine nachzuholen. </a:t>
            </a:r>
            <a:endParaRPr lang="de-DE" sz="2000" dirty="0" smtClean="0"/>
          </a:p>
          <a:p>
            <a:endParaRPr lang="de-DE" dirty="0" smtClean="0"/>
          </a:p>
          <a:p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de-DE" dirty="0" smtClean="0"/>
              <a:t>Oktober </a:t>
            </a:r>
            <a:r>
              <a:rPr lang="de-DE" dirty="0" smtClean="0"/>
              <a:t>2023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Informationen zur Prüfungsordnung  Bachelor Informatik Bachelor Informatik – Mobile Anwendungen 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8E4C7-C866-4649-BBE2-5908453F6FA4}" type="slidenum">
              <a:rPr lang="de-DE" smtClean="0"/>
              <a:pPr/>
              <a:t>9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1200</Words>
  <Application>Microsoft Office PowerPoint</Application>
  <PresentationFormat>Bildschirmpräsentation (4:3)</PresentationFormat>
  <Paragraphs>191</Paragraphs>
  <Slides>19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19</vt:i4>
      </vt:variant>
    </vt:vector>
  </HeadingPairs>
  <TitlesOfParts>
    <vt:vector size="26" baseType="lpstr">
      <vt:lpstr>Arial</vt:lpstr>
      <vt:lpstr>Calibri</vt:lpstr>
      <vt:lpstr>Comic Sans MS</vt:lpstr>
      <vt:lpstr>Symbol</vt:lpstr>
      <vt:lpstr>Times New Roman</vt:lpstr>
      <vt:lpstr>Wingdings</vt:lpstr>
      <vt:lpstr>Larissa-Design</vt:lpstr>
      <vt:lpstr>Erstsemesterinformation Wintersemester 2023/24</vt:lpstr>
      <vt:lpstr>Prüfungsordnung - Grundlagen </vt:lpstr>
      <vt:lpstr>Wo finde ich die Prüfungsordnung?</vt:lpstr>
      <vt:lpstr>Was regelt die Prüfungsordnung?</vt:lpstr>
      <vt:lpstr>Prüfungsamt</vt:lpstr>
      <vt:lpstr>Struktur der Prüfungsordnung </vt:lpstr>
      <vt:lpstr>Workload</vt:lpstr>
      <vt:lpstr>Prüfungsorganisation</vt:lpstr>
      <vt:lpstr>Vorleistungen und Konsekutivregelungen im ersten Jahr</vt:lpstr>
      <vt:lpstr>PowerPoint-Präsentation</vt:lpstr>
      <vt:lpstr>PowerPoint-Präsentation</vt:lpstr>
      <vt:lpstr>Prüfungsanmeldung</vt:lpstr>
      <vt:lpstr>Verhinderung bei der Prüfungsanmeldung</vt:lpstr>
      <vt:lpstr>Versäumnis, Rücktritt und Fristverlängerung</vt:lpstr>
      <vt:lpstr>Wiederholung von Prüfungsleistungen</vt:lpstr>
      <vt:lpstr>Täuschungsversuche</vt:lpstr>
      <vt:lpstr>Anerkennung von an anderen Hochschulen erbrachten Leistungen</vt:lpstr>
      <vt:lpstr>Unser Ziel:    Ihr Studienabschluss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Erstsemesterinformation Wintersemester 2012/13</dc:title>
  <dc:creator>Falkenberg</dc:creator>
  <cp:lastModifiedBy>Egbert Falkenberg</cp:lastModifiedBy>
  <cp:revision>92</cp:revision>
  <dcterms:created xsi:type="dcterms:W3CDTF">2012-10-02T06:12:12Z</dcterms:created>
  <dcterms:modified xsi:type="dcterms:W3CDTF">2023-10-11T09:39:48Z</dcterms:modified>
</cp:coreProperties>
</file>