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1" r:id="rId4"/>
    <p:sldId id="296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71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974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orient="horz" pos="872">
          <p15:clr>
            <a:srgbClr val="A4A3A4"/>
          </p15:clr>
        </p15:guide>
        <p15:guide id="5" orient="horz" pos="622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  <p15:guide id="8" pos="2835">
          <p15:clr>
            <a:srgbClr val="A4A3A4"/>
          </p15:clr>
        </p15:guide>
        <p15:guide id="9" pos="2977">
          <p15:clr>
            <a:srgbClr val="A4A3A4"/>
          </p15:clr>
        </p15:guide>
        <p15:guide id="10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EE7700"/>
    <a:srgbClr val="FF9933"/>
    <a:srgbClr val="FF9900"/>
    <a:srgbClr val="CDE4F5"/>
    <a:srgbClr val="C5C6FD"/>
    <a:srgbClr val="00CCFF"/>
    <a:srgbClr val="2D89CC"/>
    <a:srgbClr val="E6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9856" autoAdjust="0"/>
  </p:normalViewPr>
  <p:slideViewPr>
    <p:cSldViewPr>
      <p:cViewPr varScale="1">
        <p:scale>
          <a:sx n="151" d="100"/>
          <a:sy n="151" d="100"/>
        </p:scale>
        <p:origin x="450" y="108"/>
      </p:cViewPr>
      <p:guideLst>
        <p:guide orient="horz" pos="3117"/>
        <p:guide orient="horz" pos="974"/>
        <p:guide orient="horz" pos="3015"/>
        <p:guide orient="horz" pos="872"/>
        <p:guide orient="horz" pos="622"/>
        <p:guide pos="340"/>
        <p:guide pos="5420"/>
        <p:guide pos="2835"/>
        <p:guide pos="2977"/>
        <p:guide pos="5511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Greenhouse Gas Emissions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E-4B92-9960-BBC538839EC3}"/>
              </c:ext>
            </c:extLst>
          </c:dPt>
          <c:dPt>
            <c:idx val="1"/>
            <c:bubble3D val="0"/>
            <c:spPr>
              <a:solidFill>
                <a:srgbClr val="ED7D31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E-4B92-9960-BBC538839EC3}"/>
              </c:ext>
            </c:extLst>
          </c:dPt>
          <c:cat>
            <c:strRef>
              <c:f>Tabelle1!$A$2:$A$3</c:f>
              <c:strCache>
                <c:ptCount val="2"/>
                <c:pt idx="0">
                  <c:v>CO2</c:v>
                </c:pt>
                <c:pt idx="1">
                  <c:v>Non-CO2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33.333300000000001</c:v>
                </c:pt>
                <c:pt idx="1">
                  <c:v>66.666600000000003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E-4B92-9960-BBC538839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Greenhouse Gas Emissions</c:v>
                </c:pt>
              </c:strCache>
            </c:strRef>
          </c:tx>
          <c:spPr>
            <a:solidFill>
              <a:srgbClr val="ED7D31"/>
            </a:solidFill>
          </c:spPr>
          <c:dPt>
            <c:idx val="0"/>
            <c:bubble3D val="0"/>
            <c:spPr>
              <a:solidFill>
                <a:srgbClr val="4472C4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72-423E-9A61-E0ED44E0A1F9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72-423E-9A61-E0ED44E0A1F9}"/>
              </c:ext>
            </c:extLst>
          </c:dPt>
          <c:cat>
            <c:strRef>
              <c:f>Tabelle1!$A$2:$A$3</c:f>
              <c:strCache>
                <c:ptCount val="2"/>
                <c:pt idx="0">
                  <c:v>CO2</c:v>
                </c:pt>
                <c:pt idx="1">
                  <c:v>Non-CO2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33.333300000000001</c:v>
                </c:pt>
                <c:pt idx="1">
                  <c:v>66.666600000000003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72-423E-9A61-E0ED44E0A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F4BB4-FFB3-467D-A3DF-61EBD3745EB8}" type="datetimeFigureOut">
              <a:rPr lang="de-DE" smtClean="0">
                <a:latin typeface="Calibri" pitchFamily="34" charset="0"/>
                <a:cs typeface="Calibri" pitchFamily="34" charset="0"/>
              </a:rPr>
              <a:t>10.09.2021</a:t>
            </a:fld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51EA-2F88-4F16-8DCC-11040A3161EF}" type="slidenum">
              <a:rPr lang="de-DE" smtClean="0">
                <a:latin typeface="Calibri" pitchFamily="34" charset="0"/>
                <a:cs typeface="Calibri" pitchFamily="34" charset="0"/>
              </a:rPr>
              <a:t>‹Nr.›</a:t>
            </a:fld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3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471588-D8A4-4A88-8784-48DD0BDEE5C4}" type="datetimeFigureOut">
              <a:rPr lang="de-DE" smtClean="0"/>
              <a:pPr/>
              <a:t>10.09.2021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35AB168-8E05-4229-BDA0-03024AB665B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4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589" y="987425"/>
            <a:ext cx="9132887" cy="4156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hteck 1"/>
          <p:cNvSpPr>
            <a:spLocks noChangeArrowheads="1"/>
          </p:cNvSpPr>
          <p:nvPr userDrawn="1"/>
        </p:nvSpPr>
        <p:spPr bwMode="auto">
          <a:xfrm flipH="1">
            <a:off x="0" y="987424"/>
            <a:ext cx="9162000" cy="4171159"/>
          </a:xfrm>
          <a:prstGeom prst="corner">
            <a:avLst>
              <a:gd name="adj1" fmla="val 5399"/>
              <a:gd name="adj2" fmla="val 5466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1316" y="1059582"/>
            <a:ext cx="8072934" cy="482431"/>
          </a:xfrm>
        </p:spPr>
        <p:txBody>
          <a:bodyPr wrap="square">
            <a:noAutofit/>
          </a:bodyPr>
          <a:lstStyle>
            <a:lvl1pPr>
              <a:defRPr sz="3200" b="0">
                <a:solidFill>
                  <a:srgbClr val="2D89CC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540001" y="1545636"/>
            <a:ext cx="8064250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725988" y="4601645"/>
            <a:ext cx="3878262" cy="184667"/>
          </a:xfrm>
        </p:spPr>
        <p:txBody>
          <a:bodyPr wrap="square" anchor="b" anchorCtr="0">
            <a:spAutoFit/>
          </a:bodyPr>
          <a:lstStyle>
            <a:lvl1pPr algn="r">
              <a:defRPr sz="12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536575" y="4137924"/>
            <a:ext cx="3963988" cy="648389"/>
          </a:xfrm>
        </p:spPr>
        <p:txBody>
          <a:bodyPr wrap="none" anchor="b" anchorCtr="0"/>
          <a:lstStyle>
            <a:lvl1pPr>
              <a:defRPr sz="1050"/>
            </a:lvl1pPr>
          </a:lstStyle>
          <a:p>
            <a:r>
              <a:rPr lang="de-DE" dirty="0"/>
              <a:t>Für Zusatzlogo auf das Bild-Symbol klicken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2545361" y="4948496"/>
            <a:ext cx="504946" cy="180000"/>
          </a:xfrm>
        </p:spPr>
        <p:txBody>
          <a:bodyPr vert="horz" anchor="b" anchorCtr="0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12"/>
          </p:nvPr>
        </p:nvSpPr>
        <p:spPr>
          <a:xfrm>
            <a:off x="3276256" y="4948496"/>
            <a:ext cx="3527992" cy="1800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defRPr sz="90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Prof. Dr. Karl-Rudolf Rupprecht | Intro 2021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 pitchFamily="34" charset="0"/>
            </a:endParaRPr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6998691" y="4948496"/>
            <a:ext cx="1602458" cy="1800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r">
              <a:defRPr sz="9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Date 10.09.2021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539899" y="4948496"/>
            <a:ext cx="1875185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Wissen durch Praxis stärkt </a:t>
            </a:r>
          </a:p>
        </p:txBody>
      </p:sp>
    </p:spTree>
    <p:extLst>
      <p:ext uri="{BB962C8B-B14F-4D97-AF65-F5344CB8AC3E}">
        <p14:creationId xmlns:p14="http://schemas.microsoft.com/office/powerpoint/2010/main" val="41217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89CC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itchFamily="34" charset="0"/>
              </a:defRPr>
            </a:lvl1pPr>
            <a:lvl2pPr>
              <a:buClr>
                <a:srgbClr val="2D89CC"/>
              </a:buClr>
              <a:defRPr>
                <a:latin typeface="+mn-lt"/>
                <a:cs typeface="Calibri" pitchFamily="34" charset="0"/>
              </a:defRPr>
            </a:lvl2pPr>
            <a:lvl3pPr>
              <a:buClr>
                <a:srgbClr val="2D89CC"/>
              </a:buClr>
              <a:defRPr sz="1800">
                <a:latin typeface="+mn-lt"/>
                <a:cs typeface="Calibri" pitchFamily="34" charset="0"/>
              </a:defRPr>
            </a:lvl3pPr>
            <a:lvl4pPr marL="8096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4pPr>
            <a:lvl5pPr marL="10763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6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504946" cy="138499"/>
          </a:xfrm>
        </p:spPr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32133"/>
            <a:ext cx="3600000" cy="166199"/>
          </a:xfrm>
        </p:spPr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5152147" y="4932133"/>
            <a:ext cx="1800000" cy="166199"/>
          </a:xfrm>
        </p:spPr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41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Mehr Pl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1" y="842963"/>
            <a:ext cx="8225516" cy="620092"/>
          </a:xfrm>
        </p:spPr>
        <p:txBody>
          <a:bodyPr/>
          <a:lstStyle>
            <a:lvl1pPr>
              <a:lnSpc>
                <a:spcPts val="2800"/>
              </a:lnSpc>
              <a:defRPr sz="2800">
                <a:latin typeface="+mj-lt"/>
                <a:cs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itchFamily="34" charset="0"/>
              </a:defRPr>
            </a:lvl1pPr>
            <a:lvl2pPr>
              <a:buClr>
                <a:srgbClr val="2D89CC"/>
              </a:buClr>
              <a:defRPr>
                <a:latin typeface="+mn-lt"/>
                <a:cs typeface="Calibri" pitchFamily="34" charset="0"/>
              </a:defRPr>
            </a:lvl2pPr>
            <a:lvl3pPr>
              <a:buClr>
                <a:srgbClr val="2D89CC"/>
              </a:buClr>
              <a:defRPr sz="1800">
                <a:latin typeface="+mn-lt"/>
                <a:cs typeface="Calibri" pitchFamily="34" charset="0"/>
              </a:defRPr>
            </a:lvl3pPr>
            <a:lvl4pPr marL="8096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4pPr>
            <a:lvl5pPr marL="1076325" indent="-266700">
              <a:buClr>
                <a:srgbClr val="2D89CC"/>
              </a:buClr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4932133"/>
            <a:ext cx="1800000" cy="1661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>
                <a:cs typeface="Calibri" pitchFamily="34" charset="0"/>
              </a:rPr>
              <a:t>Date 10.09.2021</a:t>
            </a:r>
            <a:endParaRPr lang="de-DE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lanko - Mehr Pl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4932133"/>
            <a:ext cx="1800000" cy="1661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>
                <a:cs typeface="Calibri" pitchFamily="34" charset="0"/>
              </a:rPr>
              <a:t>Date 10.09.2021</a:t>
            </a:r>
            <a:endParaRPr lang="de-DE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6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082380" cy="396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6575" y="1545636"/>
            <a:ext cx="8067675" cy="324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529382" y="4959833"/>
            <a:ext cx="504946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algn="l"/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 algn="l"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404048" y="4932133"/>
            <a:ext cx="3600000" cy="1661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900" smtClean="0">
                <a:solidFill>
                  <a:srgbClr val="000000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152147" y="4932133"/>
            <a:ext cx="1800000" cy="1661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>
                <a:cs typeface="Calibri" pitchFamily="34" charset="0"/>
              </a:rPr>
              <a:t>Date 10.09.2021</a:t>
            </a:r>
            <a:endParaRPr lang="de-DE" dirty="0">
              <a:cs typeface="Calibri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93" y="152053"/>
            <a:ext cx="1536121" cy="620050"/>
          </a:xfrm>
          <a:prstGeom prst="rect">
            <a:avLst/>
          </a:prstGeom>
        </p:spPr>
      </p:pic>
      <p:sp>
        <p:nvSpPr>
          <p:cNvPr id="10" name="Rechteck 1"/>
          <p:cNvSpPr>
            <a:spLocks noChangeArrowheads="1"/>
          </p:cNvSpPr>
          <p:nvPr userDrawn="1"/>
        </p:nvSpPr>
        <p:spPr bwMode="auto">
          <a:xfrm flipH="1">
            <a:off x="7068129" y="3065025"/>
            <a:ext cx="2088000" cy="2088000"/>
          </a:xfrm>
          <a:prstGeom prst="corner">
            <a:avLst>
              <a:gd name="adj1" fmla="val 9651"/>
              <a:gd name="adj2" fmla="val 10509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2D89CC"/>
          </a:solidFill>
          <a:latin typeface="+mj-lt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itchFamily="34" charset="0"/>
        </a:defRPr>
      </a:lvl2pPr>
      <a:lvl3pPr marL="5429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Calibri" pitchFamily="34" charset="0"/>
        </a:defRPr>
      </a:lvl3pPr>
      <a:lvl4pPr marL="8096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Calibri" pitchFamily="34" charset="0"/>
        </a:defRPr>
      </a:lvl4pPr>
      <a:lvl5pPr marL="10763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2001" y="843558"/>
            <a:ext cx="8225516" cy="525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6575" y="1545636"/>
            <a:ext cx="8210550" cy="324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529382" y="4959833"/>
            <a:ext cx="504946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>
                <a:cs typeface="Calibri" pitchFamily="34" charset="0"/>
              </a:rPr>
              <a:t>Seite 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‹Nr.›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404048" y="4932133"/>
            <a:ext cx="3600000" cy="1661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900" smtClean="0">
                <a:solidFill>
                  <a:srgbClr val="000000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436096" y="4932133"/>
            <a:ext cx="1800000" cy="1661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900" smtClean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>
                <a:cs typeface="Calibri" pitchFamily="34" charset="0"/>
              </a:rPr>
              <a:t>Date 10.09.2021</a:t>
            </a:r>
            <a:endParaRPr lang="de-DE" dirty="0">
              <a:cs typeface="Calibri" pitchFamily="34" charset="0"/>
            </a:endParaRPr>
          </a:p>
        </p:txBody>
      </p:sp>
      <p:sp>
        <p:nvSpPr>
          <p:cNvPr id="9" name="Rechteck 1"/>
          <p:cNvSpPr>
            <a:spLocks noChangeArrowheads="1"/>
          </p:cNvSpPr>
          <p:nvPr userDrawn="1"/>
        </p:nvSpPr>
        <p:spPr bwMode="auto">
          <a:xfrm flipH="1">
            <a:off x="7353872" y="3353025"/>
            <a:ext cx="1799653" cy="1800000"/>
          </a:xfrm>
          <a:prstGeom prst="corner">
            <a:avLst>
              <a:gd name="adj1" fmla="val 11472"/>
              <a:gd name="adj2" fmla="val 10808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de-DE" noProof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45" y="166257"/>
            <a:ext cx="1250378" cy="5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2D89CC"/>
          </a:solidFill>
          <a:latin typeface="+mj-lt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itchFamily="34" charset="0"/>
        </a:defRPr>
      </a:lvl2pPr>
      <a:lvl3pPr marL="5429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Calibri" pitchFamily="34" charset="0"/>
        </a:defRPr>
      </a:lvl3pPr>
      <a:lvl4pPr marL="8096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Calibri" pitchFamily="34" charset="0"/>
        </a:defRPr>
      </a:lvl4pPr>
      <a:lvl5pPr marL="1076325" indent="-266700" algn="l" defTabSz="914400" rtl="0" eaLnBrk="1" latinLnBrk="0" hangingPunct="1">
        <a:spcBef>
          <a:spcPct val="20000"/>
        </a:spcBef>
        <a:buClr>
          <a:srgbClr val="2D89CC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Welcome, Aviation &amp; Travel Enthusiastic!</a:t>
            </a:r>
            <a:br>
              <a:rPr lang="en-US" dirty="0"/>
            </a:br>
            <a:r>
              <a:rPr lang="en-US" sz="2400" dirty="0"/>
              <a:t>Today’s Topic: Trends in the Aviation and Tourism Industry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539552" y="4601646"/>
            <a:ext cx="8064250" cy="184666"/>
          </a:xfrm>
        </p:spPr>
        <p:txBody>
          <a:bodyPr/>
          <a:lstStyle/>
          <a:p>
            <a:r>
              <a:rPr lang="en-US" sz="1200" dirty="0"/>
              <a:t>Prof. Dr. Karl-Rudolf Rupprecht, 10.09.2021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/>
              <a:t>Fachbereich 3  </a:t>
            </a:r>
            <a:r>
              <a:rPr lang="de-DE" dirty="0"/>
              <a:t>Wirtschaft und Recht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3733AE7F-6935-469B-B7EA-A7DFC1F0D07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Date 10.09.2021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53984"/>
            <a:ext cx="129293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710"/>
            <a:ext cx="6408712" cy="15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de-DE" sz="2800" dirty="0" err="1"/>
              <a:t>Responsibilities</a:t>
            </a:r>
            <a:r>
              <a:rPr lang="de-DE" sz="2800" dirty="0"/>
              <a:t> </a:t>
            </a:r>
            <a:r>
              <a:rPr lang="de-DE" sz="2800" dirty="0" err="1"/>
              <a:t>along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entire</a:t>
            </a:r>
            <a:r>
              <a:rPr lang="de-DE" sz="2800" dirty="0"/>
              <a:t> </a:t>
            </a:r>
            <a:r>
              <a:rPr lang="de-DE" sz="2800" dirty="0" err="1"/>
              <a:t>travel</a:t>
            </a:r>
            <a:r>
              <a:rPr lang="de-DE" sz="2800" dirty="0"/>
              <a:t> </a:t>
            </a:r>
            <a:r>
              <a:rPr lang="de-DE" sz="2800" dirty="0" err="1"/>
              <a:t>experience</a:t>
            </a:r>
            <a:r>
              <a:rPr lang="de-DE" sz="280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10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A14BF92-C53E-4C7A-9CD7-0A3AC9E4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1" y="1995686"/>
            <a:ext cx="2393815" cy="1595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A6052B6-7C1E-4F29-82B3-32388A4DCFF5}"/>
              </a:ext>
            </a:extLst>
          </p:cNvPr>
          <p:cNvSpPr txBox="1"/>
          <p:nvPr/>
        </p:nvSpPr>
        <p:spPr>
          <a:xfrm>
            <a:off x="428225" y="1629339"/>
            <a:ext cx="19387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Intermodality</a:t>
            </a:r>
            <a:endParaRPr lang="de-DE" sz="16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77FF43-4CEF-4FC7-8549-3D1DC2C4F35C}"/>
              </a:ext>
            </a:extLst>
          </p:cNvPr>
          <p:cNvSpPr txBox="1"/>
          <p:nvPr/>
        </p:nvSpPr>
        <p:spPr>
          <a:xfrm>
            <a:off x="428225" y="3591089"/>
            <a:ext cx="2847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Transfer of air traffic on ultra short-haul distances to rail</a:t>
            </a:r>
            <a:endParaRPr lang="de-DE" sz="16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1DC016-306B-4C9D-8EB2-11EF0B0F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265" y="1876837"/>
            <a:ext cx="3081850" cy="83892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D24CA2A-A0C1-48C9-9DFF-D0ED6D24EE7C}"/>
              </a:ext>
            </a:extLst>
          </p:cNvPr>
          <p:cNvSpPr txBox="1"/>
          <p:nvPr/>
        </p:nvSpPr>
        <p:spPr>
          <a:xfrm>
            <a:off x="4403751" y="2680003"/>
            <a:ext cx="3282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UN Sustainable Development Goals</a:t>
            </a:r>
            <a:endParaRPr lang="de-DE" sz="16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A6E82DE-6118-44EE-9652-E1C58463CE4D}"/>
              </a:ext>
            </a:extLst>
          </p:cNvPr>
          <p:cNvSpPr txBox="1"/>
          <p:nvPr/>
        </p:nvSpPr>
        <p:spPr>
          <a:xfrm>
            <a:off x="4403751" y="1618868"/>
            <a:ext cx="19387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Green Tourism</a:t>
            </a:r>
            <a:endParaRPr lang="de-DE" sz="16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1E0AEBA-15CB-4178-94CC-817216C3A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432" y="3515109"/>
            <a:ext cx="1769631" cy="997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9D20DC03-A116-481C-87C9-6F7D30362CAB}"/>
              </a:ext>
            </a:extLst>
          </p:cNvPr>
          <p:cNvSpPr txBox="1"/>
          <p:nvPr/>
        </p:nvSpPr>
        <p:spPr>
          <a:xfrm>
            <a:off x="3423955" y="3169300"/>
            <a:ext cx="709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Retail</a:t>
            </a:r>
            <a:endParaRPr lang="de-DE" sz="16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ECE9861-3422-4882-ABE1-2175E45161B6}"/>
              </a:ext>
            </a:extLst>
          </p:cNvPr>
          <p:cNvSpPr txBox="1"/>
          <p:nvPr/>
        </p:nvSpPr>
        <p:spPr>
          <a:xfrm>
            <a:off x="3423955" y="4512370"/>
            <a:ext cx="218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Carbon-neutral retail</a:t>
            </a:r>
            <a:endParaRPr lang="de-DE" sz="16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A8FC9FE-32E5-410C-BA5F-39CC06B16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464" y="3357701"/>
            <a:ext cx="1883188" cy="1200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6E694FFE-AC8D-4D5A-B810-A6E8836C95AD}"/>
              </a:ext>
            </a:extLst>
          </p:cNvPr>
          <p:cNvSpPr txBox="1"/>
          <p:nvPr/>
        </p:nvSpPr>
        <p:spPr>
          <a:xfrm>
            <a:off x="6228184" y="3019147"/>
            <a:ext cx="1008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Catering</a:t>
            </a:r>
            <a:endParaRPr lang="de-DE" sz="16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33244CC-F315-4FB0-8832-B6E18F9F75C1}"/>
              </a:ext>
            </a:extLst>
          </p:cNvPr>
          <p:cNvSpPr txBox="1"/>
          <p:nvPr/>
        </p:nvSpPr>
        <p:spPr>
          <a:xfrm>
            <a:off x="6228184" y="4558233"/>
            <a:ext cx="218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Plastic</a:t>
            </a:r>
            <a:r>
              <a:rPr lang="de-DE" sz="1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reduction</a:t>
            </a:r>
            <a:endParaRPr lang="de-DE" sz="16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4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de-DE" dirty="0" err="1"/>
              <a:t>Greenhouse</a:t>
            </a:r>
            <a:r>
              <a:rPr lang="de-DE" dirty="0"/>
              <a:t> Gas </a:t>
            </a:r>
            <a:r>
              <a:rPr lang="de-DE" dirty="0" err="1"/>
              <a:t>Emissions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, </a:t>
            </a:r>
            <a:r>
              <a:rPr lang="de-DE" i="1" dirty="0"/>
              <a:t>a </a:t>
            </a:r>
            <a:r>
              <a:rPr lang="de-DE" i="1" dirty="0" err="1"/>
              <a:t>good</a:t>
            </a:r>
            <a:r>
              <a:rPr lang="de-DE" i="1" dirty="0"/>
              <a:t> </a:t>
            </a:r>
            <a:r>
              <a:rPr lang="de-DE" i="1" dirty="0" err="1"/>
              <a:t>idea</a:t>
            </a:r>
            <a:r>
              <a:rPr lang="de-DE" i="1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11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2C34A99D-0E8E-44C0-AAD2-07BF636A0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478555"/>
              </p:ext>
            </p:extLst>
          </p:nvPr>
        </p:nvGraphicFramePr>
        <p:xfrm>
          <a:off x="408750" y="2601813"/>
          <a:ext cx="1047025" cy="145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976F8C65-BF00-4DBD-B831-4E646ED2F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90047"/>
              </p:ext>
            </p:extLst>
          </p:nvPr>
        </p:nvGraphicFramePr>
        <p:xfrm>
          <a:off x="391136" y="3491557"/>
          <a:ext cx="1047025" cy="145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302893E6-B680-4997-81C0-5A3BB222E491}"/>
              </a:ext>
            </a:extLst>
          </p:cNvPr>
          <p:cNvSpPr txBox="1"/>
          <p:nvPr/>
        </p:nvSpPr>
        <p:spPr>
          <a:xfrm>
            <a:off x="1151426" y="2785928"/>
            <a:ext cx="194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</a:rPr>
              <a:t>1/3 CO</a:t>
            </a:r>
            <a:r>
              <a:rPr kumimoji="0" lang="de-DE" sz="1400" b="0" i="0" u="none" strike="noStrike" kern="0" cap="none" spc="0" normalizeH="0" baseline="-2500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</a:rPr>
              <a:t>2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</a:rPr>
              <a:t>Emissions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48F9C07-D539-4038-A054-3CD8F3FD4E78}"/>
              </a:ext>
            </a:extLst>
          </p:cNvPr>
          <p:cNvSpPr txBox="1"/>
          <p:nvPr/>
        </p:nvSpPr>
        <p:spPr>
          <a:xfrm>
            <a:off x="1151425" y="4436522"/>
            <a:ext cx="194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EE7700"/>
                </a:solidFill>
                <a:effectLst/>
                <a:uLnTx/>
                <a:uFillTx/>
              </a:rPr>
              <a:t>2/3 Non-CO</a:t>
            </a:r>
            <a:r>
              <a:rPr kumimoji="0" lang="de-DE" sz="1400" b="0" i="0" u="none" strike="noStrike" kern="0" cap="none" spc="0" normalizeH="0" baseline="-25000" noProof="0" dirty="0">
                <a:ln>
                  <a:noFill/>
                </a:ln>
                <a:solidFill>
                  <a:srgbClr val="EE7700"/>
                </a:solidFill>
                <a:effectLst/>
                <a:uLnTx/>
                <a:uFillTx/>
              </a:rPr>
              <a:t>2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E7700"/>
                </a:solidFill>
                <a:effectLst/>
                <a:uLnTx/>
                <a:uFillTx/>
              </a:rPr>
              <a:t>Emissions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EE7700"/>
              </a:solidFill>
              <a:effectLst/>
              <a:uLnTx/>
              <a:uFillTx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F24C0C-F0DF-4D34-8CEB-E4D0F55A2B03}"/>
              </a:ext>
            </a:extLst>
          </p:cNvPr>
          <p:cNvSpPr txBox="1"/>
          <p:nvPr/>
        </p:nvSpPr>
        <p:spPr>
          <a:xfrm>
            <a:off x="2969147" y="2141443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Global </a:t>
            </a:r>
            <a:r>
              <a:rPr lang="de-DE" sz="1400" b="1" dirty="0" err="1">
                <a:cs typeface="Arial" pitchFamily="34" charset="0"/>
              </a:rPr>
              <a:t>level</a:t>
            </a:r>
            <a:r>
              <a:rPr lang="de-DE" sz="1400" b="1" dirty="0">
                <a:cs typeface="Arial" pitchFamily="34" charset="0"/>
              </a:rPr>
              <a:t> (ICAO): CORSIA</a:t>
            </a:r>
            <a:endParaRPr lang="de-DE" sz="1400" b="0" dirty="0">
              <a:cs typeface="Arial" pitchFamily="34" charset="0"/>
            </a:endParaRPr>
          </a:p>
          <a:p>
            <a:r>
              <a:rPr lang="de-DE" sz="1400" b="0" dirty="0">
                <a:cs typeface="Arial" pitchFamily="34" charset="0"/>
              </a:rPr>
              <a:t>Carbon </a:t>
            </a:r>
            <a:r>
              <a:rPr lang="de-DE" sz="1400" b="0" dirty="0" err="1">
                <a:cs typeface="Arial" pitchFamily="34" charset="0"/>
              </a:rPr>
              <a:t>Offsetting</a:t>
            </a:r>
            <a:r>
              <a:rPr lang="de-DE" sz="1400" b="0" dirty="0">
                <a:cs typeface="Arial" pitchFamily="34" charset="0"/>
              </a:rPr>
              <a:t> and </a:t>
            </a:r>
            <a:r>
              <a:rPr lang="de-DE" sz="1400" b="0" dirty="0" err="1">
                <a:cs typeface="Arial" pitchFamily="34" charset="0"/>
              </a:rPr>
              <a:t>Reduction</a:t>
            </a:r>
            <a:r>
              <a:rPr lang="de-DE" sz="1400" b="0" dirty="0">
                <a:cs typeface="Arial" pitchFamily="34" charset="0"/>
              </a:rPr>
              <a:t> Scheme </a:t>
            </a:r>
            <a:r>
              <a:rPr lang="de-DE" sz="1400" b="0" dirty="0" err="1">
                <a:cs typeface="Arial" pitchFamily="34" charset="0"/>
              </a:rPr>
              <a:t>for</a:t>
            </a:r>
            <a:r>
              <a:rPr lang="de-DE" sz="1400" b="0" dirty="0">
                <a:cs typeface="Arial" pitchFamily="34" charset="0"/>
              </a:rPr>
              <a:t> International Aviation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F46F864-A3A9-46FE-8376-56E4BD9208B1}"/>
              </a:ext>
            </a:extLst>
          </p:cNvPr>
          <p:cNvSpPr txBox="1"/>
          <p:nvPr/>
        </p:nvSpPr>
        <p:spPr>
          <a:xfrm>
            <a:off x="6090922" y="2141443"/>
            <a:ext cx="2592288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cs typeface="Arial" pitchFamily="34" charset="0"/>
              </a:rPr>
              <a:t>European </a:t>
            </a:r>
            <a:r>
              <a:rPr lang="de-DE" sz="1400" b="1" dirty="0" err="1">
                <a:cs typeface="Arial" pitchFamily="34" charset="0"/>
              </a:rPr>
              <a:t>level</a:t>
            </a:r>
            <a:r>
              <a:rPr lang="de-DE" sz="1400" b="1" dirty="0">
                <a:cs typeface="Arial" pitchFamily="34" charset="0"/>
              </a:rPr>
              <a:t> (EU): EU ETS</a:t>
            </a:r>
          </a:p>
          <a:p>
            <a:r>
              <a:rPr lang="de-DE" sz="1400" b="0" dirty="0">
                <a:cs typeface="Arial" pitchFamily="34" charset="0"/>
              </a:rPr>
              <a:t>EU </a:t>
            </a:r>
            <a:r>
              <a:rPr lang="de-DE" sz="1400" b="0" dirty="0" err="1">
                <a:cs typeface="Arial" pitchFamily="34" charset="0"/>
              </a:rPr>
              <a:t>Emissions</a:t>
            </a:r>
            <a:r>
              <a:rPr lang="de-DE" sz="1400" b="0" dirty="0">
                <a:cs typeface="Arial" pitchFamily="34" charset="0"/>
              </a:rPr>
              <a:t> Trading System</a:t>
            </a:r>
          </a:p>
        </p:txBody>
      </p:sp>
      <p:pic>
        <p:nvPicPr>
          <p:cNvPr id="1026" name="Picture 2" descr="Grüner Haken - Illustrationen und Vektorgrafiken - iStock">
            <a:extLst>
              <a:ext uri="{FF2B5EF4-FFF2-40B4-BE49-F238E27FC236}">
                <a16:creationId xmlns:a16="http://schemas.microsoft.com/office/drawing/2014/main" id="{FE5BF8D3-B71C-4297-9194-DF17EEA84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5" b="16325"/>
          <a:stretch/>
        </p:blipFill>
        <p:spPr bwMode="auto">
          <a:xfrm>
            <a:off x="3563888" y="3042988"/>
            <a:ext cx="912822" cy="5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Grüner Haken - Illustrationen und Vektorgrafiken - iStock">
            <a:extLst>
              <a:ext uri="{FF2B5EF4-FFF2-40B4-BE49-F238E27FC236}">
                <a16:creationId xmlns:a16="http://schemas.microsoft.com/office/drawing/2014/main" id="{C5AF0D01-145E-4997-84B0-848A8637C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5" b="16325"/>
          <a:stretch/>
        </p:blipFill>
        <p:spPr bwMode="auto">
          <a:xfrm>
            <a:off x="6741579" y="3950999"/>
            <a:ext cx="912822" cy="5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Grüner Haken - Illustrationen und Vektorgrafiken - iStock">
            <a:extLst>
              <a:ext uri="{FF2B5EF4-FFF2-40B4-BE49-F238E27FC236}">
                <a16:creationId xmlns:a16="http://schemas.microsoft.com/office/drawing/2014/main" id="{EA822141-5C7F-452E-B154-60CE80E8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5" b="16325"/>
          <a:stretch/>
        </p:blipFill>
        <p:spPr bwMode="auto">
          <a:xfrm>
            <a:off x="6755522" y="3042987"/>
            <a:ext cx="912822" cy="5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3C43230-6199-44B9-B7D0-93D8DBC781AE}"/>
              </a:ext>
            </a:extLst>
          </p:cNvPr>
          <p:cNvSpPr txBox="1"/>
          <p:nvPr/>
        </p:nvSpPr>
        <p:spPr>
          <a:xfrm>
            <a:off x="3865178" y="3783204"/>
            <a:ext cx="1138870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5000" b="0" dirty="0">
                <a:solidFill>
                  <a:srgbClr val="FF0000"/>
                </a:solidFill>
                <a:cs typeface="Arial" pitchFamily="34" charset="0"/>
              </a:rPr>
              <a:t>x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99D480D-D973-47B2-A7DB-B6AD5C4F15C9}"/>
              </a:ext>
            </a:extLst>
          </p:cNvPr>
          <p:cNvSpPr txBox="1"/>
          <p:nvPr/>
        </p:nvSpPr>
        <p:spPr>
          <a:xfrm>
            <a:off x="529382" y="1603341"/>
            <a:ext cx="861461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1600" dirty="0">
                <a:cs typeface="Arial" pitchFamily="34" charset="0"/>
              </a:rPr>
              <a:t>Airlines buy </a:t>
            </a:r>
            <a:r>
              <a:rPr lang="en-US" sz="1600" dirty="0">
                <a:cs typeface="Arial" pitchFamily="34" charset="0"/>
              </a:rPr>
              <a:t>or receive certificates with emissions allowances, which they can trade among each other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7834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AU" dirty="0"/>
              <a:t>Replacement of fossil kerosene is challenging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12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15176" y="1851670"/>
            <a:ext cx="3816424" cy="2769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AU" sz="1800" b="1" dirty="0">
                <a:ea typeface="Arial" panose="020B0604020202020204" pitchFamily="34" charset="0"/>
                <a:cs typeface="Times New Roman" panose="02020603050405020304" pitchFamily="18" charset="0"/>
              </a:rPr>
              <a:t>Challenges</a:t>
            </a:r>
          </a:p>
          <a:p>
            <a:endParaRPr lang="en-AU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AU" sz="1800" dirty="0">
                <a:ea typeface="Arial" panose="020B0604020202020204" pitchFamily="34" charset="0"/>
                <a:cs typeface="Times New Roman" panose="02020603050405020304" pitchFamily="18" charset="0"/>
              </a:rPr>
              <a:t>Storage of electricity</a:t>
            </a:r>
          </a:p>
          <a:p>
            <a:pPr marL="457200" indent="-457200">
              <a:buBlip>
                <a:blip r:embed="rId2"/>
              </a:buBlip>
            </a:pPr>
            <a:r>
              <a:rPr lang="en-A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Storage of hydrogen</a:t>
            </a:r>
          </a:p>
          <a:p>
            <a:pPr marL="457200" indent="-457200">
              <a:buBlip>
                <a:blip r:embed="rId2"/>
              </a:buBlip>
            </a:pPr>
            <a:r>
              <a:rPr lang="en-A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Availability of CO</a:t>
            </a:r>
            <a:r>
              <a:rPr lang="en-AU" sz="1800" baseline="-25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A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in useful quantity, concentration and purity</a:t>
            </a:r>
          </a:p>
          <a:p>
            <a:pPr marL="457200" indent="-457200">
              <a:buBlip>
                <a:blip r:embed="rId2"/>
              </a:buBlip>
            </a:pPr>
            <a:r>
              <a:rPr lang="en-AU" sz="1800" dirty="0">
                <a:ea typeface="Arial" panose="020B0604020202020204" pitchFamily="34" charset="0"/>
                <a:cs typeface="Times New Roman" panose="02020603050405020304" pitchFamily="18" charset="0"/>
              </a:rPr>
              <a:t>Industrial production (</a:t>
            </a:r>
            <a:r>
              <a:rPr lang="en-AU" sz="1800" dirty="0"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scalability)</a:t>
            </a:r>
          </a:p>
          <a:p>
            <a:pPr marL="457200" indent="-457200">
              <a:buBlip>
                <a:blip r:embed="rId2"/>
              </a:buBlip>
            </a:pPr>
            <a:r>
              <a:rPr lang="en-A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Price (factor 3-5 compared to fossil kerosene)</a:t>
            </a:r>
          </a:p>
          <a:p>
            <a:pPr marL="457200" indent="-457200">
              <a:buBlip>
                <a:blip r:embed="rId2"/>
              </a:buBlip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37651" y="4227934"/>
            <a:ext cx="4538405" cy="1551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Source: Magazin für Wasserstoff und Brennstoffzellen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1803A14-3502-4F9F-B481-0183B967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1900176"/>
            <a:ext cx="4538405" cy="2216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1D018BD-8EA3-4857-A085-098C5678A054}"/>
              </a:ext>
            </a:extLst>
          </p:cNvPr>
          <p:cNvSpPr txBox="1"/>
          <p:nvPr/>
        </p:nvSpPr>
        <p:spPr>
          <a:xfrm>
            <a:off x="475447" y="1558406"/>
            <a:ext cx="676084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Power </a:t>
            </a:r>
            <a:r>
              <a:rPr lang="de-DE" sz="18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Liquid (</a:t>
            </a:r>
            <a:r>
              <a:rPr lang="de-DE" sz="18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PtL</a:t>
            </a:r>
            <a:r>
              <a:rPr lang="de-DE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- a </a:t>
            </a: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Sustainable </a:t>
            </a:r>
            <a:r>
              <a:rPr lang="en-US" sz="1800" dirty="0"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viation Fuel</a:t>
            </a:r>
          </a:p>
        </p:txBody>
      </p:sp>
    </p:spTree>
    <p:extLst>
      <p:ext uri="{BB962C8B-B14F-4D97-AF65-F5344CB8AC3E}">
        <p14:creationId xmlns:p14="http://schemas.microsoft.com/office/powerpoint/2010/main" val="36990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Verbinder 2">
            <a:extLst>
              <a:ext uri="{FF2B5EF4-FFF2-40B4-BE49-F238E27FC236}">
                <a16:creationId xmlns:a16="http://schemas.microsoft.com/office/drawing/2014/main" id="{53ED873C-7E4E-40EC-BD14-59B39D5F111E}"/>
              </a:ext>
            </a:extLst>
          </p:cNvPr>
          <p:cNvSpPr/>
          <p:nvPr/>
        </p:nvSpPr>
        <p:spPr bwMode="auto">
          <a:xfrm>
            <a:off x="3301002" y="1923678"/>
            <a:ext cx="2541996" cy="2541996"/>
          </a:xfrm>
          <a:prstGeom prst="flowChartConnector">
            <a:avLst/>
          </a:pr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AU" dirty="0"/>
              <a:t>Future challenges demand partnership&amp; </a:t>
            </a:r>
            <a:r>
              <a:rPr lang="en-AU"/>
              <a:t>action                                  Start </a:t>
            </a:r>
            <a:r>
              <a:rPr lang="en-AU" dirty="0"/>
              <a:t>now</a:t>
            </a:r>
            <a:r>
              <a:rPr lang="en-AU"/>
              <a:t>:  Example Amadeus </a:t>
            </a:r>
            <a:r>
              <a:rPr lang="en-AU" dirty="0"/>
              <a:t>Executive Round Table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13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165E8E42-3881-48F2-9D01-DC617D807147}"/>
              </a:ext>
            </a:extLst>
          </p:cNvPr>
          <p:cNvSpPr/>
          <p:nvPr/>
        </p:nvSpPr>
        <p:spPr bwMode="auto">
          <a:xfrm>
            <a:off x="4152998" y="1463185"/>
            <a:ext cx="838005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Reise-</a:t>
            </a:r>
            <a:r>
              <a:rPr lang="de-DE" sz="10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ver</a:t>
            </a:r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-band</a:t>
            </a:r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DE50C73D-947A-4FC4-A5A5-E4A66EF3BEF4}"/>
              </a:ext>
            </a:extLst>
          </p:cNvPr>
          <p:cNvSpPr/>
          <p:nvPr/>
        </p:nvSpPr>
        <p:spPr bwMode="auto">
          <a:xfrm>
            <a:off x="4918822" y="1701960"/>
            <a:ext cx="805306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Airline</a:t>
            </a:r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128CF8C6-747F-45C5-84FF-EA9DB9358F9B}"/>
              </a:ext>
            </a:extLst>
          </p:cNvPr>
          <p:cNvSpPr/>
          <p:nvPr/>
        </p:nvSpPr>
        <p:spPr bwMode="auto">
          <a:xfrm>
            <a:off x="5489805" y="2229881"/>
            <a:ext cx="79733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Airport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9648D8DC-27F3-4D37-B62A-DB187EEE90D3}"/>
              </a:ext>
            </a:extLst>
          </p:cNvPr>
          <p:cNvSpPr/>
          <p:nvPr/>
        </p:nvSpPr>
        <p:spPr bwMode="auto">
          <a:xfrm>
            <a:off x="5493274" y="2999071"/>
            <a:ext cx="79733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Hotel</a:t>
            </a: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736A8F47-07A0-4984-9CC8-6BE2F0E55C1D}"/>
              </a:ext>
            </a:extLst>
          </p:cNvPr>
          <p:cNvSpPr/>
          <p:nvPr/>
        </p:nvSpPr>
        <p:spPr bwMode="auto">
          <a:xfrm>
            <a:off x="5175271" y="3710033"/>
            <a:ext cx="813359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Mobili</a:t>
            </a:r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-tät</a:t>
            </a: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C9C8291E-090F-4E99-ACC9-8790BB2AD800}"/>
              </a:ext>
            </a:extLst>
          </p:cNvPr>
          <p:cNvSpPr/>
          <p:nvPr/>
        </p:nvSpPr>
        <p:spPr bwMode="auto">
          <a:xfrm>
            <a:off x="4522328" y="4153923"/>
            <a:ext cx="82149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Medien &amp; Events</a:t>
            </a: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DBFED966-5791-401D-A8AB-4C6041BFD984}"/>
              </a:ext>
            </a:extLst>
          </p:cNvPr>
          <p:cNvSpPr/>
          <p:nvPr/>
        </p:nvSpPr>
        <p:spPr bwMode="auto">
          <a:xfrm>
            <a:off x="3730207" y="4162500"/>
            <a:ext cx="82149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Reise-büro</a:t>
            </a: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61535640-729B-463B-8D16-B63D97FBE4E0}"/>
              </a:ext>
            </a:extLst>
          </p:cNvPr>
          <p:cNvSpPr/>
          <p:nvPr/>
        </p:nvSpPr>
        <p:spPr bwMode="auto">
          <a:xfrm>
            <a:off x="3120710" y="3672196"/>
            <a:ext cx="82149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Desti</a:t>
            </a:r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-nation Marke-</a:t>
            </a:r>
            <a:r>
              <a:rPr lang="de-DE" sz="10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ting</a:t>
            </a:r>
            <a:endParaRPr lang="de-DE" sz="10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E1BA48FE-B23F-44E3-8ED7-F33B1825EA14}"/>
              </a:ext>
            </a:extLst>
          </p:cNvPr>
          <p:cNvSpPr/>
          <p:nvPr/>
        </p:nvSpPr>
        <p:spPr bwMode="auto">
          <a:xfrm>
            <a:off x="2744623" y="2999070"/>
            <a:ext cx="82149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Politik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69CBAA21-302D-43E6-8F6C-650A04E52896}"/>
              </a:ext>
            </a:extLst>
          </p:cNvPr>
          <p:cNvSpPr/>
          <p:nvPr/>
        </p:nvSpPr>
        <p:spPr bwMode="auto">
          <a:xfrm>
            <a:off x="2845780" y="2237421"/>
            <a:ext cx="82149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Dienst-</a:t>
            </a:r>
            <a:r>
              <a:rPr lang="de-DE" sz="1000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leister</a:t>
            </a:r>
            <a:endParaRPr lang="de-DE" sz="10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3E513924-0715-418C-8D55-470B0DB64EEA}"/>
              </a:ext>
            </a:extLst>
          </p:cNvPr>
          <p:cNvSpPr/>
          <p:nvPr/>
        </p:nvSpPr>
        <p:spPr bwMode="auto">
          <a:xfrm>
            <a:off x="3402159" y="1698798"/>
            <a:ext cx="821493" cy="797333"/>
          </a:xfrm>
          <a:prstGeom prst="flowChartConnector">
            <a:avLst/>
          </a:prstGeom>
          <a:solidFill>
            <a:srgbClr val="0067B4">
              <a:alpha val="60000"/>
            </a:srgb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de-DE" sz="10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Hoch-schule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D0D452D-06F8-4848-9668-C794E950BA7E}"/>
              </a:ext>
            </a:extLst>
          </p:cNvPr>
          <p:cNvCxnSpPr/>
          <p:nvPr/>
        </p:nvCxnSpPr>
        <p:spPr>
          <a:xfrm>
            <a:off x="5004048" y="1563638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F2C40322-592F-4C78-BAE3-DAAA3B87E92A}"/>
              </a:ext>
            </a:extLst>
          </p:cNvPr>
          <p:cNvSpPr txBox="1"/>
          <p:nvPr/>
        </p:nvSpPr>
        <p:spPr>
          <a:xfrm>
            <a:off x="6346843" y="1481758"/>
            <a:ext cx="115212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DRV, </a:t>
            </a:r>
            <a:r>
              <a:rPr lang="de-DE" sz="1000" dirty="0">
                <a:cs typeface="Arial" pitchFamily="34" charset="0"/>
              </a:rPr>
              <a:t>VIR, </a:t>
            </a:r>
            <a:r>
              <a:rPr lang="de-DE" sz="1000" b="0" dirty="0">
                <a:cs typeface="Arial" pitchFamily="34" charset="0"/>
              </a:rPr>
              <a:t>VDR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02415A3-F8BB-4D21-9C66-C93FC26CF9E3}"/>
              </a:ext>
            </a:extLst>
          </p:cNvPr>
          <p:cNvCxnSpPr/>
          <p:nvPr/>
        </p:nvCxnSpPr>
        <p:spPr>
          <a:xfrm>
            <a:off x="5802096" y="2005558"/>
            <a:ext cx="10711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E7829697-4562-4A94-8656-59292F06E0AE}"/>
              </a:ext>
            </a:extLst>
          </p:cNvPr>
          <p:cNvSpPr txBox="1"/>
          <p:nvPr/>
        </p:nvSpPr>
        <p:spPr>
          <a:xfrm>
            <a:off x="6948264" y="1923678"/>
            <a:ext cx="179793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Lufthansa, </a:t>
            </a:r>
            <a:r>
              <a:rPr lang="de-DE" sz="1000" b="0" dirty="0" err="1">
                <a:cs typeface="Arial" pitchFamily="34" charset="0"/>
              </a:rPr>
              <a:t>Barig</a:t>
            </a:r>
            <a:r>
              <a:rPr lang="de-DE" sz="1000" dirty="0">
                <a:cs typeface="Arial" pitchFamily="34" charset="0"/>
              </a:rPr>
              <a:t> e.V., Star Alliance</a:t>
            </a:r>
            <a:endParaRPr lang="de-DE" sz="1000" b="0" dirty="0">
              <a:cs typeface="Arial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5A3475C-1C34-42CC-BCA4-4A8B872108AC}"/>
              </a:ext>
            </a:extLst>
          </p:cNvPr>
          <p:cNvCxnSpPr/>
          <p:nvPr/>
        </p:nvCxnSpPr>
        <p:spPr>
          <a:xfrm>
            <a:off x="6372200" y="2501067"/>
            <a:ext cx="731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EB5ED76B-12D7-42AF-BE03-092A94A440AD}"/>
              </a:ext>
            </a:extLst>
          </p:cNvPr>
          <p:cNvSpPr txBox="1"/>
          <p:nvPr/>
        </p:nvSpPr>
        <p:spPr>
          <a:xfrm>
            <a:off x="7188903" y="2321149"/>
            <a:ext cx="179793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Stuttgart Airport / ADV, BDL, Fraport AG, Flughafen Wien, Flughafen Zürich 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BB93EF5-BE97-4CA7-A4A7-82880DF5FD57}"/>
              </a:ext>
            </a:extLst>
          </p:cNvPr>
          <p:cNvCxnSpPr/>
          <p:nvPr/>
        </p:nvCxnSpPr>
        <p:spPr>
          <a:xfrm>
            <a:off x="6394000" y="3213016"/>
            <a:ext cx="731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1656256B-9E75-4E7A-B6E3-5FF890B3AE56}"/>
              </a:ext>
            </a:extLst>
          </p:cNvPr>
          <p:cNvSpPr txBox="1"/>
          <p:nvPr/>
        </p:nvSpPr>
        <p:spPr>
          <a:xfrm>
            <a:off x="7166555" y="3136072"/>
            <a:ext cx="179793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BWH Hotel Group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376108C-617A-4E9E-9C79-C21AF258B714}"/>
              </a:ext>
            </a:extLst>
          </p:cNvPr>
          <p:cNvCxnSpPr/>
          <p:nvPr/>
        </p:nvCxnSpPr>
        <p:spPr>
          <a:xfrm>
            <a:off x="6078189" y="3976321"/>
            <a:ext cx="731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C41216D9-F36E-4251-AAA9-7AAD739A7C82}"/>
              </a:ext>
            </a:extLst>
          </p:cNvPr>
          <p:cNvSpPr txBox="1"/>
          <p:nvPr/>
        </p:nvSpPr>
        <p:spPr>
          <a:xfrm>
            <a:off x="6894892" y="3745488"/>
            <a:ext cx="179793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Deutsche Bahn Vertrieb GmbH,</a:t>
            </a:r>
          </a:p>
          <a:p>
            <a:r>
              <a:rPr lang="de-DE" sz="1000" b="0" dirty="0">
                <a:cs typeface="Arial" pitchFamily="34" charset="0"/>
              </a:rPr>
              <a:t>Europcar Mobility Group,</a:t>
            </a:r>
          </a:p>
          <a:p>
            <a:r>
              <a:rPr lang="de-DE" sz="1000" b="0" dirty="0" err="1">
                <a:cs typeface="Arial" pitchFamily="34" charset="0"/>
              </a:rPr>
              <a:t>Flixmobility</a:t>
            </a:r>
            <a:r>
              <a:rPr lang="de-DE" sz="1000" b="0" dirty="0">
                <a:cs typeface="Arial" pitchFamily="34" charset="0"/>
              </a:rPr>
              <a:t> GmbH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55EFC78-BAA9-4702-B06B-EE6BB266CB2F}"/>
              </a:ext>
            </a:extLst>
          </p:cNvPr>
          <p:cNvCxnSpPr>
            <a:cxnSpLocks/>
          </p:cNvCxnSpPr>
          <p:nvPr/>
        </p:nvCxnSpPr>
        <p:spPr>
          <a:xfrm>
            <a:off x="5436096" y="4643014"/>
            <a:ext cx="7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6827AE09-2406-4279-82B8-240F44FDEF85}"/>
              </a:ext>
            </a:extLst>
          </p:cNvPr>
          <p:cNvSpPr txBox="1"/>
          <p:nvPr/>
        </p:nvSpPr>
        <p:spPr>
          <a:xfrm>
            <a:off x="6228184" y="4569411"/>
            <a:ext cx="247860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XSP Kommunikation GmbH, ITB Berlin Kongress</a:t>
            </a:r>
          </a:p>
        </p:txBody>
      </p:sp>
      <p:pic>
        <p:nvPicPr>
          <p:cNvPr id="1026" name="Picture 2" descr="D-A-CH – Wikipedia">
            <a:extLst>
              <a:ext uri="{FF2B5EF4-FFF2-40B4-BE49-F238E27FC236}">
                <a16:creationId xmlns:a16="http://schemas.microsoft.com/office/drawing/2014/main" id="{CFE51377-1460-4491-B8C2-A65953F2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97" y="2466647"/>
            <a:ext cx="1288813" cy="13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1B2BF515-A530-49E6-954A-389C76ADA731}"/>
              </a:ext>
            </a:extLst>
          </p:cNvPr>
          <p:cNvCxnSpPr>
            <a:cxnSpLocks/>
          </p:cNvCxnSpPr>
          <p:nvPr/>
        </p:nvCxnSpPr>
        <p:spPr>
          <a:xfrm>
            <a:off x="2909473" y="4723299"/>
            <a:ext cx="7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837F7809-789A-46CA-8068-1BE83B381FF1}"/>
              </a:ext>
            </a:extLst>
          </p:cNvPr>
          <p:cNvSpPr txBox="1"/>
          <p:nvPr/>
        </p:nvSpPr>
        <p:spPr>
          <a:xfrm>
            <a:off x="876365" y="4577778"/>
            <a:ext cx="2001641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dirty="0">
                <a:cs typeface="Arial" pitchFamily="34" charset="0"/>
              </a:rPr>
              <a:t>DER Touristik GmbH, </a:t>
            </a:r>
            <a:r>
              <a:rPr lang="de-DE" sz="1000" b="0" dirty="0" err="1">
                <a:cs typeface="Arial" pitchFamily="34" charset="0"/>
              </a:rPr>
              <a:t>flyla</a:t>
            </a:r>
            <a:r>
              <a:rPr lang="de-DE" sz="1000" b="0" dirty="0">
                <a:cs typeface="Arial" pitchFamily="34" charset="0"/>
              </a:rPr>
              <a:t> GmbH, (Online Studentenreisebüro DACH)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2401B479-1E3E-4318-AE83-FB0E79ED7A0A}"/>
              </a:ext>
            </a:extLst>
          </p:cNvPr>
          <p:cNvCxnSpPr>
            <a:cxnSpLocks/>
          </p:cNvCxnSpPr>
          <p:nvPr/>
        </p:nvCxnSpPr>
        <p:spPr>
          <a:xfrm>
            <a:off x="1763688" y="4086716"/>
            <a:ext cx="1231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EF64810F-B9DF-4816-90FD-AED3D146E4CA}"/>
              </a:ext>
            </a:extLst>
          </p:cNvPr>
          <p:cNvSpPr txBox="1"/>
          <p:nvPr/>
        </p:nvSpPr>
        <p:spPr>
          <a:xfrm>
            <a:off x="1203675" y="4015444"/>
            <a:ext cx="567695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DZT, GCB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D6F3E9E0-95FF-4134-9E2E-26881E7B757B}"/>
              </a:ext>
            </a:extLst>
          </p:cNvPr>
          <p:cNvCxnSpPr>
            <a:cxnSpLocks/>
          </p:cNvCxnSpPr>
          <p:nvPr/>
        </p:nvCxnSpPr>
        <p:spPr>
          <a:xfrm>
            <a:off x="1404048" y="3446125"/>
            <a:ext cx="1231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16187AF0-44E9-44EF-AD40-9C6D1581603D}"/>
              </a:ext>
            </a:extLst>
          </p:cNvPr>
          <p:cNvSpPr txBox="1"/>
          <p:nvPr/>
        </p:nvSpPr>
        <p:spPr>
          <a:xfrm>
            <a:off x="666030" y="3369181"/>
            <a:ext cx="821492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b="0" dirty="0">
                <a:cs typeface="Arial" pitchFamily="34" charset="0"/>
              </a:rPr>
              <a:t>BMVI, </a:t>
            </a:r>
            <a:r>
              <a:rPr lang="de-DE" sz="1000" b="0" dirty="0" err="1">
                <a:cs typeface="Arial" pitchFamily="34" charset="0"/>
              </a:rPr>
              <a:t>BMWi</a:t>
            </a:r>
            <a:endParaRPr lang="de-DE" sz="1000" b="0" dirty="0">
              <a:cs typeface="Arial" pitchFamily="34" charset="0"/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2006E2F-96DB-43CD-8645-AE446CEECAD8}"/>
              </a:ext>
            </a:extLst>
          </p:cNvPr>
          <p:cNvCxnSpPr>
            <a:cxnSpLocks/>
          </p:cNvCxnSpPr>
          <p:nvPr/>
        </p:nvCxnSpPr>
        <p:spPr>
          <a:xfrm>
            <a:off x="2002918" y="2625324"/>
            <a:ext cx="7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B3D42949-AD5D-4E3B-A92F-A320802BB946}"/>
              </a:ext>
            </a:extLst>
          </p:cNvPr>
          <p:cNvSpPr txBox="1"/>
          <p:nvPr/>
        </p:nvSpPr>
        <p:spPr>
          <a:xfrm>
            <a:off x="184184" y="2448462"/>
            <a:ext cx="176622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dirty="0" err="1">
                <a:cs typeface="Arial" pitchFamily="34" charset="0"/>
              </a:rPr>
              <a:t>Verimi</a:t>
            </a:r>
            <a:r>
              <a:rPr lang="en-US" sz="1000" b="0" dirty="0">
                <a:cs typeface="Arial" pitchFamily="34" charset="0"/>
              </a:rPr>
              <a:t>, </a:t>
            </a:r>
            <a:r>
              <a:rPr lang="en-US" sz="1000" b="0" dirty="0" err="1">
                <a:cs typeface="Arial" pitchFamily="34" charset="0"/>
              </a:rPr>
              <a:t>Centogene</a:t>
            </a:r>
            <a:r>
              <a:rPr lang="en-US" sz="1000" b="0" dirty="0">
                <a:cs typeface="Arial" pitchFamily="34" charset="0"/>
              </a:rPr>
              <a:t> AG, </a:t>
            </a:r>
            <a:r>
              <a:rPr lang="en-US" sz="1000" b="0" dirty="0" err="1">
                <a:cs typeface="Arial" pitchFamily="34" charset="0"/>
              </a:rPr>
              <a:t>Vitolus</a:t>
            </a:r>
            <a:r>
              <a:rPr lang="en-US" sz="1000" b="0" dirty="0">
                <a:cs typeface="Arial" pitchFamily="34" charset="0"/>
              </a:rPr>
              <a:t>, The Commons Project</a:t>
            </a:r>
            <a:endParaRPr lang="de-DE" sz="1000" b="0" dirty="0">
              <a:cs typeface="Arial" pitchFamily="34" charset="0"/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7F2720D-3D50-4552-991D-EC529A6140F7}"/>
              </a:ext>
            </a:extLst>
          </p:cNvPr>
          <p:cNvCxnSpPr>
            <a:cxnSpLocks/>
          </p:cNvCxnSpPr>
          <p:nvPr/>
        </p:nvCxnSpPr>
        <p:spPr>
          <a:xfrm>
            <a:off x="2690294" y="1763694"/>
            <a:ext cx="7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5408E57B-2CB5-49CE-AEAB-7CA536AD9B79}"/>
              </a:ext>
            </a:extLst>
          </p:cNvPr>
          <p:cNvSpPr txBox="1"/>
          <p:nvPr/>
        </p:nvSpPr>
        <p:spPr>
          <a:xfrm>
            <a:off x="459700" y="1577495"/>
            <a:ext cx="215262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dirty="0">
                <a:cs typeface="Arial" pitchFamily="34" charset="0"/>
              </a:rPr>
              <a:t>Frankfurt University of Applied Sciences,</a:t>
            </a:r>
          </a:p>
          <a:p>
            <a:pPr algn="r"/>
            <a:r>
              <a:rPr lang="en-US" sz="1000" b="0" dirty="0">
                <a:cs typeface="Arial" pitchFamily="34" charset="0"/>
              </a:rPr>
              <a:t>Universität St. Gallen</a:t>
            </a:r>
            <a:endParaRPr lang="de-DE" sz="10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5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/>
              <a:t>Fachbereich 3  </a:t>
            </a:r>
            <a:r>
              <a:rPr lang="de-DE" dirty="0"/>
              <a:t>Wirtschaft und Recht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3733AE7F-6935-469B-B7EA-A7DFC1F0D07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Date 10.09.2021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31316" y="1801287"/>
            <a:ext cx="8072934" cy="482431"/>
          </a:xfrm>
        </p:spPr>
        <p:txBody>
          <a:bodyPr/>
          <a:lstStyle/>
          <a:p>
            <a:r>
              <a:rPr lang="en-US" sz="7200" dirty="0"/>
              <a:t>Ready for Take-Off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53984"/>
            <a:ext cx="129293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710"/>
            <a:ext cx="6408712" cy="15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9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US" dirty="0"/>
              <a:t>Our challenge: Covid </a:t>
            </a:r>
            <a:br>
              <a:rPr lang="en-US" dirty="0"/>
            </a:br>
            <a:r>
              <a:rPr lang="en-US" sz="2800" dirty="0"/>
              <a:t>Monthly passenger at busiest European airport LHR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2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590716" y="4711346"/>
            <a:ext cx="2666197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Source: Heathrow Monthly Traffic </a:t>
            </a:r>
            <a:r>
              <a:rPr lang="de-DE" sz="1000" dirty="0" err="1"/>
              <a:t>Statistics</a:t>
            </a:r>
            <a:endParaRPr lang="de-DE" sz="1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E8DAA7B-2C1A-4568-99D8-04828E77074C}"/>
              </a:ext>
            </a:extLst>
          </p:cNvPr>
          <p:cNvSpPr/>
          <p:nvPr/>
        </p:nvSpPr>
        <p:spPr bwMode="auto">
          <a:xfrm>
            <a:off x="537651" y="1966328"/>
            <a:ext cx="2090133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afik 12" descr="Mann mit einfarbiger Füllung">
            <a:extLst>
              <a:ext uri="{FF2B5EF4-FFF2-40B4-BE49-F238E27FC236}">
                <a16:creationId xmlns:a16="http://schemas.microsoft.com/office/drawing/2014/main" id="{03F8F01D-9F64-4EB0-81D0-52CA88E1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2110344"/>
            <a:ext cx="320492" cy="320492"/>
          </a:xfrm>
          <a:prstGeom prst="rect">
            <a:avLst/>
          </a:prstGeom>
        </p:spPr>
      </p:pic>
      <p:pic>
        <p:nvPicPr>
          <p:cNvPr id="14" name="Grafik 13" descr="Mann mit einfarbiger Füllung">
            <a:extLst>
              <a:ext uri="{FF2B5EF4-FFF2-40B4-BE49-F238E27FC236}">
                <a16:creationId xmlns:a16="http://schemas.microsoft.com/office/drawing/2014/main" id="{14B5253E-D7DE-45D5-A116-2A2129B03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503" y="2114008"/>
            <a:ext cx="320492" cy="320492"/>
          </a:xfrm>
          <a:prstGeom prst="rect">
            <a:avLst/>
          </a:prstGeom>
        </p:spPr>
      </p:pic>
      <p:pic>
        <p:nvPicPr>
          <p:cNvPr id="15" name="Grafik 14" descr="Mann mit einfarbiger Füllung">
            <a:extLst>
              <a:ext uri="{FF2B5EF4-FFF2-40B4-BE49-F238E27FC236}">
                <a16:creationId xmlns:a16="http://schemas.microsoft.com/office/drawing/2014/main" id="{087045B0-387A-4D5E-A11C-769380B34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446" y="2117672"/>
            <a:ext cx="320492" cy="320492"/>
          </a:xfrm>
          <a:prstGeom prst="rect">
            <a:avLst/>
          </a:prstGeom>
        </p:spPr>
      </p:pic>
      <p:pic>
        <p:nvPicPr>
          <p:cNvPr id="16" name="Grafik 15" descr="Mann mit einfarbiger Füllung">
            <a:extLst>
              <a:ext uri="{FF2B5EF4-FFF2-40B4-BE49-F238E27FC236}">
                <a16:creationId xmlns:a16="http://schemas.microsoft.com/office/drawing/2014/main" id="{FCD28C29-D0D9-495F-A4C9-2DE0F4F7D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601" y="2110344"/>
            <a:ext cx="320492" cy="320492"/>
          </a:xfrm>
          <a:prstGeom prst="rect">
            <a:avLst/>
          </a:prstGeom>
        </p:spPr>
      </p:pic>
      <p:pic>
        <p:nvPicPr>
          <p:cNvPr id="17" name="Grafik 16" descr="Mann mit einfarbiger Füllung">
            <a:extLst>
              <a:ext uri="{FF2B5EF4-FFF2-40B4-BE49-F238E27FC236}">
                <a16:creationId xmlns:a16="http://schemas.microsoft.com/office/drawing/2014/main" id="{8C3103F0-53A6-4CDE-88AA-0668DEC4C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0544" y="2114008"/>
            <a:ext cx="320492" cy="320492"/>
          </a:xfrm>
          <a:prstGeom prst="rect">
            <a:avLst/>
          </a:prstGeom>
        </p:spPr>
      </p:pic>
      <p:pic>
        <p:nvPicPr>
          <p:cNvPr id="18" name="Grafik 17" descr="Mann mit einfarbiger Füllung">
            <a:extLst>
              <a:ext uri="{FF2B5EF4-FFF2-40B4-BE49-F238E27FC236}">
                <a16:creationId xmlns:a16="http://schemas.microsoft.com/office/drawing/2014/main" id="{0529AD0D-CE37-405D-AC67-B648E3C4F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487" y="2117672"/>
            <a:ext cx="320492" cy="320492"/>
          </a:xfrm>
          <a:prstGeom prst="rect">
            <a:avLst/>
          </a:prstGeom>
        </p:spPr>
      </p:pic>
      <p:pic>
        <p:nvPicPr>
          <p:cNvPr id="19" name="Grafik 18" descr="Mann mit einfarbiger Füllung">
            <a:extLst>
              <a:ext uri="{FF2B5EF4-FFF2-40B4-BE49-F238E27FC236}">
                <a16:creationId xmlns:a16="http://schemas.microsoft.com/office/drawing/2014/main" id="{3B7C738A-0983-4766-8B94-123B95E8D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287" y="2106680"/>
            <a:ext cx="320492" cy="320492"/>
          </a:xfrm>
          <a:prstGeom prst="rect">
            <a:avLst/>
          </a:prstGeom>
        </p:spPr>
      </p:pic>
      <p:pic>
        <p:nvPicPr>
          <p:cNvPr id="20" name="Grafik 19" descr="Mann mit einfarbiger Füllung">
            <a:extLst>
              <a:ext uri="{FF2B5EF4-FFF2-40B4-BE49-F238E27FC236}">
                <a16:creationId xmlns:a16="http://schemas.microsoft.com/office/drawing/2014/main" id="{436EC0D1-D1A3-4E8C-B8B1-CF9BD1ED2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230" y="2110344"/>
            <a:ext cx="320492" cy="320492"/>
          </a:xfrm>
          <a:prstGeom prst="rect">
            <a:avLst/>
          </a:prstGeom>
        </p:spPr>
      </p:pic>
      <p:pic>
        <p:nvPicPr>
          <p:cNvPr id="21" name="Grafik 20" descr="Mann mit einfarbiger Füllung">
            <a:extLst>
              <a:ext uri="{FF2B5EF4-FFF2-40B4-BE49-F238E27FC236}">
                <a16:creationId xmlns:a16="http://schemas.microsoft.com/office/drawing/2014/main" id="{26585567-397B-4C7B-B845-D41E346DB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2509370"/>
            <a:ext cx="320492" cy="320492"/>
          </a:xfrm>
          <a:prstGeom prst="rect">
            <a:avLst/>
          </a:prstGeom>
        </p:spPr>
      </p:pic>
      <p:pic>
        <p:nvPicPr>
          <p:cNvPr id="22" name="Grafik 21" descr="Mann mit einfarbiger Füllung">
            <a:extLst>
              <a:ext uri="{FF2B5EF4-FFF2-40B4-BE49-F238E27FC236}">
                <a16:creationId xmlns:a16="http://schemas.microsoft.com/office/drawing/2014/main" id="{69759201-6C45-4BB0-9335-EB274C577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503" y="2513034"/>
            <a:ext cx="320492" cy="320492"/>
          </a:xfrm>
          <a:prstGeom prst="rect">
            <a:avLst/>
          </a:prstGeom>
        </p:spPr>
      </p:pic>
      <p:pic>
        <p:nvPicPr>
          <p:cNvPr id="23" name="Grafik 22" descr="Mann mit einfarbiger Füllung">
            <a:extLst>
              <a:ext uri="{FF2B5EF4-FFF2-40B4-BE49-F238E27FC236}">
                <a16:creationId xmlns:a16="http://schemas.microsoft.com/office/drawing/2014/main" id="{1C7DD658-1737-43E3-9B9A-0043057E2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446" y="2516698"/>
            <a:ext cx="320492" cy="320492"/>
          </a:xfrm>
          <a:prstGeom prst="rect">
            <a:avLst/>
          </a:prstGeom>
        </p:spPr>
      </p:pic>
      <p:pic>
        <p:nvPicPr>
          <p:cNvPr id="24" name="Grafik 23" descr="Mann mit einfarbiger Füllung">
            <a:extLst>
              <a:ext uri="{FF2B5EF4-FFF2-40B4-BE49-F238E27FC236}">
                <a16:creationId xmlns:a16="http://schemas.microsoft.com/office/drawing/2014/main" id="{41B67F81-2084-490D-A974-811E1BDC4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601" y="2509370"/>
            <a:ext cx="320492" cy="320492"/>
          </a:xfrm>
          <a:prstGeom prst="rect">
            <a:avLst/>
          </a:prstGeom>
        </p:spPr>
      </p:pic>
      <p:pic>
        <p:nvPicPr>
          <p:cNvPr id="25" name="Grafik 24" descr="Mann mit einfarbiger Füllung">
            <a:extLst>
              <a:ext uri="{FF2B5EF4-FFF2-40B4-BE49-F238E27FC236}">
                <a16:creationId xmlns:a16="http://schemas.microsoft.com/office/drawing/2014/main" id="{CE4A5512-9CFA-406A-8CCC-CF667809D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0544" y="2513034"/>
            <a:ext cx="320492" cy="320492"/>
          </a:xfrm>
          <a:prstGeom prst="rect">
            <a:avLst/>
          </a:prstGeom>
        </p:spPr>
      </p:pic>
      <p:pic>
        <p:nvPicPr>
          <p:cNvPr id="26" name="Grafik 25" descr="Mann mit einfarbiger Füllung">
            <a:extLst>
              <a:ext uri="{FF2B5EF4-FFF2-40B4-BE49-F238E27FC236}">
                <a16:creationId xmlns:a16="http://schemas.microsoft.com/office/drawing/2014/main" id="{CDD7098A-9C8D-4987-BDBF-E34D44899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487" y="2516698"/>
            <a:ext cx="320492" cy="320492"/>
          </a:xfrm>
          <a:prstGeom prst="rect">
            <a:avLst/>
          </a:prstGeom>
        </p:spPr>
      </p:pic>
      <p:pic>
        <p:nvPicPr>
          <p:cNvPr id="27" name="Grafik 26" descr="Mann mit einfarbiger Füllung">
            <a:extLst>
              <a:ext uri="{FF2B5EF4-FFF2-40B4-BE49-F238E27FC236}">
                <a16:creationId xmlns:a16="http://schemas.microsoft.com/office/drawing/2014/main" id="{9BE6EC87-6CB3-4F29-A502-AE66D6664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287" y="2505706"/>
            <a:ext cx="320492" cy="320492"/>
          </a:xfrm>
          <a:prstGeom prst="rect">
            <a:avLst/>
          </a:prstGeom>
        </p:spPr>
      </p:pic>
      <p:pic>
        <p:nvPicPr>
          <p:cNvPr id="28" name="Grafik 27" descr="Mann mit einfarbiger Füllung">
            <a:extLst>
              <a:ext uri="{FF2B5EF4-FFF2-40B4-BE49-F238E27FC236}">
                <a16:creationId xmlns:a16="http://schemas.microsoft.com/office/drawing/2014/main" id="{EA8A2482-9CAD-4171-8C1E-2A507A8F4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230" y="2509370"/>
            <a:ext cx="320492" cy="320492"/>
          </a:xfrm>
          <a:prstGeom prst="rect">
            <a:avLst/>
          </a:prstGeom>
        </p:spPr>
      </p:pic>
      <p:pic>
        <p:nvPicPr>
          <p:cNvPr id="29" name="Grafik 28" descr="Mann mit einfarbiger Füllung">
            <a:extLst>
              <a:ext uri="{FF2B5EF4-FFF2-40B4-BE49-F238E27FC236}">
                <a16:creationId xmlns:a16="http://schemas.microsoft.com/office/drawing/2014/main" id="{6C0D060B-E0C4-4DD8-AD38-F56DF5D59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2908396"/>
            <a:ext cx="320492" cy="320492"/>
          </a:xfrm>
          <a:prstGeom prst="rect">
            <a:avLst/>
          </a:prstGeom>
        </p:spPr>
      </p:pic>
      <p:pic>
        <p:nvPicPr>
          <p:cNvPr id="30" name="Grafik 29" descr="Mann mit einfarbiger Füllung">
            <a:extLst>
              <a:ext uri="{FF2B5EF4-FFF2-40B4-BE49-F238E27FC236}">
                <a16:creationId xmlns:a16="http://schemas.microsoft.com/office/drawing/2014/main" id="{D53EBC50-97BF-4375-8E0C-E1D544DD9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503" y="2912060"/>
            <a:ext cx="320492" cy="320492"/>
          </a:xfrm>
          <a:prstGeom prst="rect">
            <a:avLst/>
          </a:prstGeom>
        </p:spPr>
      </p:pic>
      <p:pic>
        <p:nvPicPr>
          <p:cNvPr id="31" name="Grafik 30" descr="Mann mit einfarbiger Füllung">
            <a:extLst>
              <a:ext uri="{FF2B5EF4-FFF2-40B4-BE49-F238E27FC236}">
                <a16:creationId xmlns:a16="http://schemas.microsoft.com/office/drawing/2014/main" id="{39E189B6-D2B9-4E5C-93A8-D47F2D7FC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446" y="2915724"/>
            <a:ext cx="320492" cy="320492"/>
          </a:xfrm>
          <a:prstGeom prst="rect">
            <a:avLst/>
          </a:prstGeom>
        </p:spPr>
      </p:pic>
      <p:pic>
        <p:nvPicPr>
          <p:cNvPr id="32" name="Grafik 31" descr="Mann mit einfarbiger Füllung">
            <a:extLst>
              <a:ext uri="{FF2B5EF4-FFF2-40B4-BE49-F238E27FC236}">
                <a16:creationId xmlns:a16="http://schemas.microsoft.com/office/drawing/2014/main" id="{DA5AE95F-D7FF-44A2-8E5F-27BC61AE7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601" y="2908396"/>
            <a:ext cx="320492" cy="320492"/>
          </a:xfrm>
          <a:prstGeom prst="rect">
            <a:avLst/>
          </a:prstGeom>
        </p:spPr>
      </p:pic>
      <p:pic>
        <p:nvPicPr>
          <p:cNvPr id="33" name="Grafik 32" descr="Mann mit einfarbiger Füllung">
            <a:extLst>
              <a:ext uri="{FF2B5EF4-FFF2-40B4-BE49-F238E27FC236}">
                <a16:creationId xmlns:a16="http://schemas.microsoft.com/office/drawing/2014/main" id="{022EAB4E-7F81-418A-8CD5-A09D53B32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0544" y="2912060"/>
            <a:ext cx="320492" cy="320492"/>
          </a:xfrm>
          <a:prstGeom prst="rect">
            <a:avLst/>
          </a:prstGeom>
        </p:spPr>
      </p:pic>
      <p:pic>
        <p:nvPicPr>
          <p:cNvPr id="34" name="Grafik 33" descr="Mann mit einfarbiger Füllung">
            <a:extLst>
              <a:ext uri="{FF2B5EF4-FFF2-40B4-BE49-F238E27FC236}">
                <a16:creationId xmlns:a16="http://schemas.microsoft.com/office/drawing/2014/main" id="{1FD634A7-3F1C-4E33-800A-E5C0CF56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487" y="2915724"/>
            <a:ext cx="320492" cy="320492"/>
          </a:xfrm>
          <a:prstGeom prst="rect">
            <a:avLst/>
          </a:prstGeom>
        </p:spPr>
      </p:pic>
      <p:pic>
        <p:nvPicPr>
          <p:cNvPr id="35" name="Grafik 34" descr="Mann mit einfarbiger Füllung">
            <a:extLst>
              <a:ext uri="{FF2B5EF4-FFF2-40B4-BE49-F238E27FC236}">
                <a16:creationId xmlns:a16="http://schemas.microsoft.com/office/drawing/2014/main" id="{8B03A2F8-2CC3-4E20-A124-384DEBC70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287" y="2904732"/>
            <a:ext cx="320492" cy="320492"/>
          </a:xfrm>
          <a:prstGeom prst="rect">
            <a:avLst/>
          </a:prstGeom>
        </p:spPr>
      </p:pic>
      <p:pic>
        <p:nvPicPr>
          <p:cNvPr id="36" name="Grafik 35" descr="Mann mit einfarbiger Füllung">
            <a:extLst>
              <a:ext uri="{FF2B5EF4-FFF2-40B4-BE49-F238E27FC236}">
                <a16:creationId xmlns:a16="http://schemas.microsoft.com/office/drawing/2014/main" id="{12657FB2-E2B0-4AD1-8A2F-BA45BC6C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230" y="2908396"/>
            <a:ext cx="320492" cy="320492"/>
          </a:xfrm>
          <a:prstGeom prst="rect">
            <a:avLst/>
          </a:prstGeom>
        </p:spPr>
      </p:pic>
      <p:pic>
        <p:nvPicPr>
          <p:cNvPr id="37" name="Grafik 36" descr="Mann mit einfarbiger Füllung">
            <a:extLst>
              <a:ext uri="{FF2B5EF4-FFF2-40B4-BE49-F238E27FC236}">
                <a16:creationId xmlns:a16="http://schemas.microsoft.com/office/drawing/2014/main" id="{BFBBDB3C-458A-41C8-B417-4C91BA021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122" y="3307422"/>
            <a:ext cx="320492" cy="320492"/>
          </a:xfrm>
          <a:prstGeom prst="rect">
            <a:avLst/>
          </a:prstGeom>
        </p:spPr>
      </p:pic>
      <p:pic>
        <p:nvPicPr>
          <p:cNvPr id="38" name="Grafik 37" descr="Mann mit einfarbiger Füllung">
            <a:extLst>
              <a:ext uri="{FF2B5EF4-FFF2-40B4-BE49-F238E27FC236}">
                <a16:creationId xmlns:a16="http://schemas.microsoft.com/office/drawing/2014/main" id="{F6312FFC-46A0-4B2A-8AF0-1D6F1E6F5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065" y="3311086"/>
            <a:ext cx="320492" cy="320492"/>
          </a:xfrm>
          <a:prstGeom prst="rect">
            <a:avLst/>
          </a:prstGeom>
        </p:spPr>
      </p:pic>
      <p:pic>
        <p:nvPicPr>
          <p:cNvPr id="39" name="Grafik 38" descr="Mann mit einfarbiger Füllung">
            <a:extLst>
              <a:ext uri="{FF2B5EF4-FFF2-40B4-BE49-F238E27FC236}">
                <a16:creationId xmlns:a16="http://schemas.microsoft.com/office/drawing/2014/main" id="{63E956A6-6A4A-4D99-A157-CEF73BB32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08" y="3314750"/>
            <a:ext cx="320492" cy="320492"/>
          </a:xfrm>
          <a:prstGeom prst="rect">
            <a:avLst/>
          </a:prstGeom>
        </p:spPr>
      </p:pic>
      <p:pic>
        <p:nvPicPr>
          <p:cNvPr id="40" name="Grafik 39" descr="Mann mit einfarbiger Füllung">
            <a:extLst>
              <a:ext uri="{FF2B5EF4-FFF2-40B4-BE49-F238E27FC236}">
                <a16:creationId xmlns:a16="http://schemas.microsoft.com/office/drawing/2014/main" id="{F3F59A02-627A-464B-BB17-7F72A983A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163" y="3307422"/>
            <a:ext cx="320492" cy="320492"/>
          </a:xfrm>
          <a:prstGeom prst="rect">
            <a:avLst/>
          </a:prstGeom>
        </p:spPr>
      </p:pic>
      <p:pic>
        <p:nvPicPr>
          <p:cNvPr id="41" name="Grafik 40" descr="Mann mit einfarbiger Füllung">
            <a:extLst>
              <a:ext uri="{FF2B5EF4-FFF2-40B4-BE49-F238E27FC236}">
                <a16:creationId xmlns:a16="http://schemas.microsoft.com/office/drawing/2014/main" id="{01176913-819F-4BB6-BFE2-C715CEAB9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1106" y="3311086"/>
            <a:ext cx="320492" cy="320492"/>
          </a:xfrm>
          <a:prstGeom prst="rect">
            <a:avLst/>
          </a:prstGeom>
        </p:spPr>
      </p:pic>
      <p:pic>
        <p:nvPicPr>
          <p:cNvPr id="42" name="Grafik 41" descr="Mann mit einfarbiger Füllung">
            <a:extLst>
              <a:ext uri="{FF2B5EF4-FFF2-40B4-BE49-F238E27FC236}">
                <a16:creationId xmlns:a16="http://schemas.microsoft.com/office/drawing/2014/main" id="{59F6D88C-EF99-4DC7-83FD-2F136A203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6049" y="3314750"/>
            <a:ext cx="320492" cy="320492"/>
          </a:xfrm>
          <a:prstGeom prst="rect">
            <a:avLst/>
          </a:prstGeom>
        </p:spPr>
      </p:pic>
      <p:pic>
        <p:nvPicPr>
          <p:cNvPr id="43" name="Grafik 42" descr="Mann mit einfarbiger Füllung">
            <a:extLst>
              <a:ext uri="{FF2B5EF4-FFF2-40B4-BE49-F238E27FC236}">
                <a16:creationId xmlns:a16="http://schemas.microsoft.com/office/drawing/2014/main" id="{DDEFD9D5-B341-485A-B266-889FD8C0C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849" y="3303758"/>
            <a:ext cx="320492" cy="320492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D9B74FA7-A306-4F61-B7C3-1EE349B7E18F}"/>
              </a:ext>
            </a:extLst>
          </p:cNvPr>
          <p:cNvSpPr/>
          <p:nvPr/>
        </p:nvSpPr>
        <p:spPr bwMode="auto">
          <a:xfrm>
            <a:off x="3565615" y="1966328"/>
            <a:ext cx="2090133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Grafik 46" descr="Mann mit einfarbiger Füllung">
            <a:extLst>
              <a:ext uri="{FF2B5EF4-FFF2-40B4-BE49-F238E27FC236}">
                <a16:creationId xmlns:a16="http://schemas.microsoft.com/office/drawing/2014/main" id="{EDFB3209-3F87-4A8A-B2E4-6B58A5AD6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9524" y="2110344"/>
            <a:ext cx="320492" cy="320492"/>
          </a:xfrm>
          <a:prstGeom prst="rect">
            <a:avLst/>
          </a:prstGeom>
        </p:spPr>
      </p:pic>
      <p:pic>
        <p:nvPicPr>
          <p:cNvPr id="48" name="Grafik 47" descr="Mann mit einfarbiger Füllung">
            <a:extLst>
              <a:ext uri="{FF2B5EF4-FFF2-40B4-BE49-F238E27FC236}">
                <a16:creationId xmlns:a16="http://schemas.microsoft.com/office/drawing/2014/main" id="{96847350-153D-4703-884C-0C176DF12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467" y="2114008"/>
            <a:ext cx="320492" cy="320492"/>
          </a:xfrm>
          <a:prstGeom prst="rect">
            <a:avLst/>
          </a:prstGeom>
        </p:spPr>
      </p:pic>
      <p:pic>
        <p:nvPicPr>
          <p:cNvPr id="49" name="Grafik 48" descr="Mann mit einfarbiger Füllung">
            <a:extLst>
              <a:ext uri="{FF2B5EF4-FFF2-40B4-BE49-F238E27FC236}">
                <a16:creationId xmlns:a16="http://schemas.microsoft.com/office/drawing/2014/main" id="{DD4ADF18-2666-4178-B4B6-8DBC42C0B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410" y="2117672"/>
            <a:ext cx="320492" cy="320492"/>
          </a:xfrm>
          <a:prstGeom prst="rect">
            <a:avLst/>
          </a:prstGeom>
        </p:spPr>
      </p:pic>
      <p:pic>
        <p:nvPicPr>
          <p:cNvPr id="50" name="Grafik 49" descr="Mann mit einfarbiger Füllung">
            <a:extLst>
              <a:ext uri="{FF2B5EF4-FFF2-40B4-BE49-F238E27FC236}">
                <a16:creationId xmlns:a16="http://schemas.microsoft.com/office/drawing/2014/main" id="{CCCDBEBF-84B3-4547-B9F5-9829C88DB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143" r="50114"/>
          <a:stretch/>
        </p:blipFill>
        <p:spPr>
          <a:xfrm>
            <a:off x="4343565" y="2106680"/>
            <a:ext cx="159881" cy="324156"/>
          </a:xfrm>
          <a:prstGeom prst="rect">
            <a:avLst/>
          </a:prstGeom>
        </p:spPr>
      </p:pic>
      <p:sp>
        <p:nvSpPr>
          <p:cNvPr id="78" name="Rechteck 77">
            <a:extLst>
              <a:ext uri="{FF2B5EF4-FFF2-40B4-BE49-F238E27FC236}">
                <a16:creationId xmlns:a16="http://schemas.microsoft.com/office/drawing/2014/main" id="{F92EDEAA-8B9B-4075-BE48-1F60F58CBF81}"/>
              </a:ext>
            </a:extLst>
          </p:cNvPr>
          <p:cNvSpPr/>
          <p:nvPr/>
        </p:nvSpPr>
        <p:spPr bwMode="auto">
          <a:xfrm>
            <a:off x="6516807" y="1962664"/>
            <a:ext cx="2090133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Grafik 78" descr="Mann mit einfarbiger Füllung">
            <a:extLst>
              <a:ext uri="{FF2B5EF4-FFF2-40B4-BE49-F238E27FC236}">
                <a16:creationId xmlns:a16="http://schemas.microsoft.com/office/drawing/2014/main" id="{1A9CA4DD-D2DC-4252-AF0C-B66D81570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0716" y="2106680"/>
            <a:ext cx="320492" cy="320492"/>
          </a:xfrm>
          <a:prstGeom prst="rect">
            <a:avLst/>
          </a:prstGeom>
        </p:spPr>
      </p:pic>
      <p:pic>
        <p:nvPicPr>
          <p:cNvPr id="80" name="Grafik 79" descr="Mann mit einfarbiger Füllung">
            <a:extLst>
              <a:ext uri="{FF2B5EF4-FFF2-40B4-BE49-F238E27FC236}">
                <a16:creationId xmlns:a16="http://schemas.microsoft.com/office/drawing/2014/main" id="{4E664F4A-F260-41DF-99FA-43D854BC7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5659" y="2110344"/>
            <a:ext cx="320492" cy="320492"/>
          </a:xfrm>
          <a:prstGeom prst="rect">
            <a:avLst/>
          </a:prstGeom>
        </p:spPr>
      </p:pic>
      <p:pic>
        <p:nvPicPr>
          <p:cNvPr id="81" name="Grafik 80" descr="Mann mit einfarbiger Füllung">
            <a:extLst>
              <a:ext uri="{FF2B5EF4-FFF2-40B4-BE49-F238E27FC236}">
                <a16:creationId xmlns:a16="http://schemas.microsoft.com/office/drawing/2014/main" id="{9B3DD589-540F-495F-9772-E573E6FD1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602" y="2114008"/>
            <a:ext cx="320492" cy="320492"/>
          </a:xfrm>
          <a:prstGeom prst="rect">
            <a:avLst/>
          </a:prstGeom>
        </p:spPr>
      </p:pic>
      <p:pic>
        <p:nvPicPr>
          <p:cNvPr id="82" name="Grafik 81" descr="Mann mit einfarbiger Füllung">
            <a:extLst>
              <a:ext uri="{FF2B5EF4-FFF2-40B4-BE49-F238E27FC236}">
                <a16:creationId xmlns:a16="http://schemas.microsoft.com/office/drawing/2014/main" id="{57C9462C-404B-49D0-83A9-890E68563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4757" y="2106680"/>
            <a:ext cx="320492" cy="320492"/>
          </a:xfrm>
          <a:prstGeom prst="rect">
            <a:avLst/>
          </a:prstGeom>
        </p:spPr>
      </p:pic>
      <p:pic>
        <p:nvPicPr>
          <p:cNvPr id="83" name="Grafik 82" descr="Mann mit einfarbiger Füllung">
            <a:extLst>
              <a:ext uri="{FF2B5EF4-FFF2-40B4-BE49-F238E27FC236}">
                <a16:creationId xmlns:a16="http://schemas.microsoft.com/office/drawing/2014/main" id="{41E34B7B-E1C6-445E-8FFC-C34337958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9700" y="2110344"/>
            <a:ext cx="320492" cy="320492"/>
          </a:xfrm>
          <a:prstGeom prst="rect">
            <a:avLst/>
          </a:prstGeom>
        </p:spPr>
      </p:pic>
      <p:pic>
        <p:nvPicPr>
          <p:cNvPr id="84" name="Grafik 83" descr="Mann mit einfarbiger Füllung">
            <a:extLst>
              <a:ext uri="{FF2B5EF4-FFF2-40B4-BE49-F238E27FC236}">
                <a16:creationId xmlns:a16="http://schemas.microsoft.com/office/drawing/2014/main" id="{EB689A21-034B-44EB-9480-32894C439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643" y="2114008"/>
            <a:ext cx="320492" cy="320492"/>
          </a:xfrm>
          <a:prstGeom prst="rect">
            <a:avLst/>
          </a:prstGeom>
        </p:spPr>
      </p:pic>
      <p:sp>
        <p:nvSpPr>
          <p:cNvPr id="111" name="Textfeld 110">
            <a:extLst>
              <a:ext uri="{FF2B5EF4-FFF2-40B4-BE49-F238E27FC236}">
                <a16:creationId xmlns:a16="http://schemas.microsoft.com/office/drawing/2014/main" id="{302EFC10-5560-489A-BBCD-14DA9AC2156A}"/>
              </a:ext>
            </a:extLst>
          </p:cNvPr>
          <p:cNvSpPr txBox="1"/>
          <p:nvPr/>
        </p:nvSpPr>
        <p:spPr>
          <a:xfrm>
            <a:off x="1081446" y="1563638"/>
            <a:ext cx="119903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07/2019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F0C37587-23D8-4F24-9CBD-9A6C3DE99E27}"/>
              </a:ext>
            </a:extLst>
          </p:cNvPr>
          <p:cNvSpPr txBox="1"/>
          <p:nvPr/>
        </p:nvSpPr>
        <p:spPr>
          <a:xfrm>
            <a:off x="4109410" y="1563638"/>
            <a:ext cx="119903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07/2020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C631B34A-A313-4F5D-A5D4-17CBF418F17C}"/>
              </a:ext>
            </a:extLst>
          </p:cNvPr>
          <p:cNvSpPr txBox="1"/>
          <p:nvPr/>
        </p:nvSpPr>
        <p:spPr>
          <a:xfrm>
            <a:off x="7060602" y="1579238"/>
            <a:ext cx="119903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07/2021</a:t>
            </a:r>
          </a:p>
        </p:txBody>
      </p:sp>
      <p:pic>
        <p:nvPicPr>
          <p:cNvPr id="114" name="Grafik 113" descr="Mann mit einfarbiger Füllung">
            <a:extLst>
              <a:ext uri="{FF2B5EF4-FFF2-40B4-BE49-F238E27FC236}">
                <a16:creationId xmlns:a16="http://schemas.microsoft.com/office/drawing/2014/main" id="{A2A96A4E-1BCC-4500-80D7-805CC6219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9928" y="4328060"/>
            <a:ext cx="320492" cy="320492"/>
          </a:xfrm>
          <a:prstGeom prst="rect">
            <a:avLst/>
          </a:prstGeom>
        </p:spPr>
      </p:pic>
      <p:sp>
        <p:nvSpPr>
          <p:cNvPr id="115" name="Textfeld 114">
            <a:extLst>
              <a:ext uri="{FF2B5EF4-FFF2-40B4-BE49-F238E27FC236}">
                <a16:creationId xmlns:a16="http://schemas.microsoft.com/office/drawing/2014/main" id="{6CEEA681-93A9-42BE-B42C-2C9A5910E147}"/>
              </a:ext>
            </a:extLst>
          </p:cNvPr>
          <p:cNvSpPr txBox="1"/>
          <p:nvPr/>
        </p:nvSpPr>
        <p:spPr>
          <a:xfrm>
            <a:off x="6724871" y="4303640"/>
            <a:ext cx="22133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b="0" i="0" dirty="0">
                <a:effectLst/>
              </a:rPr>
              <a:t>≈</a:t>
            </a: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250.000 passengers</a:t>
            </a:r>
          </a:p>
        </p:txBody>
      </p:sp>
      <p:sp>
        <p:nvSpPr>
          <p:cNvPr id="116" name="Pfeil: nach rechts 115">
            <a:extLst>
              <a:ext uri="{FF2B5EF4-FFF2-40B4-BE49-F238E27FC236}">
                <a16:creationId xmlns:a16="http://schemas.microsoft.com/office/drawing/2014/main" id="{F1F3D6E3-471F-485D-A0C3-661715EC85BD}"/>
              </a:ext>
            </a:extLst>
          </p:cNvPr>
          <p:cNvSpPr/>
          <p:nvPr/>
        </p:nvSpPr>
        <p:spPr bwMode="auto">
          <a:xfrm>
            <a:off x="2871589" y="2628031"/>
            <a:ext cx="448279" cy="47453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Pfeil: nach rechts 116">
            <a:extLst>
              <a:ext uri="{FF2B5EF4-FFF2-40B4-BE49-F238E27FC236}">
                <a16:creationId xmlns:a16="http://schemas.microsoft.com/office/drawing/2014/main" id="{7157A9D4-1F90-4397-8959-AAD2AF8501A1}"/>
              </a:ext>
            </a:extLst>
          </p:cNvPr>
          <p:cNvSpPr/>
          <p:nvPr/>
        </p:nvSpPr>
        <p:spPr bwMode="auto">
          <a:xfrm>
            <a:off x="5862138" y="2625106"/>
            <a:ext cx="448279" cy="47453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E40523B3-D2A2-4980-96CD-2AECD345943C}"/>
              </a:ext>
            </a:extLst>
          </p:cNvPr>
          <p:cNvSpPr txBox="1"/>
          <p:nvPr/>
        </p:nvSpPr>
        <p:spPr>
          <a:xfrm>
            <a:off x="505643" y="3788817"/>
            <a:ext cx="21941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7.754.139 passengers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81849B9-C222-4271-AB22-30522BBE5F4E}"/>
              </a:ext>
            </a:extLst>
          </p:cNvPr>
          <p:cNvSpPr txBox="1"/>
          <p:nvPr/>
        </p:nvSpPr>
        <p:spPr>
          <a:xfrm>
            <a:off x="3513606" y="3788817"/>
            <a:ext cx="21941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866.655 passengers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8139A28-0A59-4560-B2FC-596F82424BF9}"/>
              </a:ext>
            </a:extLst>
          </p:cNvPr>
          <p:cNvSpPr txBox="1"/>
          <p:nvPr/>
        </p:nvSpPr>
        <p:spPr>
          <a:xfrm>
            <a:off x="6464798" y="3784147"/>
            <a:ext cx="21941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1.510.845 passengers</a:t>
            </a:r>
          </a:p>
        </p:txBody>
      </p:sp>
    </p:spTree>
    <p:extLst>
      <p:ext uri="{BB962C8B-B14F-4D97-AF65-F5344CB8AC3E}">
        <p14:creationId xmlns:p14="http://schemas.microsoft.com/office/powerpoint/2010/main" val="3357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3E9460F-68C8-47CB-9C44-E09BA1E5F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1" y="1563095"/>
            <a:ext cx="5562167" cy="2415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US" b="1" dirty="0"/>
              <a:t>Recovery</a:t>
            </a:r>
            <a:r>
              <a:rPr lang="en-US" dirty="0"/>
              <a:t> of global air travel and consumer </a:t>
            </a:r>
            <a:r>
              <a:rPr lang="en-US" b="1" dirty="0"/>
              <a:t>confidence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3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76838" y="1561356"/>
            <a:ext cx="2543634" cy="2769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dirty="0"/>
              <a:t>Slow recovery of global air travel since May-20</a:t>
            </a:r>
          </a:p>
          <a:p>
            <a:pPr marL="457200" indent="-457200">
              <a:buBlip>
                <a:blip r:embed="rId3"/>
              </a:buBlip>
            </a:pPr>
            <a:r>
              <a:rPr lang="en-US" dirty="0"/>
              <a:t>Revenue Passenger Kilometers (RPKs) still 63% down compared to pre-crisis level (May-19)</a:t>
            </a:r>
          </a:p>
          <a:p>
            <a:pPr marL="457200" indent="-457200">
              <a:buBlip>
                <a:blip r:embed="rId3"/>
              </a:buBlip>
            </a:pPr>
            <a:r>
              <a:rPr lang="en-US" dirty="0"/>
              <a:t>Consumer confidence key for the recovery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651" y="4083918"/>
            <a:ext cx="497045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Source: </a:t>
            </a:r>
            <a:r>
              <a:rPr lang="en-US" sz="1000" dirty="0"/>
              <a:t>IATA Economics using data from IATA Statistics and Refinitiv Eikon </a:t>
            </a:r>
            <a:r>
              <a:rPr lang="en-US" sz="1000" dirty="0" err="1"/>
              <a:t>Datastream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88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US" dirty="0"/>
              <a:t>Restoring of consumer confidence </a:t>
            </a:r>
            <a:r>
              <a:rPr lang="en-US" b="1" dirty="0"/>
              <a:t>along the journey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4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F7E1DA-D0EC-48D5-B3F8-469505F11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6"/>
          <a:stretch/>
        </p:blipFill>
        <p:spPr>
          <a:xfrm>
            <a:off x="6179662" y="2541687"/>
            <a:ext cx="2438248" cy="14212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A73902-DD7F-450D-8B23-6B2810A1F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352876" y="2589308"/>
            <a:ext cx="2438248" cy="13736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2D65753-3700-40D3-9766-E89C29D8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0" y="2591455"/>
            <a:ext cx="2438248" cy="137151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66D262A-EFCA-44FB-B8D1-C02E989AF3B0}"/>
              </a:ext>
            </a:extLst>
          </p:cNvPr>
          <p:cNvSpPr txBox="1"/>
          <p:nvPr/>
        </p:nvSpPr>
        <p:spPr>
          <a:xfrm>
            <a:off x="3353735" y="1658323"/>
            <a:ext cx="273043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AU" b="1" dirty="0">
                <a:cs typeface="Arial" pitchFamily="34" charset="0"/>
              </a:rPr>
              <a:t>Time at the airport </a:t>
            </a:r>
          </a:p>
          <a:p>
            <a:r>
              <a:rPr lang="en-AU" b="0" dirty="0">
                <a:cs typeface="Arial" pitchFamily="34" charset="0"/>
              </a:rPr>
              <a:t>as short and safe as possible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FB0F329-92B9-4CBD-B97B-0F1612A07B7C}"/>
              </a:ext>
            </a:extLst>
          </p:cNvPr>
          <p:cNvSpPr txBox="1"/>
          <p:nvPr/>
        </p:nvSpPr>
        <p:spPr>
          <a:xfrm>
            <a:off x="529382" y="1603341"/>
            <a:ext cx="226601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b="1" dirty="0">
                <a:cs typeface="Arial" pitchFamily="34" charset="0"/>
              </a:rPr>
              <a:t>Prior-flight processes</a:t>
            </a:r>
            <a:r>
              <a:rPr lang="en-AU" b="0" dirty="0">
                <a:cs typeface="Arial" pitchFamily="34" charset="0"/>
              </a:rPr>
              <a:t> as many as possible from home </a:t>
            </a:r>
            <a:endParaRPr lang="en-AU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2AC2EA-7E36-47A4-B970-D99BF21B233D}"/>
              </a:ext>
            </a:extLst>
          </p:cNvPr>
          <p:cNvSpPr txBox="1"/>
          <p:nvPr/>
        </p:nvSpPr>
        <p:spPr>
          <a:xfrm>
            <a:off x="6121907" y="1603341"/>
            <a:ext cx="26265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b="1" dirty="0">
                <a:cs typeface="Arial" pitchFamily="34" charset="0"/>
              </a:rPr>
              <a:t>Aircraft</a:t>
            </a:r>
            <a:r>
              <a:rPr lang="en-AU" dirty="0">
                <a:cs typeface="Arial" pitchFamily="34" charset="0"/>
              </a:rPr>
              <a:t> </a:t>
            </a:r>
          </a:p>
          <a:p>
            <a:r>
              <a:rPr lang="en-AU" dirty="0">
                <a:cs typeface="Arial" pitchFamily="34" charset="0"/>
              </a:rPr>
              <a:t>as clean as possible </a:t>
            </a:r>
            <a:endParaRPr lang="en-AU" b="0" dirty="0">
              <a:cs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69E1D0-5B7E-4E08-99A6-1A3B532F24C4}"/>
              </a:ext>
            </a:extLst>
          </p:cNvPr>
          <p:cNvSpPr txBox="1"/>
          <p:nvPr/>
        </p:nvSpPr>
        <p:spPr>
          <a:xfrm>
            <a:off x="3353735" y="3778860"/>
            <a:ext cx="33093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de-DE" sz="1800" b="0" dirty="0">
              <a:cs typeface="Arial" pitchFamily="34" charset="0"/>
            </a:endParaRPr>
          </a:p>
          <a:p>
            <a:r>
              <a:rPr lang="en-AU" sz="1800" b="0" dirty="0">
                <a:cs typeface="Arial" pitchFamily="34" charset="0"/>
              </a:rPr>
              <a:t>What about</a:t>
            </a:r>
            <a:r>
              <a:rPr lang="en-AU" sz="1800" dirty="0">
                <a:cs typeface="Arial" pitchFamily="34" charset="0"/>
              </a:rPr>
              <a:t> </a:t>
            </a:r>
            <a:r>
              <a:rPr lang="en-AU" sz="1800" b="0" dirty="0">
                <a:cs typeface="Arial" pitchFamily="34" charset="0"/>
              </a:rPr>
              <a:t>airport retail?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65534BD-F7DA-4509-B368-1626ACA670CA}"/>
              </a:ext>
            </a:extLst>
          </p:cNvPr>
          <p:cNvSpPr txBox="1"/>
          <p:nvPr/>
        </p:nvSpPr>
        <p:spPr>
          <a:xfrm>
            <a:off x="411150" y="3723878"/>
            <a:ext cx="274647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AU" sz="1800" b="0" dirty="0">
              <a:cs typeface="Arial" pitchFamily="34" charset="0"/>
            </a:endParaRPr>
          </a:p>
          <a:p>
            <a:r>
              <a:rPr lang="en-AU" sz="1800" b="0" dirty="0">
                <a:cs typeface="Arial" pitchFamily="34" charset="0"/>
              </a:rPr>
              <a:t>Danger for cyber security?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267CC4-FC44-490C-86D5-75D74E3014E3}"/>
              </a:ext>
            </a:extLst>
          </p:cNvPr>
          <p:cNvSpPr txBox="1"/>
          <p:nvPr/>
        </p:nvSpPr>
        <p:spPr>
          <a:xfrm>
            <a:off x="6084168" y="3723878"/>
            <a:ext cx="298659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de-DE" sz="1800" b="0" dirty="0">
              <a:cs typeface="Arial" pitchFamily="34" charset="0"/>
            </a:endParaRPr>
          </a:p>
          <a:p>
            <a:r>
              <a:rPr lang="en-AU" sz="1800" b="0" dirty="0">
                <a:cs typeface="Arial" pitchFamily="34" charset="0"/>
              </a:rPr>
              <a:t>Who covers additional costs?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B27567F-07D3-4AFF-A0B0-2AC827788F4E}"/>
              </a:ext>
            </a:extLst>
          </p:cNvPr>
          <p:cNvSpPr txBox="1"/>
          <p:nvPr/>
        </p:nvSpPr>
        <p:spPr>
          <a:xfrm>
            <a:off x="2253433" y="4459566"/>
            <a:ext cx="4637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cs typeface="Arial" pitchFamily="34" charset="0"/>
              </a:rPr>
              <a:t>S</a:t>
            </a:r>
            <a:r>
              <a:rPr lang="en-AU" b="0" dirty="0">
                <a:cs typeface="Arial" pitchFamily="34" charset="0"/>
              </a:rPr>
              <a:t>hort-term measures or sustainable adaptions?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132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082250" cy="820067"/>
          </a:xfrm>
        </p:spPr>
        <p:txBody>
          <a:bodyPr/>
          <a:lstStyle/>
          <a:p>
            <a:r>
              <a:rPr lang="en-US" dirty="0"/>
              <a:t>Travel recovery diverges between markets</a:t>
            </a:r>
            <a:br>
              <a:rPr lang="en-US" dirty="0"/>
            </a:br>
            <a:r>
              <a:rPr lang="en-US" dirty="0"/>
              <a:t>Focus 1: Domestic vs. international air traffic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5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940152" y="1993404"/>
            <a:ext cx="2975682" cy="19389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dirty="0"/>
              <a:t>Strong domestic recovery (76% vs. May-19)</a:t>
            </a:r>
          </a:p>
          <a:p>
            <a:pPr marL="457200" indent="-457200">
              <a:buBlip>
                <a:blip r:embed="rId2"/>
              </a:buBlip>
            </a:pPr>
            <a:r>
              <a:rPr lang="en-US" dirty="0"/>
              <a:t>Weak international recovery (15% vs. May-19)</a:t>
            </a:r>
          </a:p>
          <a:p>
            <a:pPr marL="457200" indent="-457200">
              <a:buBlip>
                <a:blip r:embed="rId2"/>
              </a:buBlip>
            </a:pPr>
            <a:r>
              <a:rPr lang="en-US" dirty="0"/>
              <a:t>Rebound of international bookings due to holiday season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651" y="4434086"/>
            <a:ext cx="497045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Source: </a:t>
            </a:r>
            <a:r>
              <a:rPr lang="en-US" sz="1000" dirty="0"/>
              <a:t>IATA Economics using data from IATA Statistics</a:t>
            </a:r>
            <a:endParaRPr lang="de-DE" sz="1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80F93B-F9A3-4663-85EE-E6A2F03F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9" y="1973260"/>
            <a:ext cx="5252478" cy="229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01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eltkarte | Kostenlose Icon">
            <a:extLst>
              <a:ext uri="{FF2B5EF4-FFF2-40B4-BE49-F238E27FC236}">
                <a16:creationId xmlns:a16="http://schemas.microsoft.com/office/drawing/2014/main" id="{D06160D2-BD24-47B2-9F75-045FCBB96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19437"/>
          <a:stretch/>
        </p:blipFill>
        <p:spPr bwMode="auto">
          <a:xfrm>
            <a:off x="631304" y="1729345"/>
            <a:ext cx="5020816" cy="30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AFE0E91-A3B4-4434-A2C0-D740C812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60" y="3723604"/>
            <a:ext cx="365414" cy="2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082250" cy="820067"/>
          </a:xfrm>
        </p:spPr>
        <p:txBody>
          <a:bodyPr/>
          <a:lstStyle/>
          <a:p>
            <a:r>
              <a:rPr lang="en-US" dirty="0"/>
              <a:t>Travel recovery diverges between markets</a:t>
            </a:r>
            <a:br>
              <a:rPr lang="en-US" dirty="0"/>
            </a:br>
            <a:r>
              <a:rPr lang="en-US" dirty="0"/>
              <a:t>Focus 2: Differences in national virus control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6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940152" y="1993404"/>
            <a:ext cx="2786398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en-US" dirty="0"/>
              <a:t>Domestic air travel in Russia and China recovered above pre-crisis levels</a:t>
            </a:r>
          </a:p>
          <a:p>
            <a:pPr marL="457200" indent="-457200">
              <a:buBlip>
                <a:blip r:embed="rId5"/>
              </a:buBlip>
            </a:pPr>
            <a:r>
              <a:rPr lang="en-US" dirty="0"/>
              <a:t>US on track</a:t>
            </a:r>
          </a:p>
          <a:p>
            <a:pPr marL="457200" indent="-457200">
              <a:buBlip>
                <a:blip r:embed="rId5"/>
              </a:buBlip>
            </a:pPr>
            <a:r>
              <a:rPr lang="en-US" dirty="0"/>
              <a:t>Brazil and India performing below global average</a:t>
            </a:r>
          </a:p>
          <a:p>
            <a:pPr marL="457200" indent="-457200">
              <a:buBlip>
                <a:blip r:embed="rId5"/>
              </a:buBlip>
            </a:pP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3FA0EA5-D592-4CA5-829F-C0DA66899C1D}"/>
              </a:ext>
            </a:extLst>
          </p:cNvPr>
          <p:cNvGrpSpPr/>
          <p:nvPr/>
        </p:nvGrpSpPr>
        <p:grpSpPr>
          <a:xfrm>
            <a:off x="2579747" y="3687868"/>
            <a:ext cx="441179" cy="319360"/>
            <a:chOff x="2749195" y="155293"/>
            <a:chExt cx="441179" cy="31936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05E8C3B-CFD2-44C3-860E-53BE18C94D3B}"/>
                </a:ext>
              </a:extLst>
            </p:cNvPr>
            <p:cNvSpPr txBox="1"/>
            <p:nvPr/>
          </p:nvSpPr>
          <p:spPr>
            <a:xfrm>
              <a:off x="2824960" y="259209"/>
              <a:ext cx="3654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cs typeface="Arial" pitchFamily="34" charset="0"/>
                </a:rPr>
                <a:t>44</a:t>
              </a:r>
              <a:r>
                <a:rPr lang="de-DE" sz="1400" b="0" dirty="0">
                  <a:cs typeface="Arial" pitchFamily="34" charset="0"/>
                </a:rPr>
                <a:t>%</a:t>
              </a:r>
              <a:endParaRPr lang="de-DE" b="0" dirty="0">
                <a:cs typeface="Arial" pitchFamily="34" charset="0"/>
              </a:endParaRP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CD4C8C18-4AAA-4EF5-9FA0-67E68B7FB073}"/>
                </a:ext>
              </a:extLst>
            </p:cNvPr>
            <p:cNvCxnSpPr>
              <a:cxnSpLocks/>
            </p:cNvCxnSpPr>
            <p:nvPr/>
          </p:nvCxnSpPr>
          <p:spPr>
            <a:xfrm>
              <a:off x="2749195" y="155293"/>
              <a:ext cx="0" cy="279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4" name="Picture 10" descr="Flag of China - Wikipedia">
            <a:extLst>
              <a:ext uri="{FF2B5EF4-FFF2-40B4-BE49-F238E27FC236}">
                <a16:creationId xmlns:a16="http://schemas.microsoft.com/office/drawing/2014/main" id="{F9FA3680-9319-4361-870B-294F12DE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54" y="2839179"/>
            <a:ext cx="365414" cy="2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7B4D584-B2D6-4380-8D43-1BD0197E540E}"/>
              </a:ext>
            </a:extLst>
          </p:cNvPr>
          <p:cNvGrpSpPr/>
          <p:nvPr/>
        </p:nvGrpSpPr>
        <p:grpSpPr>
          <a:xfrm>
            <a:off x="4660342" y="2803444"/>
            <a:ext cx="441179" cy="319360"/>
            <a:chOff x="2749195" y="155293"/>
            <a:chExt cx="441179" cy="31936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1385EF1-EBD5-4197-A644-E95E59B2570F}"/>
                </a:ext>
              </a:extLst>
            </p:cNvPr>
            <p:cNvSpPr txBox="1"/>
            <p:nvPr/>
          </p:nvSpPr>
          <p:spPr>
            <a:xfrm>
              <a:off x="2824960" y="259209"/>
              <a:ext cx="3654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cs typeface="Arial" pitchFamily="34" charset="0"/>
                </a:rPr>
                <a:t>6</a:t>
              </a:r>
              <a:r>
                <a:rPr lang="de-DE" sz="1400" b="0" dirty="0">
                  <a:cs typeface="Arial" pitchFamily="34" charset="0"/>
                </a:rPr>
                <a:t>%</a:t>
              </a:r>
              <a:endParaRPr lang="de-DE" b="0" dirty="0">
                <a:cs typeface="Arial" pitchFamily="34" charset="0"/>
              </a:endParaRP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928F78CF-6325-432F-8051-2329C6345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9195" y="155293"/>
              <a:ext cx="0" cy="279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6" name="Picture 12" descr="Flag of the United States - Wikipedia">
            <a:extLst>
              <a:ext uri="{FF2B5EF4-FFF2-40B4-BE49-F238E27FC236}">
                <a16:creationId xmlns:a16="http://schemas.microsoft.com/office/drawing/2014/main" id="{C96580BF-F64F-4DE8-A699-E565DC6A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92" y="2771249"/>
            <a:ext cx="393712" cy="2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21A53D-05DF-47C2-BC85-CFFFFD08E6E6}"/>
              </a:ext>
            </a:extLst>
          </p:cNvPr>
          <p:cNvGrpSpPr/>
          <p:nvPr/>
        </p:nvGrpSpPr>
        <p:grpSpPr>
          <a:xfrm>
            <a:off x="1672880" y="2695722"/>
            <a:ext cx="441179" cy="319360"/>
            <a:chOff x="2749195" y="155293"/>
            <a:chExt cx="441179" cy="319360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E38FCD4-8912-4818-BC48-5D19C8F0FF35}"/>
                </a:ext>
              </a:extLst>
            </p:cNvPr>
            <p:cNvSpPr txBox="1"/>
            <p:nvPr/>
          </p:nvSpPr>
          <p:spPr>
            <a:xfrm>
              <a:off x="2824960" y="259209"/>
              <a:ext cx="3654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0" dirty="0">
                  <a:cs typeface="Arial" pitchFamily="34" charset="0"/>
                </a:rPr>
                <a:t>26%</a:t>
              </a:r>
              <a:endParaRPr lang="de-DE" b="0" dirty="0">
                <a:cs typeface="Arial" pitchFamily="34" charset="0"/>
              </a:endParaRP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5129BCF9-C650-4E58-86E4-E26BB599E0BB}"/>
                </a:ext>
              </a:extLst>
            </p:cNvPr>
            <p:cNvCxnSpPr>
              <a:cxnSpLocks/>
            </p:cNvCxnSpPr>
            <p:nvPr/>
          </p:nvCxnSpPr>
          <p:spPr>
            <a:xfrm>
              <a:off x="2749195" y="155293"/>
              <a:ext cx="0" cy="279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E89A5B1-0613-408C-873D-566710D63AD9}"/>
              </a:ext>
            </a:extLst>
          </p:cNvPr>
          <p:cNvGrpSpPr/>
          <p:nvPr/>
        </p:nvGrpSpPr>
        <p:grpSpPr>
          <a:xfrm>
            <a:off x="4076328" y="2382452"/>
            <a:ext cx="906867" cy="319360"/>
            <a:chOff x="2283507" y="155293"/>
            <a:chExt cx="906867" cy="31936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88B0284-F5BA-41CE-BAF1-370820702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3507" y="191029"/>
              <a:ext cx="365414" cy="243609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C27815D-F441-4ABE-8677-A1537E807416}"/>
                </a:ext>
              </a:extLst>
            </p:cNvPr>
            <p:cNvSpPr txBox="1"/>
            <p:nvPr/>
          </p:nvSpPr>
          <p:spPr>
            <a:xfrm>
              <a:off x="2824960" y="259209"/>
              <a:ext cx="3654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0" dirty="0">
                  <a:cs typeface="Arial" pitchFamily="34" charset="0"/>
                </a:rPr>
                <a:t>23%</a:t>
              </a:r>
              <a:endParaRPr lang="de-DE" b="0" dirty="0">
                <a:cs typeface="Arial" pitchFamily="34" charset="0"/>
              </a:endParaRP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ECCA6436-126F-4474-8A39-97AD34039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9195" y="155293"/>
              <a:ext cx="0" cy="279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15F1FAA-D63E-4E21-8A9B-CE464B50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99" y="3227593"/>
            <a:ext cx="365414" cy="2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144EC17-9EB8-430D-B3CD-D1FC5391864A}"/>
              </a:ext>
            </a:extLst>
          </p:cNvPr>
          <p:cNvGrpSpPr/>
          <p:nvPr/>
        </p:nvGrpSpPr>
        <p:grpSpPr>
          <a:xfrm>
            <a:off x="4298894" y="3191365"/>
            <a:ext cx="441179" cy="319360"/>
            <a:chOff x="2749195" y="155293"/>
            <a:chExt cx="441179" cy="319360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645A4F31-00E2-4538-AB4D-17CD54BE736D}"/>
                </a:ext>
              </a:extLst>
            </p:cNvPr>
            <p:cNvSpPr txBox="1"/>
            <p:nvPr/>
          </p:nvSpPr>
          <p:spPr>
            <a:xfrm>
              <a:off x="2824960" y="259209"/>
              <a:ext cx="3654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b="0" dirty="0">
                  <a:cs typeface="Arial" pitchFamily="34" charset="0"/>
                </a:rPr>
                <a:t>71%</a:t>
              </a:r>
              <a:endParaRPr lang="de-DE" b="0" dirty="0">
                <a:cs typeface="Arial" pitchFamily="34" charset="0"/>
              </a:endParaRPr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62A92440-4195-4042-AE65-874FA5BD3F00}"/>
                </a:ext>
              </a:extLst>
            </p:cNvPr>
            <p:cNvCxnSpPr>
              <a:cxnSpLocks/>
            </p:cNvCxnSpPr>
            <p:nvPr/>
          </p:nvCxnSpPr>
          <p:spPr>
            <a:xfrm>
              <a:off x="2749195" y="155293"/>
              <a:ext cx="0" cy="279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ABAC4BB7-964C-494C-BE27-2AA3AFCF885D}"/>
              </a:ext>
            </a:extLst>
          </p:cNvPr>
          <p:cNvSpPr txBox="1"/>
          <p:nvPr/>
        </p:nvSpPr>
        <p:spPr>
          <a:xfrm>
            <a:off x="537651" y="4731990"/>
            <a:ext cx="497045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Source: IATA Economics using data from IATA Monthly Statistics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743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US" dirty="0"/>
              <a:t>People </a:t>
            </a:r>
            <a:r>
              <a:rPr lang="en-US" b="1" dirty="0"/>
              <a:t>want</a:t>
            </a:r>
            <a:r>
              <a:rPr lang="en-US" dirty="0"/>
              <a:t> to travel but </a:t>
            </a:r>
            <a:r>
              <a:rPr lang="en-US" b="1" dirty="0"/>
              <a:t>are afraid </a:t>
            </a:r>
            <a:r>
              <a:rPr lang="en-US" dirty="0"/>
              <a:t>of COVID variants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7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76838" y="1561356"/>
            <a:ext cx="2543634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dirty="0"/>
              <a:t>Based on google searches, there is increased interest for booking flights</a:t>
            </a:r>
          </a:p>
          <a:p>
            <a:pPr marL="457200" indent="-457200">
              <a:buBlip>
                <a:blip r:embed="rId2"/>
              </a:buBlip>
            </a:pPr>
            <a:r>
              <a:rPr lang="en-US" dirty="0"/>
              <a:t>Main concern is new covid-19 variants</a:t>
            </a:r>
          </a:p>
          <a:p>
            <a:pPr marL="457200" indent="-457200">
              <a:buBlip>
                <a:blip r:embed="rId2"/>
              </a:buBlip>
            </a:pPr>
            <a:r>
              <a:rPr lang="en-US" dirty="0"/>
              <a:t>They could cause a delay in the opening of some markets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651" y="4290070"/>
            <a:ext cx="497045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Source: </a:t>
            </a:r>
            <a:r>
              <a:rPr lang="en-US" sz="1000" dirty="0"/>
              <a:t>IATA Economics using Google Trends, search period between 1.1.2019-30.6.2021</a:t>
            </a:r>
            <a:endParaRPr lang="de-DE" sz="1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4553E3C-FDB4-4EC8-A1C7-C5DDD099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99" y="1541211"/>
            <a:ext cx="5507905" cy="2614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14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382" y="842514"/>
            <a:ext cx="8442488" cy="396875"/>
          </a:xfrm>
        </p:spPr>
        <p:txBody>
          <a:bodyPr/>
          <a:lstStyle/>
          <a:p>
            <a:r>
              <a:rPr lang="en-US" dirty="0"/>
              <a:t>Let’s continue to have “optimism with caution”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8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8B7868-1D0B-42CA-A34E-D6F4D10B9797}"/>
              </a:ext>
            </a:extLst>
          </p:cNvPr>
          <p:cNvSpPr txBox="1"/>
          <p:nvPr/>
        </p:nvSpPr>
        <p:spPr>
          <a:xfrm>
            <a:off x="1729625" y="1210288"/>
            <a:ext cx="654884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>
                <a:cs typeface="Arial" pitchFamily="34" charset="0"/>
              </a:rPr>
              <a:t>- an expression used by IATA Senior Economist </a:t>
            </a:r>
            <a:r>
              <a:rPr lang="en-AU" sz="2000" b="0" dirty="0" err="1">
                <a:cs typeface="Arial" pitchFamily="34" charset="0"/>
              </a:rPr>
              <a:t>Ezgi</a:t>
            </a:r>
            <a:r>
              <a:rPr lang="en-AU" sz="2000" b="0" dirty="0">
                <a:cs typeface="Arial" pitchFamily="34" charset="0"/>
              </a:rPr>
              <a:t> </a:t>
            </a:r>
            <a:r>
              <a:rPr lang="en-AU" sz="2000" b="0" dirty="0" err="1">
                <a:cs typeface="Arial" pitchFamily="34" charset="0"/>
              </a:rPr>
              <a:t>Gulbas</a:t>
            </a:r>
            <a:r>
              <a:rPr lang="en-AU" sz="2000" b="0" dirty="0">
                <a:cs typeface="Arial" pitchFamily="34" charset="0"/>
              </a:rPr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494DD18-2934-4255-A44A-8C347DCB8DAB}"/>
              </a:ext>
            </a:extLst>
          </p:cNvPr>
          <p:cNvSpPr txBox="1"/>
          <p:nvPr/>
        </p:nvSpPr>
        <p:spPr>
          <a:xfrm>
            <a:off x="2555776" y="2545012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Trends after the pandemic </a:t>
            </a:r>
            <a:r>
              <a:rPr lang="en-US" sz="2400" b="1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Do you agree?</a:t>
            </a:r>
            <a:endParaRPr lang="de-DE" sz="2400" b="1" dirty="0">
              <a:solidFill>
                <a:srgbClr val="0070C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DD3D67FC-D8F2-4D9B-B769-2B2FF7C06B8F}"/>
              </a:ext>
            </a:extLst>
          </p:cNvPr>
          <p:cNvSpPr/>
          <p:nvPr/>
        </p:nvSpPr>
        <p:spPr>
          <a:xfrm>
            <a:off x="5642930" y="3148330"/>
            <a:ext cx="2088232" cy="515091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Strong focus of clean and sustainable air travel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521877-62FC-4148-90F2-9AB9E79B5E1B}"/>
              </a:ext>
            </a:extLst>
          </p:cNvPr>
          <p:cNvSpPr txBox="1"/>
          <p:nvPr/>
        </p:nvSpPr>
        <p:spPr>
          <a:xfrm>
            <a:off x="3835592" y="4280778"/>
            <a:ext cx="520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Let‘s look at some measures for </a:t>
            </a: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carbon neutral-air transport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(Master Plan </a:t>
            </a:r>
            <a:r>
              <a:rPr kumimoji="0" lang="en-AU" sz="14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Bundesverband</a:t>
            </a: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der </a:t>
            </a:r>
            <a:r>
              <a:rPr kumimoji="0" lang="en-AU" sz="14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Deutschen</a:t>
            </a: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sz="14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Luftverkehrswirtschaft</a:t>
            </a: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AU" sz="14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E1D90A95-47C7-4151-8C42-8A3EF8F947EB}"/>
              </a:ext>
            </a:extLst>
          </p:cNvPr>
          <p:cNvSpPr/>
          <p:nvPr/>
        </p:nvSpPr>
        <p:spPr>
          <a:xfrm>
            <a:off x="6520154" y="3867894"/>
            <a:ext cx="333784" cy="286657"/>
          </a:xfrm>
          <a:prstGeom prst="downArrow">
            <a:avLst/>
          </a:prstGeom>
          <a:solidFill>
            <a:srgbClr val="5B9BD5">
              <a:lumMod val="60000"/>
              <a:lumOff val="40000"/>
            </a:srgbClr>
          </a:solidFill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2C4E7033-1A2A-40A8-8B14-6EF5540C1D20}"/>
              </a:ext>
            </a:extLst>
          </p:cNvPr>
          <p:cNvSpPr/>
          <p:nvPr/>
        </p:nvSpPr>
        <p:spPr>
          <a:xfrm>
            <a:off x="6023183" y="2082244"/>
            <a:ext cx="2088232" cy="515091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Times New Roman" panose="02020603050405020304" pitchFamily="18" charset="0"/>
              </a:rPr>
              <a:t>Reduction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Times New Roman" panose="02020603050405020304" pitchFamily="18" charset="0"/>
              </a:rPr>
              <a:t>business trips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9DED9C87-3542-4342-8EA0-668CC2D7549F}"/>
              </a:ext>
            </a:extLst>
          </p:cNvPr>
          <p:cNvSpPr/>
          <p:nvPr/>
        </p:nvSpPr>
        <p:spPr>
          <a:xfrm>
            <a:off x="2339752" y="3522400"/>
            <a:ext cx="2088232" cy="515091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Times New Roman" panose="02020603050405020304" pitchFamily="18" charset="0"/>
              </a:rPr>
              <a:t>Continuing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Times New Roman" panose="02020603050405020304" pitchFamily="18" charset="0"/>
              </a:rPr>
              <a:t>consolidation of airlines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BA2CD8C6-5627-4C2D-ABCB-95FB66335B3A}"/>
              </a:ext>
            </a:extLst>
          </p:cNvPr>
          <p:cNvSpPr/>
          <p:nvPr/>
        </p:nvSpPr>
        <p:spPr>
          <a:xfrm>
            <a:off x="368722" y="2758462"/>
            <a:ext cx="2088232" cy="515091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overcapacities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264E74BB-E740-4ED7-BFCB-EAC4A4DCB0C5}"/>
              </a:ext>
            </a:extLst>
          </p:cNvPr>
          <p:cNvSpPr/>
          <p:nvPr/>
        </p:nvSpPr>
        <p:spPr>
          <a:xfrm>
            <a:off x="1979712" y="1890693"/>
            <a:ext cx="2088232" cy="515091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cheap flying</a:t>
            </a:r>
          </a:p>
        </p:txBody>
      </p:sp>
    </p:spTree>
    <p:extLst>
      <p:ext uri="{BB962C8B-B14F-4D97-AF65-F5344CB8AC3E}">
        <p14:creationId xmlns:p14="http://schemas.microsoft.com/office/powerpoint/2010/main" val="388615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7425"/>
            <a:ext cx="8442488" cy="396875"/>
          </a:xfrm>
        </p:spPr>
        <p:txBody>
          <a:bodyPr/>
          <a:lstStyle/>
          <a:p>
            <a:r>
              <a:rPr lang="en-US" dirty="0"/>
              <a:t>All industry </a:t>
            </a:r>
            <a:r>
              <a:rPr lang="en-US" b="1" dirty="0"/>
              <a:t>partners</a:t>
            </a:r>
            <a:r>
              <a:rPr lang="en-US" dirty="0"/>
              <a:t> are involved in climate protection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9382" y="4959833"/>
            <a:ext cx="309380" cy="138499"/>
          </a:xfrm>
        </p:spPr>
        <p:txBody>
          <a:bodyPr/>
          <a:lstStyle/>
          <a:p>
            <a:r>
              <a:rPr lang="de-DE" dirty="0">
                <a:cs typeface="Calibri" pitchFamily="34" charset="0"/>
              </a:rPr>
              <a:t>Page </a:t>
            </a:r>
            <a:fld id="{3733AE7F-6935-469B-B7EA-A7DFC1F0D075}" type="slidenum">
              <a:rPr lang="de-DE" smtClean="0">
                <a:cs typeface="Calibri" pitchFamily="34" charset="0"/>
              </a:rPr>
              <a:pPr/>
              <a:t>9</a:t>
            </a:fld>
            <a:endParaRPr lang="de-DE" dirty="0">
              <a:cs typeface="Calibri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404048" y="4943225"/>
            <a:ext cx="36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Prof. Dr. Karl-Rudolf Rupprecht | Intro 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5152147" y="4943225"/>
            <a:ext cx="1800000" cy="1551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/>
              <a:t>Date 10.09.2021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A5C341C-6B13-4941-BEA8-8E267062DC77}"/>
              </a:ext>
            </a:extLst>
          </p:cNvPr>
          <p:cNvSpPr txBox="1">
            <a:spLocks/>
          </p:cNvSpPr>
          <p:nvPr/>
        </p:nvSpPr>
        <p:spPr>
          <a:xfrm>
            <a:off x="1979713" y="4002349"/>
            <a:ext cx="5040559" cy="91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Air Traffic Control</a:t>
            </a:r>
            <a:br>
              <a:rPr lang="en-US" sz="1600" b="1" dirty="0"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  <a:t>More efficient air traffic control in the Single European Sky</a:t>
            </a:r>
            <a:b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Direct routing and continuous descent of aircraft</a:t>
            </a:r>
            <a:endParaRPr lang="de-DE" sz="16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ooperation free vector icons designed by Freepik | Icon, Vector icon  design, Vector icons">
            <a:extLst>
              <a:ext uri="{FF2B5EF4-FFF2-40B4-BE49-F238E27FC236}">
                <a16:creationId xmlns:a16="http://schemas.microsoft.com/office/drawing/2014/main" id="{9DF36E4A-79CC-4DD5-9FAE-9B15D7F4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82" y="2455259"/>
            <a:ext cx="1412635" cy="14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8EAE1D4-05B3-40F3-AD9A-4746E7D69BEF}"/>
              </a:ext>
            </a:extLst>
          </p:cNvPr>
          <p:cNvSpPr txBox="1"/>
          <p:nvPr/>
        </p:nvSpPr>
        <p:spPr>
          <a:xfrm>
            <a:off x="113266" y="1589981"/>
            <a:ext cx="4464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Airline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Modernization of fleets with lower emission aircraft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Reduction of carbon emissions p.a. by 1,5%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F1E441A-4196-4458-A60F-C7830A84F629}"/>
              </a:ext>
            </a:extLst>
          </p:cNvPr>
          <p:cNvSpPr txBox="1"/>
          <p:nvPr/>
        </p:nvSpPr>
        <p:spPr>
          <a:xfrm>
            <a:off x="4644009" y="1596139"/>
            <a:ext cx="446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Airport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Implementation of carbon-neutral airport operation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Green Airport Strategy</a:t>
            </a:r>
            <a:endParaRPr lang="de-DE" sz="1600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3A6B3F6-3889-4BEA-9C65-2BFED44C20E3}"/>
              </a:ext>
            </a:extLst>
          </p:cNvPr>
          <p:cNvSpPr/>
          <p:nvPr/>
        </p:nvSpPr>
        <p:spPr bwMode="auto">
          <a:xfrm>
            <a:off x="7076345" y="3070828"/>
            <a:ext cx="1867417" cy="1880786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Side effect</a:t>
            </a:r>
            <a:endParaRPr lang="en-AU" sz="16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Involvement in climate protection strengthens collaboration between partners</a:t>
            </a:r>
          </a:p>
        </p:txBody>
      </p:sp>
    </p:spTree>
    <p:extLst>
      <p:ext uri="{BB962C8B-B14F-4D97-AF65-F5344CB8AC3E}">
        <p14:creationId xmlns:p14="http://schemas.microsoft.com/office/powerpoint/2010/main" val="1011682441"/>
      </p:ext>
    </p:extLst>
  </p:cSld>
  <p:clrMapOvr>
    <a:masterClrMapping/>
  </p:clrMapOvr>
</p:sld>
</file>

<file path=ppt/theme/theme1.xml><?xml version="1.0" encoding="utf-8"?>
<a:theme xmlns:a="http://schemas.openxmlformats.org/drawingml/2006/main" name="FH_blau">
  <a:themeElements>
    <a:clrScheme name="FH_FB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4D52A"/>
      </a:accent1>
      <a:accent2>
        <a:srgbClr val="F3F7D5"/>
      </a:accent2>
      <a:accent3>
        <a:srgbClr val="FFFFFF"/>
      </a:accent3>
      <a:accent4>
        <a:srgbClr val="EAF0B4"/>
      </a:accent4>
      <a:accent5>
        <a:srgbClr val="DEE89A"/>
      </a:accent5>
      <a:accent6>
        <a:srgbClr val="E6EFB8"/>
      </a:accent6>
      <a:hlink>
        <a:srgbClr val="808080"/>
      </a:hlink>
      <a:folHlink>
        <a:srgbClr val="C8C8C8"/>
      </a:folHlink>
    </a:clrScheme>
    <a:fontScheme name="F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round/>
          <a:headEnd/>
          <a:tailEnd/>
        </a:ln>
      </a:spPr>
      <a:bodyPr/>
      <a:lstStyle>
        <a:defPPr>
          <a:defRPr>
            <a:latin typeface="Arial" pitchFamily="34" charset="0"/>
            <a:cs typeface="Arial" pitchFamily="34" charset="0"/>
          </a:defRPr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H_blau - mehr Platz">
  <a:themeElements>
    <a:clrScheme name="FH_FB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4D52A"/>
      </a:accent1>
      <a:accent2>
        <a:srgbClr val="F3F7D5"/>
      </a:accent2>
      <a:accent3>
        <a:srgbClr val="FFFFFF"/>
      </a:accent3>
      <a:accent4>
        <a:srgbClr val="EAF0B4"/>
      </a:accent4>
      <a:accent5>
        <a:srgbClr val="DEE89A"/>
      </a:accent5>
      <a:accent6>
        <a:srgbClr val="E6EFB8"/>
      </a:accent6>
      <a:hlink>
        <a:srgbClr val="808080"/>
      </a:hlink>
      <a:folHlink>
        <a:srgbClr val="C8C8C8"/>
      </a:folHlink>
    </a:clrScheme>
    <a:fontScheme name="F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round/>
          <a:headEnd/>
          <a:tailEnd/>
        </a:ln>
      </a:spPr>
      <a:bodyPr/>
      <a:lstStyle>
        <a:defPPr>
          <a:defRPr>
            <a:latin typeface="Arial" pitchFamily="34" charset="0"/>
            <a:cs typeface="Arial" pitchFamily="34" charset="0"/>
          </a:defRPr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FH blau 15%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1"/>
      </a:accent1>
      <a:accent2>
        <a:srgbClr val="D9EAF7"/>
      </a:accent2>
      <a:accent3>
        <a:srgbClr val="FFFFFF"/>
      </a:accent3>
      <a:accent4>
        <a:srgbClr val="000000"/>
      </a:accent4>
      <a:accent5>
        <a:srgbClr val="AAC1DD"/>
      </a:accent5>
      <a:accent6>
        <a:srgbClr val="CDE4F5"/>
      </a:accent6>
      <a:hlink>
        <a:srgbClr val="4DC4FF"/>
      </a:hlink>
      <a:folHlink>
        <a:srgbClr val="C8C8C8"/>
      </a:folHlink>
    </a:clrScheme>
    <a:fontScheme name="F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FH blau 15%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1"/>
      </a:accent1>
      <a:accent2>
        <a:srgbClr val="D9EAF7"/>
      </a:accent2>
      <a:accent3>
        <a:srgbClr val="FFFFFF"/>
      </a:accent3>
      <a:accent4>
        <a:srgbClr val="000000"/>
      </a:accent4>
      <a:accent5>
        <a:srgbClr val="AAC1DD"/>
      </a:accent5>
      <a:accent6>
        <a:srgbClr val="CDE4F5"/>
      </a:accent6>
      <a:hlink>
        <a:srgbClr val="4DC4FF"/>
      </a:hlink>
      <a:folHlink>
        <a:srgbClr val="C8C8C8"/>
      </a:folHlink>
    </a:clrScheme>
    <a:fontScheme name="F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Bildschirmpräsentation (16:9)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Times New Roman</vt:lpstr>
      <vt:lpstr>Wingdings</vt:lpstr>
      <vt:lpstr>FH_blau</vt:lpstr>
      <vt:lpstr>FH_blau - mehr Platz</vt:lpstr>
      <vt:lpstr>Welcome, Aviation &amp; Travel Enthusiastic! Today’s Topic: Trends in the Aviation and Tourism Industry</vt:lpstr>
      <vt:lpstr>Our challenge: Covid  Monthly passenger at busiest European airport LHR</vt:lpstr>
      <vt:lpstr>Recovery of global air travel and consumer confidence </vt:lpstr>
      <vt:lpstr>Restoring of consumer confidence along the journey</vt:lpstr>
      <vt:lpstr>Travel recovery diverges between markets Focus 1: Domestic vs. international air traffic </vt:lpstr>
      <vt:lpstr>Travel recovery diverges between markets Focus 2: Differences in national virus control</vt:lpstr>
      <vt:lpstr>People want to travel but are afraid of COVID variants</vt:lpstr>
      <vt:lpstr>Let’s continue to have “optimism with caution”</vt:lpstr>
      <vt:lpstr>All industry partners are involved in climate protection</vt:lpstr>
      <vt:lpstr>Responsibilities along the entire travel experience </vt:lpstr>
      <vt:lpstr>Greenhouse Gas Emissions can be offset, a good idea?</vt:lpstr>
      <vt:lpstr>Replacement of fossil kerosene is challenging</vt:lpstr>
      <vt:lpstr>Future challenges demand partnership&amp; action                                  Start now:  Example Amadeus Executive Round Table</vt:lpstr>
      <vt:lpstr>Ready for Take-Off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Büro</dc:creator>
  <cp:lastModifiedBy>Kattouf, Saida</cp:lastModifiedBy>
  <cp:revision>278</cp:revision>
  <dcterms:created xsi:type="dcterms:W3CDTF">2013-05-28T07:58:57Z</dcterms:created>
  <dcterms:modified xsi:type="dcterms:W3CDTF">2021-09-10T08:49:23Z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139dd5-5437-48fa-b8d8-ae2039d7b302_Enabled">
    <vt:lpwstr>true</vt:lpwstr>
  </property>
  <property fmtid="{D5CDD505-2E9C-101B-9397-08002B2CF9AE}" pid="3" name="MSIP_Label_73139dd5-5437-48fa-b8d8-ae2039d7b302_SetDate">
    <vt:lpwstr>2021-08-31T08:03:34Z</vt:lpwstr>
  </property>
  <property fmtid="{D5CDD505-2E9C-101B-9397-08002B2CF9AE}" pid="4" name="MSIP_Label_73139dd5-5437-48fa-b8d8-ae2039d7b302_Method">
    <vt:lpwstr>Standard</vt:lpwstr>
  </property>
  <property fmtid="{D5CDD505-2E9C-101B-9397-08002B2CF9AE}" pid="5" name="MSIP_Label_73139dd5-5437-48fa-b8d8-ae2039d7b302_Name">
    <vt:lpwstr>Intern</vt:lpwstr>
  </property>
  <property fmtid="{D5CDD505-2E9C-101B-9397-08002B2CF9AE}" pid="6" name="MSIP_Label_73139dd5-5437-48fa-b8d8-ae2039d7b302_SiteId">
    <vt:lpwstr>682f2e1b-bcff-4594-9bad-1dd130bf0ab2</vt:lpwstr>
  </property>
  <property fmtid="{D5CDD505-2E9C-101B-9397-08002B2CF9AE}" pid="7" name="MSIP_Label_73139dd5-5437-48fa-b8d8-ae2039d7b302_ActionId">
    <vt:lpwstr>4eac43b3-4ceb-499e-b273-000029ee29bf</vt:lpwstr>
  </property>
  <property fmtid="{D5CDD505-2E9C-101B-9397-08002B2CF9AE}" pid="8" name="MSIP_Label_73139dd5-5437-48fa-b8d8-ae2039d7b302_ContentBits">
    <vt:lpwstr>0</vt:lpwstr>
  </property>
</Properties>
</file>