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2bcff7218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2bcff7218_1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d2bcff7218_1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50875f9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f50875f90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f50875f90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97A0"/>
              </a:buClr>
              <a:buSzPts val="2400"/>
              <a:buNone/>
              <a:defRPr sz="2400">
                <a:solidFill>
                  <a:srgbClr val="9197A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7A0"/>
              </a:buClr>
              <a:buSzPts val="2000"/>
              <a:buNone/>
              <a:defRPr sz="2000">
                <a:solidFill>
                  <a:srgbClr val="9197A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7A0"/>
              </a:buClr>
              <a:buSzPts val="1800"/>
              <a:buNone/>
              <a:defRPr sz="1800">
                <a:solidFill>
                  <a:srgbClr val="9197A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7A0"/>
              </a:buClr>
              <a:buSzPts val="1600"/>
              <a:buNone/>
              <a:defRPr sz="1600">
                <a:solidFill>
                  <a:srgbClr val="9197A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7A0"/>
              </a:buClr>
              <a:buSzPts val="1600"/>
              <a:buNone/>
              <a:defRPr sz="1600">
                <a:solidFill>
                  <a:srgbClr val="9197A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7A0"/>
              </a:buClr>
              <a:buSzPts val="1600"/>
              <a:buNone/>
              <a:defRPr sz="1600">
                <a:solidFill>
                  <a:srgbClr val="9197A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7A0"/>
              </a:buClr>
              <a:buSzPts val="1600"/>
              <a:buNone/>
              <a:defRPr sz="1600">
                <a:solidFill>
                  <a:srgbClr val="9197A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7A0"/>
              </a:buClr>
              <a:buSzPts val="1600"/>
              <a:buNone/>
              <a:defRPr sz="1600">
                <a:solidFill>
                  <a:srgbClr val="9197A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7A0"/>
              </a:buClr>
              <a:buSzPts val="1600"/>
              <a:buNone/>
              <a:defRPr sz="1600">
                <a:solidFill>
                  <a:srgbClr val="9197A0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egyzer.com/library/the-value-proposition-canva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chael.Keaney@metropolia.f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02C0E"/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-1548018" y="-758210"/>
            <a:ext cx="15412825" cy="16074031"/>
            <a:chOff x="0" y="-77012"/>
            <a:chExt cx="15412825" cy="16074031"/>
          </a:xfrm>
        </p:grpSpPr>
        <p:grpSp>
          <p:nvGrpSpPr>
            <p:cNvPr id="91" name="Google Shape;91;p13"/>
            <p:cNvGrpSpPr/>
            <p:nvPr/>
          </p:nvGrpSpPr>
          <p:grpSpPr>
            <a:xfrm>
              <a:off x="0" y="5280998"/>
              <a:ext cx="12148525" cy="10716021"/>
              <a:chOff x="3286" y="1675"/>
              <a:chExt cx="1094" cy="965"/>
            </a:xfrm>
          </p:grpSpPr>
          <p:sp>
            <p:nvSpPr>
              <p:cNvPr id="92" name="Google Shape;92;p13"/>
              <p:cNvSpPr/>
              <p:nvPr/>
            </p:nvSpPr>
            <p:spPr>
              <a:xfrm>
                <a:off x="3384" y="1685"/>
                <a:ext cx="910" cy="83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52" extrusionOk="0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solidFill>
                <a:schemeClr val="lt1">
                  <a:alpha val="274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4147" y="2425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274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4147" y="2425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lt1">
                  <a:alpha val="274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3286" y="1675"/>
                <a:ext cx="1094" cy="96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5" extrusionOk="0">
                    <a:moveTo>
                      <a:pt x="456" y="144"/>
                    </a:moveTo>
                    <a:cubicBezTo>
                      <a:pt x="447" y="102"/>
                      <a:pt x="423" y="64"/>
                      <a:pt x="389" y="39"/>
                    </a:cubicBezTo>
                    <a:cubicBezTo>
                      <a:pt x="350" y="11"/>
                      <a:pt x="299" y="0"/>
                      <a:pt x="253" y="3"/>
                    </a:cubicBezTo>
                    <a:cubicBezTo>
                      <a:pt x="226" y="5"/>
                      <a:pt x="200" y="11"/>
                      <a:pt x="175" y="21"/>
                    </a:cubicBezTo>
                    <a:cubicBezTo>
                      <a:pt x="151" y="31"/>
                      <a:pt x="129" y="44"/>
                      <a:pt x="107" y="59"/>
                    </a:cubicBezTo>
                    <a:cubicBezTo>
                      <a:pt x="77" y="80"/>
                      <a:pt x="48" y="106"/>
                      <a:pt x="28" y="137"/>
                    </a:cubicBezTo>
                    <a:cubicBezTo>
                      <a:pt x="7" y="171"/>
                      <a:pt x="0" y="210"/>
                      <a:pt x="12" y="248"/>
                    </a:cubicBezTo>
                    <a:cubicBezTo>
                      <a:pt x="23" y="284"/>
                      <a:pt x="48" y="316"/>
                      <a:pt x="76" y="340"/>
                    </a:cubicBezTo>
                    <a:cubicBezTo>
                      <a:pt x="108" y="367"/>
                      <a:pt x="145" y="389"/>
                      <a:pt x="186" y="398"/>
                    </a:cubicBezTo>
                    <a:cubicBezTo>
                      <a:pt x="205" y="403"/>
                      <a:pt x="224" y="405"/>
                      <a:pt x="243" y="404"/>
                    </a:cubicBezTo>
                    <a:cubicBezTo>
                      <a:pt x="264" y="402"/>
                      <a:pt x="286" y="398"/>
                      <a:pt x="306" y="390"/>
                    </a:cubicBezTo>
                    <a:cubicBezTo>
                      <a:pt x="350" y="374"/>
                      <a:pt x="388" y="344"/>
                      <a:pt x="416" y="307"/>
                    </a:cubicBezTo>
                    <a:cubicBezTo>
                      <a:pt x="444" y="270"/>
                      <a:pt x="460" y="225"/>
                      <a:pt x="460" y="179"/>
                    </a:cubicBezTo>
                    <a:cubicBezTo>
                      <a:pt x="460" y="167"/>
                      <a:pt x="459" y="155"/>
                      <a:pt x="456" y="144"/>
                    </a:cubicBezTo>
                    <a:cubicBezTo>
                      <a:pt x="453" y="127"/>
                      <a:pt x="460" y="160"/>
                      <a:pt x="456" y="144"/>
                    </a:cubicBezTo>
                    <a:close/>
                    <a:moveTo>
                      <a:pt x="423" y="195"/>
                    </a:moveTo>
                    <a:cubicBezTo>
                      <a:pt x="422" y="232"/>
                      <a:pt x="404" y="270"/>
                      <a:pt x="380" y="297"/>
                    </a:cubicBezTo>
                    <a:cubicBezTo>
                      <a:pt x="358" y="322"/>
                      <a:pt x="330" y="340"/>
                      <a:pt x="299" y="350"/>
                    </a:cubicBezTo>
                    <a:cubicBezTo>
                      <a:pt x="280" y="356"/>
                      <a:pt x="260" y="357"/>
                      <a:pt x="240" y="355"/>
                    </a:cubicBezTo>
                    <a:cubicBezTo>
                      <a:pt x="240" y="355"/>
                      <a:pt x="240" y="355"/>
                      <a:pt x="240" y="355"/>
                    </a:cubicBezTo>
                    <a:cubicBezTo>
                      <a:pt x="193" y="349"/>
                      <a:pt x="156" y="317"/>
                      <a:pt x="127" y="281"/>
                    </a:cubicBezTo>
                    <a:cubicBezTo>
                      <a:pt x="111" y="262"/>
                      <a:pt x="98" y="238"/>
                      <a:pt x="95" y="212"/>
                    </a:cubicBezTo>
                    <a:cubicBezTo>
                      <a:pt x="94" y="197"/>
                      <a:pt x="97" y="181"/>
                      <a:pt x="103" y="167"/>
                    </a:cubicBezTo>
                    <a:cubicBezTo>
                      <a:pt x="112" y="146"/>
                      <a:pt x="127" y="128"/>
                      <a:pt x="143" y="112"/>
                    </a:cubicBezTo>
                    <a:cubicBezTo>
                      <a:pt x="156" y="99"/>
                      <a:pt x="170" y="87"/>
                      <a:pt x="186" y="78"/>
                    </a:cubicBezTo>
                    <a:cubicBezTo>
                      <a:pt x="232" y="51"/>
                      <a:pt x="289" y="46"/>
                      <a:pt x="339" y="66"/>
                    </a:cubicBezTo>
                    <a:cubicBezTo>
                      <a:pt x="385" y="85"/>
                      <a:pt x="421" y="129"/>
                      <a:pt x="423" y="180"/>
                    </a:cubicBezTo>
                    <a:cubicBezTo>
                      <a:pt x="423" y="185"/>
                      <a:pt x="423" y="190"/>
                      <a:pt x="423" y="195"/>
                    </a:cubicBezTo>
                    <a:cubicBezTo>
                      <a:pt x="423" y="197"/>
                      <a:pt x="423" y="194"/>
                      <a:pt x="423" y="195"/>
                    </a:cubicBezTo>
                    <a:close/>
                  </a:path>
                </a:pathLst>
              </a:custGeom>
              <a:solidFill>
                <a:schemeClr val="lt1">
                  <a:alpha val="274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" name="Google Shape;96;p13"/>
            <p:cNvSpPr/>
            <p:nvPr/>
          </p:nvSpPr>
          <p:spPr>
            <a:xfrm>
              <a:off x="1646032" y="2688184"/>
              <a:ext cx="12148525" cy="10716021"/>
            </a:xfrm>
            <a:custGeom>
              <a:avLst/>
              <a:gdLst/>
              <a:ahLst/>
              <a:cxnLst/>
              <a:rect l="l" t="t" r="r" b="b"/>
              <a:pathLst>
                <a:path w="460" h="405" extrusionOk="0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264300" y="-77012"/>
              <a:ext cx="12148525" cy="10716021"/>
            </a:xfrm>
            <a:custGeom>
              <a:avLst/>
              <a:gdLst/>
              <a:ahLst/>
              <a:cxnLst/>
              <a:rect l="l" t="t" r="r" b="b"/>
              <a:pathLst>
                <a:path w="460" h="405" extrusionOk="0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3"/>
          <p:cNvSpPr txBox="1"/>
          <p:nvPr/>
        </p:nvSpPr>
        <p:spPr>
          <a:xfrm>
            <a:off x="4303375" y="2594850"/>
            <a:ext cx="42207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VPC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2601421" y="2203902"/>
            <a:ext cx="701505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VALUE PROPOSITION CANVAS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5880840" y="5280998"/>
            <a:ext cx="427940" cy="4279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Strategyzer's Value Proposition Canvas Explain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852" y="1088310"/>
            <a:ext cx="9860295" cy="557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4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Value Proposition </a:t>
            </a:r>
            <a:r>
              <a:rPr lang="en-US"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Canvas</a:t>
            </a:r>
            <a:r>
              <a:rPr lang="en-US" sz="4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The</a:t>
            </a:r>
            <a:r>
              <a:rPr lang="en-US">
                <a:solidFill>
                  <a:schemeClr val="accent3"/>
                </a:solidFill>
              </a:rPr>
              <a:t> Value Proposition </a:t>
            </a:r>
            <a:r>
              <a:rPr lang="en-US">
                <a:solidFill>
                  <a:schemeClr val="dk2"/>
                </a:solidFill>
              </a:rPr>
              <a:t>Canvas</a:t>
            </a:r>
            <a:r>
              <a:rPr lang="en-US">
                <a:solidFill>
                  <a:schemeClr val="accent3"/>
                </a:solidFill>
              </a:rPr>
              <a:t> </a:t>
            </a: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664960" y="1825625"/>
            <a:ext cx="46888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lang="en-US" sz="6400" b="1">
                <a:solidFill>
                  <a:schemeClr val="accent5"/>
                </a:solidFill>
              </a:rPr>
              <a:t>Value Proposition Canvas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600"/>
              <a:t>Value Proposition Canvas is a tool for marketing experts, product owners, and value creators. This method from the bestselling innovation book Value Proposition Design is applied in leading organizations and start-ups worldwide.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lang="en-US" sz="6400" b="1">
                <a:solidFill>
                  <a:schemeClr val="accent5"/>
                </a:solidFill>
              </a:rPr>
              <a:t>Why use the Value Proposition Canvas?</a:t>
            </a:r>
            <a:endParaRPr sz="64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600"/>
              <a:t>Precisely define your customer profiles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600"/>
              <a:t>Identify your customer's major Jobs-to-be-done, the pains they face when trying to accomplish their Jobs-to-be-done and the gains they perceive by getting their jobs done.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lang="en-US" sz="6400" b="1">
                <a:solidFill>
                  <a:schemeClr val="accent5"/>
                </a:solidFill>
              </a:rPr>
              <a:t>Visualize the value you create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600"/>
              <a:t>Define the most important components of your offering, how you relieve pain and create gains for your customers.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lang="en-US" sz="6400" b="1">
                <a:solidFill>
                  <a:schemeClr val="accent5"/>
                </a:solidFill>
              </a:rPr>
              <a:t>Achieve product-market fit</a:t>
            </a:r>
            <a:endParaRPr sz="64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600"/>
              <a:t>Adjust your Value Proposition based on the insights you gained from customer evidence and achieve Product-Market fit.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Source: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https://www.strategyzer.com/library/the-value-proposition-canvas</a:t>
            </a:r>
            <a:r>
              <a:rPr lang="en-US"/>
              <a:t> </a:t>
            </a: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360" y="2492389"/>
            <a:ext cx="6045886" cy="338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7"/>
          <p:cNvGrpSpPr/>
          <p:nvPr/>
        </p:nvGrpSpPr>
        <p:grpSpPr>
          <a:xfrm>
            <a:off x="967409" y="1"/>
            <a:ext cx="10614992" cy="6857998"/>
            <a:chOff x="967409" y="1"/>
            <a:chExt cx="10614992" cy="6857998"/>
          </a:xfrm>
        </p:grpSpPr>
        <p:pic>
          <p:nvPicPr>
            <p:cNvPr id="125" name="Google Shape;12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9931" y="5371679"/>
              <a:ext cx="10482470" cy="1486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67409" y="1"/>
              <a:ext cx="10257184" cy="54441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7"/>
          <p:cNvSpPr/>
          <p:nvPr/>
        </p:nvSpPr>
        <p:spPr>
          <a:xfrm>
            <a:off x="-27371" y="0"/>
            <a:ext cx="12192000" cy="7181384"/>
          </a:xfrm>
          <a:prstGeom prst="rect">
            <a:avLst/>
          </a:prstGeom>
          <a:solidFill>
            <a:srgbClr val="FFE2D9">
              <a:alpha val="6666"/>
            </a:srgbClr>
          </a:solidFill>
          <a:ln w="12700" cap="flat" cmpd="sng">
            <a:solidFill>
              <a:srgbClr val="BA51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-179773" y="2867560"/>
            <a:ext cx="1141465" cy="1200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-402007" y="457078"/>
            <a:ext cx="1141465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-338334" y="1645122"/>
            <a:ext cx="1141465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Note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2263697" y="5469710"/>
            <a:ext cx="2442118" cy="307777"/>
          </a:xfrm>
          <a:prstGeom prst="rect">
            <a:avLst/>
          </a:prstGeom>
          <a:solidFill>
            <a:srgbClr val="FEE1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2263697" y="5839042"/>
            <a:ext cx="2442118" cy="307777"/>
          </a:xfrm>
          <a:prstGeom prst="rect">
            <a:avLst/>
          </a:prstGeom>
          <a:solidFill>
            <a:srgbClr val="FEE1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2717180" y="6159348"/>
            <a:ext cx="2442118" cy="307777"/>
          </a:xfrm>
          <a:prstGeom prst="rect">
            <a:avLst/>
          </a:prstGeom>
          <a:solidFill>
            <a:srgbClr val="FEE1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-480252" y="4171350"/>
            <a:ext cx="1141465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-27371" y="-19137"/>
            <a:ext cx="28082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your points to sticky notes and add them to the product/customer 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-570733" y="5657670"/>
            <a:ext cx="1141465" cy="12003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-131421" y="4740745"/>
            <a:ext cx="1141465" cy="12003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439880" y="3168836"/>
            <a:ext cx="1141465" cy="1200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90480" y="3428190"/>
            <a:ext cx="1141465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-1266874" y="1486321"/>
            <a:ext cx="1141465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-1526644" y="234261"/>
            <a:ext cx="1141465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Sticky 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88496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4347575" y="707475"/>
            <a:ext cx="6926400" cy="27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</a:t>
            </a:r>
            <a:r>
              <a:rPr lang="en-US" sz="28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file: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the PowerPoint and fill in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Forward your file to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michael.Keaney@metropolia.fi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/>
          <p:nvPr/>
        </p:nvSpPr>
        <p:spPr>
          <a:xfrm rot="-2842883">
            <a:off x="2921195" y="2031081"/>
            <a:ext cx="1552026" cy="77622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2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p18"/>
          <p:cNvCxnSpPr/>
          <p:nvPr/>
        </p:nvCxnSpPr>
        <p:spPr>
          <a:xfrm rot="10800000">
            <a:off x="843100" y="637525"/>
            <a:ext cx="4862400" cy="332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18"/>
          <p:cNvCxnSpPr/>
          <p:nvPr/>
        </p:nvCxnSpPr>
        <p:spPr>
          <a:xfrm rot="10800000">
            <a:off x="3058200" y="1722975"/>
            <a:ext cx="3070200" cy="1780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02C0E"/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19"/>
          <p:cNvGrpSpPr/>
          <p:nvPr/>
        </p:nvGrpSpPr>
        <p:grpSpPr>
          <a:xfrm>
            <a:off x="-1548018" y="-758210"/>
            <a:ext cx="15412825" cy="16073059"/>
            <a:chOff x="0" y="-77012"/>
            <a:chExt cx="15412825" cy="16073059"/>
          </a:xfrm>
        </p:grpSpPr>
        <p:grpSp>
          <p:nvGrpSpPr>
            <p:cNvPr id="159" name="Google Shape;159;p19"/>
            <p:cNvGrpSpPr/>
            <p:nvPr/>
          </p:nvGrpSpPr>
          <p:grpSpPr>
            <a:xfrm>
              <a:off x="0" y="5280998"/>
              <a:ext cx="12144638" cy="10715049"/>
              <a:chOff x="3286" y="1675"/>
              <a:chExt cx="1094" cy="965"/>
            </a:xfrm>
          </p:grpSpPr>
          <p:sp>
            <p:nvSpPr>
              <p:cNvPr id="160" name="Google Shape;160;p19"/>
              <p:cNvSpPr/>
              <p:nvPr/>
            </p:nvSpPr>
            <p:spPr>
              <a:xfrm>
                <a:off x="3384" y="1685"/>
                <a:ext cx="910" cy="83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52" extrusionOk="0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9"/>
              <p:cNvSpPr/>
              <p:nvPr/>
            </p:nvSpPr>
            <p:spPr>
              <a:xfrm>
                <a:off x="4147" y="2425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9"/>
              <p:cNvSpPr/>
              <p:nvPr/>
            </p:nvSpPr>
            <p:spPr>
              <a:xfrm>
                <a:off x="4147" y="2425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9"/>
              <p:cNvSpPr/>
              <p:nvPr/>
            </p:nvSpPr>
            <p:spPr>
              <a:xfrm>
                <a:off x="3286" y="1675"/>
                <a:ext cx="1094" cy="96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5" extrusionOk="0">
                    <a:moveTo>
                      <a:pt x="456" y="144"/>
                    </a:moveTo>
                    <a:cubicBezTo>
                      <a:pt x="447" y="102"/>
                      <a:pt x="423" y="64"/>
                      <a:pt x="389" y="39"/>
                    </a:cubicBezTo>
                    <a:cubicBezTo>
                      <a:pt x="350" y="11"/>
                      <a:pt x="299" y="0"/>
                      <a:pt x="253" y="3"/>
                    </a:cubicBezTo>
                    <a:cubicBezTo>
                      <a:pt x="226" y="5"/>
                      <a:pt x="200" y="11"/>
                      <a:pt x="175" y="21"/>
                    </a:cubicBezTo>
                    <a:cubicBezTo>
                      <a:pt x="151" y="31"/>
                      <a:pt x="129" y="44"/>
                      <a:pt x="107" y="59"/>
                    </a:cubicBezTo>
                    <a:cubicBezTo>
                      <a:pt x="77" y="80"/>
                      <a:pt x="48" y="106"/>
                      <a:pt x="28" y="137"/>
                    </a:cubicBezTo>
                    <a:cubicBezTo>
                      <a:pt x="7" y="171"/>
                      <a:pt x="0" y="210"/>
                      <a:pt x="12" y="248"/>
                    </a:cubicBezTo>
                    <a:cubicBezTo>
                      <a:pt x="23" y="284"/>
                      <a:pt x="48" y="316"/>
                      <a:pt x="76" y="340"/>
                    </a:cubicBezTo>
                    <a:cubicBezTo>
                      <a:pt x="108" y="367"/>
                      <a:pt x="145" y="389"/>
                      <a:pt x="186" y="398"/>
                    </a:cubicBezTo>
                    <a:cubicBezTo>
                      <a:pt x="205" y="403"/>
                      <a:pt x="224" y="405"/>
                      <a:pt x="243" y="404"/>
                    </a:cubicBezTo>
                    <a:cubicBezTo>
                      <a:pt x="264" y="402"/>
                      <a:pt x="286" y="398"/>
                      <a:pt x="306" y="390"/>
                    </a:cubicBezTo>
                    <a:cubicBezTo>
                      <a:pt x="350" y="374"/>
                      <a:pt x="388" y="344"/>
                      <a:pt x="416" y="307"/>
                    </a:cubicBezTo>
                    <a:cubicBezTo>
                      <a:pt x="444" y="270"/>
                      <a:pt x="460" y="225"/>
                      <a:pt x="460" y="179"/>
                    </a:cubicBezTo>
                    <a:cubicBezTo>
                      <a:pt x="460" y="167"/>
                      <a:pt x="459" y="155"/>
                      <a:pt x="456" y="144"/>
                    </a:cubicBezTo>
                    <a:cubicBezTo>
                      <a:pt x="453" y="127"/>
                      <a:pt x="460" y="160"/>
                      <a:pt x="456" y="144"/>
                    </a:cubicBezTo>
                    <a:close/>
                    <a:moveTo>
                      <a:pt x="423" y="195"/>
                    </a:moveTo>
                    <a:cubicBezTo>
                      <a:pt x="422" y="232"/>
                      <a:pt x="404" y="270"/>
                      <a:pt x="380" y="297"/>
                    </a:cubicBezTo>
                    <a:cubicBezTo>
                      <a:pt x="358" y="322"/>
                      <a:pt x="330" y="340"/>
                      <a:pt x="299" y="350"/>
                    </a:cubicBezTo>
                    <a:cubicBezTo>
                      <a:pt x="280" y="356"/>
                      <a:pt x="260" y="357"/>
                      <a:pt x="240" y="355"/>
                    </a:cubicBezTo>
                    <a:cubicBezTo>
                      <a:pt x="240" y="355"/>
                      <a:pt x="240" y="355"/>
                      <a:pt x="240" y="355"/>
                    </a:cubicBezTo>
                    <a:cubicBezTo>
                      <a:pt x="193" y="349"/>
                      <a:pt x="156" y="317"/>
                      <a:pt x="127" y="281"/>
                    </a:cubicBezTo>
                    <a:cubicBezTo>
                      <a:pt x="111" y="262"/>
                      <a:pt x="98" y="238"/>
                      <a:pt x="95" y="212"/>
                    </a:cubicBezTo>
                    <a:cubicBezTo>
                      <a:pt x="94" y="197"/>
                      <a:pt x="97" y="181"/>
                      <a:pt x="103" y="167"/>
                    </a:cubicBezTo>
                    <a:cubicBezTo>
                      <a:pt x="112" y="146"/>
                      <a:pt x="127" y="128"/>
                      <a:pt x="143" y="112"/>
                    </a:cubicBezTo>
                    <a:cubicBezTo>
                      <a:pt x="156" y="99"/>
                      <a:pt x="170" y="87"/>
                      <a:pt x="186" y="78"/>
                    </a:cubicBezTo>
                    <a:cubicBezTo>
                      <a:pt x="232" y="51"/>
                      <a:pt x="289" y="46"/>
                      <a:pt x="339" y="66"/>
                    </a:cubicBezTo>
                    <a:cubicBezTo>
                      <a:pt x="385" y="85"/>
                      <a:pt x="421" y="129"/>
                      <a:pt x="423" y="180"/>
                    </a:cubicBezTo>
                    <a:cubicBezTo>
                      <a:pt x="423" y="185"/>
                      <a:pt x="423" y="190"/>
                      <a:pt x="423" y="195"/>
                    </a:cubicBezTo>
                    <a:cubicBezTo>
                      <a:pt x="423" y="197"/>
                      <a:pt x="423" y="194"/>
                      <a:pt x="423" y="195"/>
                    </a:cubicBezTo>
                    <a:close/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19"/>
            <p:cNvSpPr/>
            <p:nvPr/>
          </p:nvSpPr>
          <p:spPr>
            <a:xfrm>
              <a:off x="1646032" y="2688184"/>
              <a:ext cx="12148525" cy="10716021"/>
            </a:xfrm>
            <a:custGeom>
              <a:avLst/>
              <a:gdLst/>
              <a:ahLst/>
              <a:cxnLst/>
              <a:rect l="l" t="t" r="r" b="b"/>
              <a:pathLst>
                <a:path w="460" h="405" extrusionOk="0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lt1">
                <a:alpha val="27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3264300" y="-77012"/>
              <a:ext cx="12148525" cy="10716021"/>
            </a:xfrm>
            <a:custGeom>
              <a:avLst/>
              <a:gdLst/>
              <a:ahLst/>
              <a:cxnLst/>
              <a:rect l="l" t="t" r="r" b="b"/>
              <a:pathLst>
                <a:path w="460" h="405" extrusionOk="0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lt1">
                <a:alpha val="58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9"/>
          <p:cNvSpPr txBox="1"/>
          <p:nvPr/>
        </p:nvSpPr>
        <p:spPr>
          <a:xfrm>
            <a:off x="4303375" y="2594850"/>
            <a:ext cx="42207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VPC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2601421" y="2203902"/>
            <a:ext cx="7015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VALUE PROPOSITION CANVAS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5880840" y="5280998"/>
            <a:ext cx="427950" cy="4279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C - Color 09 Orange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FF7043"/>
      </a:accent1>
      <a:accent2>
        <a:srgbClr val="FF5722"/>
      </a:accent2>
      <a:accent3>
        <a:srgbClr val="F4511E"/>
      </a:accent3>
      <a:accent4>
        <a:srgbClr val="E64A19"/>
      </a:accent4>
      <a:accent5>
        <a:srgbClr val="D84315"/>
      </a:accent5>
      <a:accent6>
        <a:srgbClr val="BF360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The Value Proposition Canvas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Keaney</dc:creator>
  <cp:lastModifiedBy>Michael Keaney</cp:lastModifiedBy>
  <cp:revision>1</cp:revision>
  <dcterms:modified xsi:type="dcterms:W3CDTF">2025-11-24T14:59:35Z</dcterms:modified>
</cp:coreProperties>
</file>