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D9BDA8-ADC4-C649-9137-3F9E4803B8E4}" v="47" dt="2023-05-22T10:45:06.2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45c3b389d4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45c3b389d4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45c3b389d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45c3b389d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45c3b389d4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45c3b389d4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45c3b389d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45c3b389d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45c3b389d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45c3b389d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45c3b389d4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45c3b389d4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247255" y="-44532"/>
            <a:ext cx="9386888" cy="5192849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251970" y="889863"/>
            <a:ext cx="6636259" cy="3358450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9428" y="1556628"/>
            <a:ext cx="6509936" cy="1311547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9600" spc="-267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9428" y="2929700"/>
            <a:ext cx="6505070" cy="99194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0">
                <a:solidFill>
                  <a:srgbClr val="FFFEFF"/>
                </a:solidFill>
              </a:defRPr>
            </a:lvl1pPr>
            <a:lvl2pPr marL="812810" indent="0" algn="ctr">
              <a:buNone/>
              <a:defRPr sz="3200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504" y="4670298"/>
            <a:ext cx="7941564" cy="24003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410" y="240030"/>
            <a:ext cx="685800" cy="24003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3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313135" y="0"/>
            <a:ext cx="9438086" cy="5139929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600108" y="1274692"/>
            <a:ext cx="2755857" cy="2602816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1762444"/>
            <a:ext cx="2625897" cy="184233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32488" y="596039"/>
            <a:ext cx="4706276" cy="3942818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326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9438086" cy="5139929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5789211" y="1274692"/>
            <a:ext cx="2755857" cy="2602816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55578" y="1762444"/>
            <a:ext cx="2625896" cy="184233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2060" y="598834"/>
            <a:ext cx="4701467" cy="3942977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504" y="4670298"/>
            <a:ext cx="7941564" cy="24003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410" y="240030"/>
            <a:ext cx="685800" cy="24003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138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766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313135" y="0"/>
            <a:ext cx="9438086" cy="5139929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600108" y="1274692"/>
            <a:ext cx="2755857" cy="2602816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1762444"/>
            <a:ext cx="2624234" cy="184233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8836" y="602389"/>
            <a:ext cx="4711405" cy="3936467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581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247255" y="-44532"/>
            <a:ext cx="9386888" cy="5192849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2444659" y="889863"/>
            <a:ext cx="4249609" cy="3358450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162" y="1556047"/>
            <a:ext cx="4117668" cy="1267043"/>
          </a:xfrm>
        </p:spPr>
        <p:txBody>
          <a:bodyPr bIns="0" anchor="b">
            <a:normAutofit/>
          </a:bodyPr>
          <a:lstStyle>
            <a:lvl1pPr algn="ctr">
              <a:defRPr sz="7822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8162" y="2885138"/>
            <a:ext cx="4117667" cy="1037828"/>
          </a:xfrm>
        </p:spPr>
        <p:txBody>
          <a:bodyPr tIns="0">
            <a:normAutofit/>
          </a:bodyPr>
          <a:lstStyle>
            <a:lvl1pPr marL="0" indent="0" algn="ctr">
              <a:buNone/>
              <a:defRPr sz="3200">
                <a:solidFill>
                  <a:srgbClr val="FFFEFF"/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504" y="4670298"/>
            <a:ext cx="7941564" cy="24003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410" y="240030"/>
            <a:ext cx="685800" cy="24003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339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313135" y="0"/>
            <a:ext cx="9438086" cy="5139929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00108" y="1274692"/>
            <a:ext cx="2755857" cy="2602816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1754752"/>
            <a:ext cx="2625621" cy="1852549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659" y="602391"/>
            <a:ext cx="4702193" cy="17869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38835" y="2754121"/>
            <a:ext cx="4704017" cy="178769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504" y="4670298"/>
            <a:ext cx="7941564" cy="24003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2410" y="240030"/>
            <a:ext cx="685800" cy="24003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227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313135" y="0"/>
            <a:ext cx="9438086" cy="5139929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600108" y="1274692"/>
            <a:ext cx="2755857" cy="2602816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1" y="1772937"/>
            <a:ext cx="2625621" cy="1845373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3853" y="602389"/>
            <a:ext cx="4698816" cy="51435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3911" b="0" cap="all" baseline="0">
                <a:solidFill>
                  <a:schemeClr val="accent1"/>
                </a:solidFill>
              </a:defRPr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979" y="1116739"/>
            <a:ext cx="4698263" cy="127264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38989" y="2749415"/>
            <a:ext cx="4698311" cy="51435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3911" b="0" cap="all" baseline="0">
                <a:solidFill>
                  <a:schemeClr val="accent1"/>
                </a:solidFill>
              </a:defRPr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38835" y="3263765"/>
            <a:ext cx="4699191" cy="127804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3504" y="4670298"/>
            <a:ext cx="7941564" cy="24003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52410" y="240030"/>
            <a:ext cx="685800" cy="24003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75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13135" y="0"/>
            <a:ext cx="9438086" cy="5139929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600108" y="1274692"/>
            <a:ext cx="2755857" cy="2602816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1762444"/>
            <a:ext cx="2625897" cy="184233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67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3504" y="4670298"/>
            <a:ext cx="7941564" cy="24003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52410" y="240030"/>
            <a:ext cx="685800" cy="24003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56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313135" y="0"/>
            <a:ext cx="9438086" cy="5139929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600108" y="1274692"/>
            <a:ext cx="2755857" cy="2602816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1764019"/>
            <a:ext cx="2625898" cy="917474"/>
          </a:xfrm>
        </p:spPr>
        <p:txBody>
          <a:bodyPr bIns="0" anchor="b">
            <a:noAutofit/>
          </a:bodyPr>
          <a:lstStyle>
            <a:lvl1pPr algn="ctr">
              <a:defRPr sz="5689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2488" y="602107"/>
            <a:ext cx="4706276" cy="3937455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474" y="2685140"/>
            <a:ext cx="2625898" cy="915873"/>
          </a:xfrm>
        </p:spPr>
        <p:txBody>
          <a:bodyPr/>
          <a:lstStyle>
            <a:lvl1pPr marL="0" indent="0" algn="ctr">
              <a:buNone/>
              <a:defRPr sz="2844">
                <a:solidFill>
                  <a:srgbClr val="FFFEFF"/>
                </a:solidFill>
              </a:defRPr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935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247255" y="-44532"/>
            <a:ext cx="9386888" cy="5192849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604002" y="1273749"/>
            <a:ext cx="4456155" cy="2602816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7632" y="0"/>
            <a:ext cx="3486368" cy="51435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082" y="1770191"/>
            <a:ext cx="4332485" cy="883524"/>
          </a:xfrm>
        </p:spPr>
        <p:txBody>
          <a:bodyPr bIns="0" anchor="b">
            <a:normAutofit/>
          </a:bodyPr>
          <a:lstStyle>
            <a:lvl1pPr>
              <a:defRPr sz="64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4082" y="2658759"/>
            <a:ext cx="4332485" cy="955649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FFFEFF"/>
                </a:solidFill>
              </a:defRPr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505" y="4670298"/>
            <a:ext cx="4456652" cy="24003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71283" y="240030"/>
            <a:ext cx="685800" cy="24003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56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371" y="1768794"/>
            <a:ext cx="2624000" cy="1842364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6237" y="596039"/>
            <a:ext cx="4462527" cy="3942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04" y="240030"/>
            <a:ext cx="2743200" cy="240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3504" y="4670298"/>
            <a:ext cx="7941564" cy="240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951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He- Ne Laser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>
            <a:extLst>
              <a:ext uri="{FF2B5EF4-FFF2-40B4-BE49-F238E27FC236}">
                <a16:creationId xmlns:a16="http://schemas.microsoft.com/office/drawing/2014/main" id="{AE19E2D2-078B-459F-A431-2037B063FD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68" name="Freeform 5">
              <a:extLst>
                <a:ext uri="{FF2B5EF4-FFF2-40B4-BE49-F238E27FC236}">
                  <a16:creationId xmlns:a16="http://schemas.microsoft.com/office/drawing/2014/main" id="{14035B44-9204-427C-98D0-75678B980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6">
              <a:extLst>
                <a:ext uri="{FF2B5EF4-FFF2-40B4-BE49-F238E27FC236}">
                  <a16:creationId xmlns:a16="http://schemas.microsoft.com/office/drawing/2014/main" id="{755FDC7E-5938-4B4B-8877-06EE01FCD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7">
              <a:extLst>
                <a:ext uri="{FF2B5EF4-FFF2-40B4-BE49-F238E27FC236}">
                  <a16:creationId xmlns:a16="http://schemas.microsoft.com/office/drawing/2014/main" id="{F0437E65-E6AA-41CB-8690-97980FE0D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8">
              <a:extLst>
                <a:ext uri="{FF2B5EF4-FFF2-40B4-BE49-F238E27FC236}">
                  <a16:creationId xmlns:a16="http://schemas.microsoft.com/office/drawing/2014/main" id="{3F0EF991-E8E2-4486-80F2-A9E03DA18D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9">
              <a:extLst>
                <a:ext uri="{FF2B5EF4-FFF2-40B4-BE49-F238E27FC236}">
                  <a16:creationId xmlns:a16="http://schemas.microsoft.com/office/drawing/2014/main" id="{FB081D04-EE00-42EF-BBFB-684673613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0">
              <a:extLst>
                <a:ext uri="{FF2B5EF4-FFF2-40B4-BE49-F238E27FC236}">
                  <a16:creationId xmlns:a16="http://schemas.microsoft.com/office/drawing/2014/main" id="{12B7F571-868C-421B-8A57-6196C8124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1">
              <a:extLst>
                <a:ext uri="{FF2B5EF4-FFF2-40B4-BE49-F238E27FC236}">
                  <a16:creationId xmlns:a16="http://schemas.microsoft.com/office/drawing/2014/main" id="{7E4953C7-80FE-46D4-A354-20321F42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2">
              <a:extLst>
                <a:ext uri="{FF2B5EF4-FFF2-40B4-BE49-F238E27FC236}">
                  <a16:creationId xmlns:a16="http://schemas.microsoft.com/office/drawing/2014/main" id="{C60293D3-71F6-45CD-890F-E68F81CDD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13">
              <a:extLst>
                <a:ext uri="{FF2B5EF4-FFF2-40B4-BE49-F238E27FC236}">
                  <a16:creationId xmlns:a16="http://schemas.microsoft.com/office/drawing/2014/main" id="{940865AC-2494-4A34-80AC-0D78FE9C50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14">
              <a:extLst>
                <a:ext uri="{FF2B5EF4-FFF2-40B4-BE49-F238E27FC236}">
                  <a16:creationId xmlns:a16="http://schemas.microsoft.com/office/drawing/2014/main" id="{E8206DC4-8F5A-4192-BB5B-39A4A2CDD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5">
              <a:extLst>
                <a:ext uri="{FF2B5EF4-FFF2-40B4-BE49-F238E27FC236}">
                  <a16:creationId xmlns:a16="http://schemas.microsoft.com/office/drawing/2014/main" id="{1851F69F-8755-4226-9A81-C27799E32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6">
              <a:extLst>
                <a:ext uri="{FF2B5EF4-FFF2-40B4-BE49-F238E27FC236}">
                  <a16:creationId xmlns:a16="http://schemas.microsoft.com/office/drawing/2014/main" id="{D85B97EF-28BC-441A-9EBB-81EF34094A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7">
              <a:extLst>
                <a:ext uri="{FF2B5EF4-FFF2-40B4-BE49-F238E27FC236}">
                  <a16:creationId xmlns:a16="http://schemas.microsoft.com/office/drawing/2014/main" id="{7C68D975-1EC2-4BFA-811D-0454109E3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8">
              <a:extLst>
                <a:ext uri="{FF2B5EF4-FFF2-40B4-BE49-F238E27FC236}">
                  <a16:creationId xmlns:a16="http://schemas.microsoft.com/office/drawing/2014/main" id="{251959DD-2AB4-4342-8A28-A252939263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9">
              <a:extLst>
                <a:ext uri="{FF2B5EF4-FFF2-40B4-BE49-F238E27FC236}">
                  <a16:creationId xmlns:a16="http://schemas.microsoft.com/office/drawing/2014/main" id="{785D37AB-3782-4D04-A998-0C126E1BDF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20">
              <a:extLst>
                <a:ext uri="{FF2B5EF4-FFF2-40B4-BE49-F238E27FC236}">
                  <a16:creationId xmlns:a16="http://schemas.microsoft.com/office/drawing/2014/main" id="{9313ACA4-E3EA-43A3-822B-DD5DF119D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21">
              <a:extLst>
                <a:ext uri="{FF2B5EF4-FFF2-40B4-BE49-F238E27FC236}">
                  <a16:creationId xmlns:a16="http://schemas.microsoft.com/office/drawing/2014/main" id="{5A98D1AB-DF34-414B-9696-4B671EC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22">
              <a:extLst>
                <a:ext uri="{FF2B5EF4-FFF2-40B4-BE49-F238E27FC236}">
                  <a16:creationId xmlns:a16="http://schemas.microsoft.com/office/drawing/2014/main" id="{8153A7D0-F980-48CC-B318-806C679F4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23">
              <a:extLst>
                <a:ext uri="{FF2B5EF4-FFF2-40B4-BE49-F238E27FC236}">
                  <a16:creationId xmlns:a16="http://schemas.microsoft.com/office/drawing/2014/main" id="{96E44097-7726-43F7-9E27-8BD5BCF89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24">
              <a:extLst>
                <a:ext uri="{FF2B5EF4-FFF2-40B4-BE49-F238E27FC236}">
                  <a16:creationId xmlns:a16="http://schemas.microsoft.com/office/drawing/2014/main" id="{65B28630-DA3C-4E4C-94ED-0ED8F353C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25">
              <a:extLst>
                <a:ext uri="{FF2B5EF4-FFF2-40B4-BE49-F238E27FC236}">
                  <a16:creationId xmlns:a16="http://schemas.microsoft.com/office/drawing/2014/main" id="{1686151F-4919-4A15-9EC3-0329453ED6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E10C7CFA-FC7F-479C-9026-39109C0B5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9971A5E3-BBAD-4023-B07C-7FBC4202D8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Isosceles Triangle 22">
              <a:extLst>
                <a:ext uri="{FF2B5EF4-FFF2-40B4-BE49-F238E27FC236}">
                  <a16:creationId xmlns:a16="http://schemas.microsoft.com/office/drawing/2014/main" id="{FC05BA5F-5BBE-4BFA-A313-1554762332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5275B948-0170-4286-84CE-04CA461F2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95" name="Rectangle 94">
            <a:extLst>
              <a:ext uri="{FF2B5EF4-FFF2-40B4-BE49-F238E27FC236}">
                <a16:creationId xmlns:a16="http://schemas.microsoft.com/office/drawing/2014/main" id="{7CC9829A-26F6-4595-8608-1A9F57DA75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75343792-FB15-4868-8582-6FB07FD06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98" name="Freeform 5">
              <a:extLst>
                <a:ext uri="{FF2B5EF4-FFF2-40B4-BE49-F238E27FC236}">
                  <a16:creationId xmlns:a16="http://schemas.microsoft.com/office/drawing/2014/main" id="{7CA8F4A2-D471-40D9-BE89-06C70ACF4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id="{E43E1CEC-4E49-49E9-8548-8B05B63740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7">
              <a:extLst>
                <a:ext uri="{FF2B5EF4-FFF2-40B4-BE49-F238E27FC236}">
                  <a16:creationId xmlns:a16="http://schemas.microsoft.com/office/drawing/2014/main" id="{B7F53ED1-039D-4BD7-A3E5-297729B937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8">
              <a:extLst>
                <a:ext uri="{FF2B5EF4-FFF2-40B4-BE49-F238E27FC236}">
                  <a16:creationId xmlns:a16="http://schemas.microsoft.com/office/drawing/2014/main" id="{A8487EB7-2469-4867-A80E-D9CD5B230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9">
              <a:extLst>
                <a:ext uri="{FF2B5EF4-FFF2-40B4-BE49-F238E27FC236}">
                  <a16:creationId xmlns:a16="http://schemas.microsoft.com/office/drawing/2014/main" id="{46143F0D-FDD9-4B87-911C-BBCFB8055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">
              <a:extLst>
                <a:ext uri="{FF2B5EF4-FFF2-40B4-BE49-F238E27FC236}">
                  <a16:creationId xmlns:a16="http://schemas.microsoft.com/office/drawing/2014/main" id="{2CFC98FE-A0AD-4DC3-A501-9F93E7F47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1">
              <a:extLst>
                <a:ext uri="{FF2B5EF4-FFF2-40B4-BE49-F238E27FC236}">
                  <a16:creationId xmlns:a16="http://schemas.microsoft.com/office/drawing/2014/main" id="{9AF90DC1-0B6B-4A93-A014-09751AD4D3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2">
              <a:extLst>
                <a:ext uri="{FF2B5EF4-FFF2-40B4-BE49-F238E27FC236}">
                  <a16:creationId xmlns:a16="http://schemas.microsoft.com/office/drawing/2014/main" id="{A2DFFBBE-16F4-4A5E-8934-167B73FFE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3">
              <a:extLst>
                <a:ext uri="{FF2B5EF4-FFF2-40B4-BE49-F238E27FC236}">
                  <a16:creationId xmlns:a16="http://schemas.microsoft.com/office/drawing/2014/main" id="{A5E67C3A-5087-485D-96E5-21B8644E3D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4">
              <a:extLst>
                <a:ext uri="{FF2B5EF4-FFF2-40B4-BE49-F238E27FC236}">
                  <a16:creationId xmlns:a16="http://schemas.microsoft.com/office/drawing/2014/main" id="{73EB781F-58BE-4B7A-B99B-B318ADFCC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5">
              <a:extLst>
                <a:ext uri="{FF2B5EF4-FFF2-40B4-BE49-F238E27FC236}">
                  <a16:creationId xmlns:a16="http://schemas.microsoft.com/office/drawing/2014/main" id="{539F2F29-AFA9-4E0B-A2E1-685BA3BB0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6">
              <a:extLst>
                <a:ext uri="{FF2B5EF4-FFF2-40B4-BE49-F238E27FC236}">
                  <a16:creationId xmlns:a16="http://schemas.microsoft.com/office/drawing/2014/main" id="{43647B4C-97BD-4193-A694-A8175A54A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7">
              <a:extLst>
                <a:ext uri="{FF2B5EF4-FFF2-40B4-BE49-F238E27FC236}">
                  <a16:creationId xmlns:a16="http://schemas.microsoft.com/office/drawing/2014/main" id="{06780C14-905F-45FA-A058-1B48324519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8">
              <a:extLst>
                <a:ext uri="{FF2B5EF4-FFF2-40B4-BE49-F238E27FC236}">
                  <a16:creationId xmlns:a16="http://schemas.microsoft.com/office/drawing/2014/main" id="{5C09B360-91DE-4815-B792-78F1DDAB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9">
              <a:extLst>
                <a:ext uri="{FF2B5EF4-FFF2-40B4-BE49-F238E27FC236}">
                  <a16:creationId xmlns:a16="http://schemas.microsoft.com/office/drawing/2014/main" id="{32364EA9-C91C-4187-AEA7-3E676F04E1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20">
              <a:extLst>
                <a:ext uri="{FF2B5EF4-FFF2-40B4-BE49-F238E27FC236}">
                  <a16:creationId xmlns:a16="http://schemas.microsoft.com/office/drawing/2014/main" id="{807D3A95-0DDF-4B14-AD7D-3C5465533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21">
              <a:extLst>
                <a:ext uri="{FF2B5EF4-FFF2-40B4-BE49-F238E27FC236}">
                  <a16:creationId xmlns:a16="http://schemas.microsoft.com/office/drawing/2014/main" id="{18B7A11B-83DF-4C00-836D-1BB371B3BB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22">
              <a:extLst>
                <a:ext uri="{FF2B5EF4-FFF2-40B4-BE49-F238E27FC236}">
                  <a16:creationId xmlns:a16="http://schemas.microsoft.com/office/drawing/2014/main" id="{3478F3A2-7617-467C-9F1C-0024CC8404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23">
              <a:extLst>
                <a:ext uri="{FF2B5EF4-FFF2-40B4-BE49-F238E27FC236}">
                  <a16:creationId xmlns:a16="http://schemas.microsoft.com/office/drawing/2014/main" id="{9110FCBA-0E4F-4C72-A148-BA0CC4D7EC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24">
              <a:extLst>
                <a:ext uri="{FF2B5EF4-FFF2-40B4-BE49-F238E27FC236}">
                  <a16:creationId xmlns:a16="http://schemas.microsoft.com/office/drawing/2014/main" id="{5F9AC703-6A55-44D2-A2D0-4C80B2C31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25">
              <a:extLst>
                <a:ext uri="{FF2B5EF4-FFF2-40B4-BE49-F238E27FC236}">
                  <a16:creationId xmlns:a16="http://schemas.microsoft.com/office/drawing/2014/main" id="{A950B910-1A21-48FB-9E68-E71923756A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F594A2EF-2FF2-48A2-91C9-027900307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40F210D1-1084-4A86-8697-6421DF5C8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Isosceles Triangle 22">
              <a:extLst>
                <a:ext uri="{FF2B5EF4-FFF2-40B4-BE49-F238E27FC236}">
                  <a16:creationId xmlns:a16="http://schemas.microsoft.com/office/drawing/2014/main" id="{40B25474-8A86-43C1-B77B-EA2994CB46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3ACEAD7B-B41B-4FE1-AD76-97F79C2C2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66473" y="1768793"/>
            <a:ext cx="2624234" cy="1840257"/>
          </a:xfrm>
          <a:prstGeom prst="rect">
            <a:avLst/>
          </a:prstGeom>
        </p:spPr>
        <p:txBody>
          <a:bodyPr spcFirstLastPara="1" vert="horz" lIns="228600" tIns="228600" rIns="228600" bIns="22860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</a:pPr>
            <a:r>
              <a:rPr lang="en-US">
                <a:solidFill>
                  <a:srgbClr val="FFFEFF"/>
                </a:solidFill>
              </a:rPr>
              <a:t>He und Ne</a:t>
            </a: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/>
          <a:srcRect l="12892" r="4931" b="-5"/>
          <a:stretch/>
        </p:blipFill>
        <p:spPr>
          <a:xfrm>
            <a:off x="3836931" y="603027"/>
            <a:ext cx="4705920" cy="2233101"/>
          </a:xfrm>
          <a:prstGeom prst="rect">
            <a:avLst/>
          </a:prstGeom>
          <a:noFill/>
          <a:ln w="9525">
            <a:solidFill>
              <a:schemeClr val="tx1">
                <a:alpha val="20000"/>
              </a:schemeClr>
            </a:solidFill>
          </a:ln>
        </p:spPr>
      </p:pic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838835" y="3200872"/>
            <a:ext cx="4711405" cy="133798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-228600">
              <a:spcBef>
                <a:spcPts val="0"/>
              </a:spcBef>
              <a:spcAft>
                <a:spcPts val="0"/>
              </a:spcAft>
              <a:buSzPct val="110000"/>
              <a:buFont typeface="Wingdings" panose="05000000000000000000" pitchFamily="2" charset="2"/>
              <a:buChar char="§"/>
            </a:pPr>
            <a:r>
              <a:rPr lang="en-US"/>
              <a:t>Edlegase</a:t>
            </a:r>
          </a:p>
          <a:p>
            <a:pPr marL="0" lvl="0" indent="-228600">
              <a:spcBef>
                <a:spcPts val="1200"/>
              </a:spcBef>
              <a:spcAft>
                <a:spcPts val="1200"/>
              </a:spcAft>
              <a:buSzPct val="110000"/>
              <a:buFont typeface="Wingdings" panose="05000000000000000000" pitchFamily="2" charset="2"/>
              <a:buChar char="§"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74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98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04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9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0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1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2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3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4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5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6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7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8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9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0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1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2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3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4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126" name="Rectangle 125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2748" y="0"/>
            <a:ext cx="7701252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2160363" y="631031"/>
            <a:ext cx="4673143" cy="922927"/>
          </a:xfrm>
          <a:prstGeom prst="rect">
            <a:avLst/>
          </a:prstGeom>
        </p:spPr>
        <p:txBody>
          <a:bodyPr spcFirstLastPara="1" vert="horz" lIns="228600" tIns="228600" rIns="228600" bIns="228600" rtlCol="0" anchor="t" anchorCtr="0">
            <a:normAutofit/>
          </a:bodyPr>
          <a:lstStyle/>
          <a:p>
            <a:pPr marL="0" lvl="0" indent="0" algn="l">
              <a:spcBef>
                <a:spcPct val="0"/>
              </a:spcBef>
              <a:spcAft>
                <a:spcPts val="0"/>
              </a:spcAft>
            </a:pPr>
            <a:r>
              <a:rPr lang="en-US" sz="2700">
                <a:solidFill>
                  <a:schemeClr val="accent1"/>
                </a:solidFill>
              </a:rPr>
              <a:t>Eigenshaften Des Lasers</a:t>
            </a:r>
          </a:p>
        </p:txBody>
      </p:sp>
      <p:sp>
        <p:nvSpPr>
          <p:cNvPr id="128" name="Isosceles Triangle 127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8427" y="716110"/>
            <a:ext cx="225581" cy="19446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2160365" y="1686784"/>
            <a:ext cx="4592837" cy="2852072"/>
          </a:xfrm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rmAutofit/>
          </a:bodyPr>
          <a:lstStyle/>
          <a:p>
            <a:pPr marL="0" lvl="0" indent="-228600">
              <a:spcBef>
                <a:spcPts val="0"/>
              </a:spcBef>
              <a:spcAft>
                <a:spcPts val="0"/>
              </a:spcAft>
              <a:buSzPct val="110000"/>
              <a:buFont typeface="Wingdings" panose="05000000000000000000" pitchFamily="2" charset="2"/>
              <a:buChar char="§"/>
            </a:pPr>
            <a:endParaRPr lang="en-US" sz="1200"/>
          </a:p>
          <a:p>
            <a:pPr marL="0" lvl="0" indent="-228600">
              <a:spcBef>
                <a:spcPts val="1200"/>
              </a:spcBef>
              <a:spcAft>
                <a:spcPts val="0"/>
              </a:spcAft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.0,53-0,63 micro Meter(Grün Rot); 1,15 micro Meter und 3,39 micro Meter -</a:t>
            </a:r>
          </a:p>
          <a:p>
            <a:pPr marL="0" lvl="0" indent="-228600">
              <a:spcBef>
                <a:spcPts val="1200"/>
              </a:spcBef>
              <a:spcAft>
                <a:spcPts val="0"/>
              </a:spcAft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. </a:t>
            </a:r>
            <a:r>
              <a:rPr lang="en-US" sz="1200" dirty="0" err="1"/>
              <a:t>continuis</a:t>
            </a:r>
            <a:r>
              <a:rPr lang="en-US" sz="1200" dirty="0"/>
              <a:t> </a:t>
            </a:r>
            <a:r>
              <a:rPr lang="en-US" sz="1200" dirty="0" err="1"/>
              <a:t>Wawe</a:t>
            </a:r>
          </a:p>
          <a:p>
            <a:pPr marL="0" lvl="0" indent="-228600">
              <a:spcBef>
                <a:spcPts val="1200"/>
              </a:spcBef>
              <a:spcAft>
                <a:spcPts val="0"/>
              </a:spcAft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. </a:t>
            </a:r>
            <a:r>
              <a:rPr lang="en-US" sz="1200" dirty="0" err="1"/>
              <a:t>Leistungs</a:t>
            </a:r>
            <a:r>
              <a:rPr lang="en-US" sz="1200" dirty="0"/>
              <a:t> </a:t>
            </a:r>
            <a:r>
              <a:rPr lang="en-US" sz="1200" dirty="0" err="1"/>
              <a:t>strahlung</a:t>
            </a:r>
            <a:r>
              <a:rPr lang="en-US" sz="1200" dirty="0"/>
              <a:t> 0,05 Wat</a:t>
            </a:r>
          </a:p>
          <a:p>
            <a:pPr marL="0" lvl="0" indent="-228600">
              <a:spcBef>
                <a:spcPts val="1200"/>
              </a:spcBef>
              <a:spcAft>
                <a:spcPts val="0"/>
              </a:spcAft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-</a:t>
            </a:r>
            <a:r>
              <a:rPr lang="en-US" sz="1200" dirty="0" err="1"/>
              <a:t>Efiziente</a:t>
            </a:r>
            <a:r>
              <a:rPr lang="en-US" sz="1200" dirty="0"/>
              <a:t> </a:t>
            </a:r>
            <a:r>
              <a:rPr lang="en-US" sz="1200" dirty="0" err="1"/>
              <a:t>bei</a:t>
            </a:r>
            <a:r>
              <a:rPr lang="en-US" sz="1200" dirty="0"/>
              <a:t> 0,63 micro Meter(Rot)</a:t>
            </a:r>
          </a:p>
          <a:p>
            <a:pPr marL="0" indent="-228600">
              <a:spcBef>
                <a:spcPts val="1200"/>
              </a:spcBef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- 3,39 </a:t>
            </a:r>
            <a:r>
              <a:rPr lang="en-US" sz="1200" dirty="0" err="1"/>
              <a:t>großere</a:t>
            </a:r>
            <a:r>
              <a:rPr lang="en-US" sz="1200" dirty="0"/>
              <a:t> </a:t>
            </a:r>
            <a:r>
              <a:rPr lang="en-US" sz="1200" dirty="0" err="1"/>
              <a:t>efiziene</a:t>
            </a:r>
            <a:r>
              <a:rPr lang="en-US" sz="1200" dirty="0"/>
              <a:t> </a:t>
            </a:r>
            <a:r>
              <a:rPr lang="en-US" sz="1200" dirty="0" err="1"/>
              <a:t>doch</a:t>
            </a:r>
            <a:r>
              <a:rPr lang="en-US" sz="1200" dirty="0"/>
              <a:t> </a:t>
            </a:r>
            <a:r>
              <a:rPr lang="en-US" sz="1200" dirty="0" err="1"/>
              <a:t>energie</a:t>
            </a:r>
            <a:r>
              <a:rPr lang="en-US" sz="1200" dirty="0"/>
              <a:t> </a:t>
            </a:r>
            <a:r>
              <a:rPr lang="en-US" sz="1200" dirty="0" err="1"/>
              <a:t>geht</a:t>
            </a:r>
            <a:r>
              <a:rPr lang="en-US" sz="1200" dirty="0"/>
              <a:t> </a:t>
            </a:r>
            <a:r>
              <a:rPr lang="en-US" sz="1200" dirty="0" err="1"/>
              <a:t>verloren</a:t>
            </a:r>
            <a:endParaRPr lang="en-US" sz="1200" dirty="0"/>
          </a:p>
          <a:p>
            <a:pPr marL="0" lvl="0" indent="-228600">
              <a:spcBef>
                <a:spcPts val="1200"/>
              </a:spcBef>
              <a:spcAft>
                <a:spcPts val="0"/>
              </a:spcAft>
              <a:buSzPct val="110000"/>
              <a:buFont typeface="Wingdings" panose="05000000000000000000" pitchFamily="2" charset="2"/>
              <a:buChar char="§"/>
            </a:pPr>
            <a:r>
              <a:rPr lang="en-US" sz="1200" dirty="0" err="1"/>
              <a:t>Kohärenzlänge</a:t>
            </a:r>
            <a:r>
              <a:rPr lang="en-US" sz="1200" dirty="0"/>
              <a:t> 20- 30 cm</a:t>
            </a:r>
          </a:p>
          <a:p>
            <a:pPr marL="0" lvl="0" indent="-228600">
              <a:spcBef>
                <a:spcPts val="1200"/>
              </a:spcBef>
              <a:spcAft>
                <a:spcPts val="1200"/>
              </a:spcAft>
              <a:buSzPct val="110000"/>
              <a:buFont typeface="Wingdings" panose="05000000000000000000" pitchFamily="2" charset="2"/>
              <a:buChar char="§"/>
            </a:pPr>
            <a:endParaRPr lang="en-US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44532"/>
            <a:ext cx="9386886" cy="5192848"/>
            <a:chOff x="-329674" y="-51881"/>
            <a:chExt cx="12515851" cy="6923798"/>
          </a:xfrm>
        </p:grpSpPr>
        <p:sp>
          <p:nvSpPr>
            <p:cNvPr id="81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51969" y="889862"/>
            <a:ext cx="6636259" cy="3358450"/>
            <a:chOff x="1669293" y="1186483"/>
            <a:chExt cx="8848345" cy="4477933"/>
          </a:xfrm>
        </p:grpSpPr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3" name="Isosceles Triangle 102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106" name="Rectangle 105">
            <a:extLst>
              <a:ext uri="{FF2B5EF4-FFF2-40B4-BE49-F238E27FC236}">
                <a16:creationId xmlns:a16="http://schemas.microsoft.com/office/drawing/2014/main" id="{3904BE49-D42F-4F46-B6D8-2F3171216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D57C06C8-18BE-4336-B9E0-3E15ACC93B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44532"/>
            <a:ext cx="9386886" cy="5192848"/>
            <a:chOff x="-329674" y="-51881"/>
            <a:chExt cx="12515851" cy="6923798"/>
          </a:xfrm>
        </p:grpSpPr>
        <p:sp>
          <p:nvSpPr>
            <p:cNvPr id="109" name="Freeform 5">
              <a:extLst>
                <a:ext uri="{FF2B5EF4-FFF2-40B4-BE49-F238E27FC236}">
                  <a16:creationId xmlns:a16="http://schemas.microsoft.com/office/drawing/2014/main" id="{C1C39E9B-4917-47D7-B9CB-56480F887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6">
              <a:extLst>
                <a:ext uri="{FF2B5EF4-FFF2-40B4-BE49-F238E27FC236}">
                  <a16:creationId xmlns:a16="http://schemas.microsoft.com/office/drawing/2014/main" id="{5F7200AE-DDFE-46D2-ABCA-99906B970E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7">
              <a:extLst>
                <a:ext uri="{FF2B5EF4-FFF2-40B4-BE49-F238E27FC236}">
                  <a16:creationId xmlns:a16="http://schemas.microsoft.com/office/drawing/2014/main" id="{CAC40760-2393-4FAE-9A58-F4CDC0671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8">
              <a:extLst>
                <a:ext uri="{FF2B5EF4-FFF2-40B4-BE49-F238E27FC236}">
                  <a16:creationId xmlns:a16="http://schemas.microsoft.com/office/drawing/2014/main" id="{1080422B-1649-4C8E-9459-4214243609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9">
              <a:extLst>
                <a:ext uri="{FF2B5EF4-FFF2-40B4-BE49-F238E27FC236}">
                  <a16:creationId xmlns:a16="http://schemas.microsoft.com/office/drawing/2014/main" id="{0136A7BD-0DB3-401B-A6AB-38BD30D10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0">
              <a:extLst>
                <a:ext uri="{FF2B5EF4-FFF2-40B4-BE49-F238E27FC236}">
                  <a16:creationId xmlns:a16="http://schemas.microsoft.com/office/drawing/2014/main" id="{FD037346-242B-41AF-8CF5-C35284CA2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">
              <a:extLst>
                <a:ext uri="{FF2B5EF4-FFF2-40B4-BE49-F238E27FC236}">
                  <a16:creationId xmlns:a16="http://schemas.microsoft.com/office/drawing/2014/main" id="{238EBF94-0BBF-4BAE-AE27-729E3AC13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2">
              <a:extLst>
                <a:ext uri="{FF2B5EF4-FFF2-40B4-BE49-F238E27FC236}">
                  <a16:creationId xmlns:a16="http://schemas.microsoft.com/office/drawing/2014/main" id="{3940EFD7-EB1A-47AF-9DC9-7D4FCC601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3">
              <a:extLst>
                <a:ext uri="{FF2B5EF4-FFF2-40B4-BE49-F238E27FC236}">
                  <a16:creationId xmlns:a16="http://schemas.microsoft.com/office/drawing/2014/main" id="{6BAA7A10-98A8-4931-9BE2-B573EB376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4">
              <a:extLst>
                <a:ext uri="{FF2B5EF4-FFF2-40B4-BE49-F238E27FC236}">
                  <a16:creationId xmlns:a16="http://schemas.microsoft.com/office/drawing/2014/main" id="{420223F5-34A9-4388-AF7B-38C76242F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5">
              <a:extLst>
                <a:ext uri="{FF2B5EF4-FFF2-40B4-BE49-F238E27FC236}">
                  <a16:creationId xmlns:a16="http://schemas.microsoft.com/office/drawing/2014/main" id="{3CC9C746-C646-4363-B3D3-349B5C18C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6">
              <a:extLst>
                <a:ext uri="{FF2B5EF4-FFF2-40B4-BE49-F238E27FC236}">
                  <a16:creationId xmlns:a16="http://schemas.microsoft.com/office/drawing/2014/main" id="{3EAA5BC5-AB13-4C8E-9D9D-05DE777C5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7">
              <a:extLst>
                <a:ext uri="{FF2B5EF4-FFF2-40B4-BE49-F238E27FC236}">
                  <a16:creationId xmlns:a16="http://schemas.microsoft.com/office/drawing/2014/main" id="{500FC397-0569-4EC4-926A-DDD62AC49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8">
              <a:extLst>
                <a:ext uri="{FF2B5EF4-FFF2-40B4-BE49-F238E27FC236}">
                  <a16:creationId xmlns:a16="http://schemas.microsoft.com/office/drawing/2014/main" id="{284FF041-FE7D-47CD-830F-7FABF41C7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9">
              <a:extLst>
                <a:ext uri="{FF2B5EF4-FFF2-40B4-BE49-F238E27FC236}">
                  <a16:creationId xmlns:a16="http://schemas.microsoft.com/office/drawing/2014/main" id="{224154F3-CDFE-4FFF-92E4-ECEACF4A66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20">
              <a:extLst>
                <a:ext uri="{FF2B5EF4-FFF2-40B4-BE49-F238E27FC236}">
                  <a16:creationId xmlns:a16="http://schemas.microsoft.com/office/drawing/2014/main" id="{CCE7404D-AA5A-4B82-A875-07F35D7C2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21">
              <a:extLst>
                <a:ext uri="{FF2B5EF4-FFF2-40B4-BE49-F238E27FC236}">
                  <a16:creationId xmlns:a16="http://schemas.microsoft.com/office/drawing/2014/main" id="{526B6FED-4F20-4070-95B4-FF6F439E1C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22">
              <a:extLst>
                <a:ext uri="{FF2B5EF4-FFF2-40B4-BE49-F238E27FC236}">
                  <a16:creationId xmlns:a16="http://schemas.microsoft.com/office/drawing/2014/main" id="{3A75958D-1716-4B5A-A745-AFA4962FA4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23">
              <a:extLst>
                <a:ext uri="{FF2B5EF4-FFF2-40B4-BE49-F238E27FC236}">
                  <a16:creationId xmlns:a16="http://schemas.microsoft.com/office/drawing/2014/main" id="{531A2051-17DE-4E9D-9EA6-026B97B1A9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CE0642A0-80D3-4F37-8249-A07E6F382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010" y="-5029"/>
            <a:ext cx="9146010" cy="30957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060576" y="426251"/>
            <a:ext cx="5022051" cy="2423140"/>
          </a:xfrm>
          <a:prstGeom prst="rect">
            <a:avLst/>
          </a:prstGeom>
          <a:noFill/>
          <a:ln w="12700">
            <a:noFill/>
          </a:ln>
        </p:spPr>
      </p:pic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A760135-24A9-40C9-B45F-2EB5B6420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717"/>
            <a:ext cx="9144574" cy="1328455"/>
            <a:chOff x="1" y="3893141"/>
            <a:chExt cx="12192755" cy="1771275"/>
          </a:xfrm>
        </p:grpSpPr>
        <p:sp>
          <p:nvSpPr>
            <p:cNvPr id="132" name="Isosceles Triangle 39">
              <a:extLst>
                <a:ext uri="{FF2B5EF4-FFF2-40B4-BE49-F238E27FC236}">
                  <a16:creationId xmlns:a16="http://schemas.microsoft.com/office/drawing/2014/main" id="{20E3CEE0-0CB3-421F-99FC-4585E62437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4346BB80-2556-4779-9642-5706CAA33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3893141"/>
              <a:ext cx="12192755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1262986" y="3220041"/>
            <a:ext cx="6625241" cy="545811"/>
          </a:xfrm>
          <a:prstGeom prst="rect">
            <a:avLst/>
          </a:prstGeom>
        </p:spPr>
        <p:txBody>
          <a:bodyPr spcFirstLastPara="1" vert="horz" lIns="228600" tIns="228600" rIns="228600" bIns="0" rtlCol="0" anchor="b" anchorCtr="0">
            <a:normAutofit/>
          </a:bodyPr>
          <a:lstStyle/>
          <a:p>
            <a:pPr marL="0" lvl="0" indent="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2600">
                <a:solidFill>
                  <a:srgbClr val="FFFEFF"/>
                </a:solidFill>
              </a:rPr>
              <a:t>Energie Nievaus</a:t>
            </a:r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 98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44532"/>
            <a:ext cx="9386886" cy="5192848"/>
            <a:chOff x="-329674" y="-51881"/>
            <a:chExt cx="12515851" cy="6923798"/>
          </a:xfrm>
        </p:grpSpPr>
        <p:sp>
          <p:nvSpPr>
            <p:cNvPr id="100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9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0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1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2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3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4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5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6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7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8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51969" y="889862"/>
            <a:ext cx="6636259" cy="3358450"/>
            <a:chOff x="1669293" y="1186483"/>
            <a:chExt cx="8848345" cy="4477933"/>
          </a:xfrm>
        </p:grpSpPr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2" name="Isosceles Triangle 121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125" name="Rectangle 124">
            <a:extLst>
              <a:ext uri="{FF2B5EF4-FFF2-40B4-BE49-F238E27FC236}">
                <a16:creationId xmlns:a16="http://schemas.microsoft.com/office/drawing/2014/main" id="{3904BE49-D42F-4F46-B6D8-2F3171216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D57C06C8-18BE-4336-B9E0-3E15ACC93B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44532"/>
            <a:ext cx="9386886" cy="5192848"/>
            <a:chOff x="-329674" y="-51881"/>
            <a:chExt cx="12515851" cy="6923798"/>
          </a:xfrm>
        </p:grpSpPr>
        <p:sp>
          <p:nvSpPr>
            <p:cNvPr id="128" name="Freeform 5">
              <a:extLst>
                <a:ext uri="{FF2B5EF4-FFF2-40B4-BE49-F238E27FC236}">
                  <a16:creationId xmlns:a16="http://schemas.microsoft.com/office/drawing/2014/main" id="{C1C39E9B-4917-47D7-B9CB-56480F887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6">
              <a:extLst>
                <a:ext uri="{FF2B5EF4-FFF2-40B4-BE49-F238E27FC236}">
                  <a16:creationId xmlns:a16="http://schemas.microsoft.com/office/drawing/2014/main" id="{5F7200AE-DDFE-46D2-ABCA-99906B970E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7">
              <a:extLst>
                <a:ext uri="{FF2B5EF4-FFF2-40B4-BE49-F238E27FC236}">
                  <a16:creationId xmlns:a16="http://schemas.microsoft.com/office/drawing/2014/main" id="{CAC40760-2393-4FAE-9A58-F4CDC0671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8">
              <a:extLst>
                <a:ext uri="{FF2B5EF4-FFF2-40B4-BE49-F238E27FC236}">
                  <a16:creationId xmlns:a16="http://schemas.microsoft.com/office/drawing/2014/main" id="{1080422B-1649-4C8E-9459-4214243609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9">
              <a:extLst>
                <a:ext uri="{FF2B5EF4-FFF2-40B4-BE49-F238E27FC236}">
                  <a16:creationId xmlns:a16="http://schemas.microsoft.com/office/drawing/2014/main" id="{0136A7BD-0DB3-401B-A6AB-38BD30D10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0">
              <a:extLst>
                <a:ext uri="{FF2B5EF4-FFF2-40B4-BE49-F238E27FC236}">
                  <a16:creationId xmlns:a16="http://schemas.microsoft.com/office/drawing/2014/main" id="{FD037346-242B-41AF-8CF5-C35284CA2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1">
              <a:extLst>
                <a:ext uri="{FF2B5EF4-FFF2-40B4-BE49-F238E27FC236}">
                  <a16:creationId xmlns:a16="http://schemas.microsoft.com/office/drawing/2014/main" id="{238EBF94-0BBF-4BAE-AE27-729E3AC13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2">
              <a:extLst>
                <a:ext uri="{FF2B5EF4-FFF2-40B4-BE49-F238E27FC236}">
                  <a16:creationId xmlns:a16="http://schemas.microsoft.com/office/drawing/2014/main" id="{3940EFD7-EB1A-47AF-9DC9-7D4FCC601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">
              <a:extLst>
                <a:ext uri="{FF2B5EF4-FFF2-40B4-BE49-F238E27FC236}">
                  <a16:creationId xmlns:a16="http://schemas.microsoft.com/office/drawing/2014/main" id="{6BAA7A10-98A8-4931-9BE2-B573EB376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4">
              <a:extLst>
                <a:ext uri="{FF2B5EF4-FFF2-40B4-BE49-F238E27FC236}">
                  <a16:creationId xmlns:a16="http://schemas.microsoft.com/office/drawing/2014/main" id="{420223F5-34A9-4388-AF7B-38C76242F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5">
              <a:extLst>
                <a:ext uri="{FF2B5EF4-FFF2-40B4-BE49-F238E27FC236}">
                  <a16:creationId xmlns:a16="http://schemas.microsoft.com/office/drawing/2014/main" id="{3CC9C746-C646-4363-B3D3-349B5C18C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6">
              <a:extLst>
                <a:ext uri="{FF2B5EF4-FFF2-40B4-BE49-F238E27FC236}">
                  <a16:creationId xmlns:a16="http://schemas.microsoft.com/office/drawing/2014/main" id="{3EAA5BC5-AB13-4C8E-9D9D-05DE777C5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7">
              <a:extLst>
                <a:ext uri="{FF2B5EF4-FFF2-40B4-BE49-F238E27FC236}">
                  <a16:creationId xmlns:a16="http://schemas.microsoft.com/office/drawing/2014/main" id="{500FC397-0569-4EC4-926A-DDD62AC49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8">
              <a:extLst>
                <a:ext uri="{FF2B5EF4-FFF2-40B4-BE49-F238E27FC236}">
                  <a16:creationId xmlns:a16="http://schemas.microsoft.com/office/drawing/2014/main" id="{284FF041-FE7D-47CD-830F-7FABF41C7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9">
              <a:extLst>
                <a:ext uri="{FF2B5EF4-FFF2-40B4-BE49-F238E27FC236}">
                  <a16:creationId xmlns:a16="http://schemas.microsoft.com/office/drawing/2014/main" id="{224154F3-CDFE-4FFF-92E4-ECEACF4A66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20">
              <a:extLst>
                <a:ext uri="{FF2B5EF4-FFF2-40B4-BE49-F238E27FC236}">
                  <a16:creationId xmlns:a16="http://schemas.microsoft.com/office/drawing/2014/main" id="{CCE7404D-AA5A-4B82-A875-07F35D7C2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21">
              <a:extLst>
                <a:ext uri="{FF2B5EF4-FFF2-40B4-BE49-F238E27FC236}">
                  <a16:creationId xmlns:a16="http://schemas.microsoft.com/office/drawing/2014/main" id="{526B6FED-4F20-4070-95B4-FF6F439E1C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22">
              <a:extLst>
                <a:ext uri="{FF2B5EF4-FFF2-40B4-BE49-F238E27FC236}">
                  <a16:creationId xmlns:a16="http://schemas.microsoft.com/office/drawing/2014/main" id="{3A75958D-1716-4B5A-A745-AFA4962FA4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23">
              <a:extLst>
                <a:ext uri="{FF2B5EF4-FFF2-40B4-BE49-F238E27FC236}">
                  <a16:creationId xmlns:a16="http://schemas.microsoft.com/office/drawing/2014/main" id="{531A2051-17DE-4E9D-9EA6-026B97B1A9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8" name="Rectangle 147">
            <a:extLst>
              <a:ext uri="{FF2B5EF4-FFF2-40B4-BE49-F238E27FC236}">
                <a16:creationId xmlns:a16="http://schemas.microsoft.com/office/drawing/2014/main" id="{CE0642A0-80D3-4F37-8249-A07E6F382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010" y="-5029"/>
            <a:ext cx="9146010" cy="30957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4" name="Google Shape;94;p1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44566" y="426251"/>
            <a:ext cx="8654071" cy="2423140"/>
          </a:xfrm>
          <a:prstGeom prst="rect">
            <a:avLst/>
          </a:prstGeom>
          <a:noFill/>
          <a:ln w="12700">
            <a:noFill/>
          </a:ln>
        </p:spPr>
      </p:pic>
      <p:grpSp>
        <p:nvGrpSpPr>
          <p:cNvPr id="150" name="Group 149">
            <a:extLst>
              <a:ext uri="{FF2B5EF4-FFF2-40B4-BE49-F238E27FC236}">
                <a16:creationId xmlns:a16="http://schemas.microsoft.com/office/drawing/2014/main" id="{FA760135-24A9-40C9-B45F-2EB5B6420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717"/>
            <a:ext cx="9144574" cy="1328455"/>
            <a:chOff x="1" y="3893141"/>
            <a:chExt cx="12192755" cy="1771275"/>
          </a:xfrm>
        </p:grpSpPr>
        <p:sp>
          <p:nvSpPr>
            <p:cNvPr id="151" name="Isosceles Triangle 39">
              <a:extLst>
                <a:ext uri="{FF2B5EF4-FFF2-40B4-BE49-F238E27FC236}">
                  <a16:creationId xmlns:a16="http://schemas.microsoft.com/office/drawing/2014/main" id="{20E3CEE0-0CB3-421F-99FC-4585E62437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4346BB80-2556-4779-9642-5706CAA33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3893141"/>
              <a:ext cx="12192755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1262986" y="3220041"/>
            <a:ext cx="6625241" cy="545811"/>
          </a:xfrm>
          <a:prstGeom prst="rect">
            <a:avLst/>
          </a:prstGeom>
        </p:spPr>
        <p:txBody>
          <a:bodyPr spcFirstLastPara="1" vert="horz" lIns="228600" tIns="228600" rIns="228600" bIns="0" rtlCol="0" anchor="b" anchorCtr="0">
            <a:normAutofit/>
          </a:bodyPr>
          <a:lstStyle/>
          <a:p>
            <a:pPr marL="0" lvl="0" indent="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2600">
                <a:solidFill>
                  <a:srgbClr val="FFFEFF"/>
                </a:solidFill>
              </a:rPr>
              <a:t>Aufbau</a:t>
            </a:r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1262987" y="3765852"/>
            <a:ext cx="6625240" cy="391977"/>
          </a:xfrm>
          <a:prstGeom prst="rect">
            <a:avLst/>
          </a:prstGeom>
        </p:spPr>
        <p:txBody>
          <a:bodyPr spcFirstLastPara="1" vert="horz" lIns="91440" tIns="0" rIns="91440" bIns="45720" rtlCol="0" anchorCtr="0">
            <a:normAutofit/>
          </a:bodyPr>
          <a:lstStyle/>
          <a:p>
            <a:pPr marL="0" lvl="0" indent="0" algn="ctr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SzPct val="110000"/>
              <a:buNone/>
            </a:pPr>
            <a:r>
              <a:rPr lang="en-US" sz="400">
                <a:solidFill>
                  <a:srgbClr val="FFFEFF"/>
                </a:solidFill>
              </a:rPr>
              <a:t>Mixture of He und 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91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53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9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0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1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2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3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154" name="Group 114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55" name="Rectangle 115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17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6" name="Rectangle 119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7" name="Group 121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58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4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5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6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7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8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9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0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1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2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3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4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5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6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7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8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9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0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1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2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3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159" name="Rectangle 144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2748" y="0"/>
            <a:ext cx="7701252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2160363" y="631031"/>
            <a:ext cx="4673143" cy="922927"/>
          </a:xfrm>
          <a:prstGeom prst="rect">
            <a:avLst/>
          </a:prstGeom>
        </p:spPr>
        <p:txBody>
          <a:bodyPr spcFirstLastPara="1" vert="horz" lIns="228600" tIns="228600" rIns="228600" bIns="228600" rtlCol="0" anchor="t" anchorCtr="0">
            <a:normAutofit/>
          </a:bodyPr>
          <a:lstStyle/>
          <a:p>
            <a:pPr marL="0" lvl="0" indent="0" algn="l">
              <a:spcBef>
                <a:spcPct val="0"/>
              </a:spcBef>
              <a:spcAft>
                <a:spcPts val="0"/>
              </a:spcAft>
            </a:pPr>
            <a:r>
              <a:rPr lang="en-US" sz="2700">
                <a:solidFill>
                  <a:schemeClr val="accent1"/>
                </a:solidFill>
              </a:rPr>
              <a:t>Anwendungen</a:t>
            </a:r>
          </a:p>
        </p:txBody>
      </p:sp>
      <p:sp>
        <p:nvSpPr>
          <p:cNvPr id="160" name="Isosceles Triangle 146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8427" y="716110"/>
            <a:ext cx="225581" cy="19446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2160365" y="1686784"/>
            <a:ext cx="4592837" cy="2852072"/>
          </a:xfrm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rmAutofit/>
          </a:bodyPr>
          <a:lstStyle/>
          <a:p>
            <a:pPr marL="0" lvl="0" indent="-228600">
              <a:spcBef>
                <a:spcPts val="0"/>
              </a:spcBef>
              <a:spcAft>
                <a:spcPts val="0"/>
              </a:spcAft>
              <a:buSzPct val="110000"/>
              <a:buFont typeface="Wingdings" panose="05000000000000000000" pitchFamily="2" charset="2"/>
              <a:buChar char="§"/>
            </a:pPr>
            <a:endParaRPr lang="en-US" sz="1200"/>
          </a:p>
          <a:p>
            <a:pPr marL="0" lvl="0" indent="-228600">
              <a:spcBef>
                <a:spcPts val="1200"/>
              </a:spcBef>
              <a:spcAft>
                <a:spcPts val="0"/>
              </a:spcAft>
              <a:buSzPct val="110000"/>
              <a:buFont typeface="Wingdings" panose="05000000000000000000" pitchFamily="2" charset="2"/>
              <a:buChar char="§"/>
            </a:pPr>
            <a:r>
              <a:rPr lang="en-US" sz="1200"/>
              <a:t>Lase pointer</a:t>
            </a:r>
          </a:p>
          <a:p>
            <a:pPr marL="0" lvl="0" indent="-228600">
              <a:spcBef>
                <a:spcPts val="1200"/>
              </a:spcBef>
              <a:spcAft>
                <a:spcPts val="0"/>
              </a:spcAft>
              <a:buSzPct val="110000"/>
              <a:buFont typeface="Wingdings" panose="05000000000000000000" pitchFamily="2" charset="2"/>
              <a:buChar char="§"/>
            </a:pPr>
            <a:r>
              <a:rPr lang="en-US" sz="1200"/>
              <a:t>Baarcode Scanen</a:t>
            </a:r>
          </a:p>
          <a:p>
            <a:pPr marL="0" lvl="0" indent="-228600">
              <a:spcBef>
                <a:spcPts val="1200"/>
              </a:spcBef>
              <a:spcAft>
                <a:spcPts val="0"/>
              </a:spcAft>
              <a:buSzPct val="110000"/>
              <a:buFont typeface="Wingdings" panose="05000000000000000000" pitchFamily="2" charset="2"/>
              <a:buChar char="§"/>
            </a:pPr>
            <a:r>
              <a:rPr lang="en-US" sz="1200"/>
              <a:t>Laser print</a:t>
            </a:r>
          </a:p>
          <a:p>
            <a:pPr marL="0" lvl="0" indent="-228600">
              <a:spcBef>
                <a:spcPts val="1200"/>
              </a:spcBef>
              <a:spcAft>
                <a:spcPts val="0"/>
              </a:spcAft>
              <a:buSzPct val="110000"/>
              <a:buFont typeface="Wingdings" panose="05000000000000000000" pitchFamily="2" charset="2"/>
              <a:buChar char="§"/>
            </a:pPr>
            <a:r>
              <a:rPr lang="en-US" sz="1200"/>
              <a:t>Kaliebrierung von Spektrometer</a:t>
            </a:r>
          </a:p>
          <a:p>
            <a:pPr marL="0" lvl="0" indent="-228600">
              <a:spcBef>
                <a:spcPts val="1200"/>
              </a:spcBef>
              <a:spcAft>
                <a:spcPts val="0"/>
              </a:spcAft>
              <a:buSzPct val="110000"/>
              <a:buFont typeface="Wingdings" panose="05000000000000000000" pitchFamily="2" charset="2"/>
              <a:buChar char="§"/>
            </a:pPr>
            <a:r>
              <a:rPr lang="en-US" sz="1200"/>
              <a:t>Holografie</a:t>
            </a:r>
          </a:p>
          <a:p>
            <a:pPr marL="0" lvl="0" indent="-228600">
              <a:spcBef>
                <a:spcPts val="1200"/>
              </a:spcBef>
              <a:spcAft>
                <a:spcPts val="0"/>
              </a:spcAft>
              <a:buSzPct val="110000"/>
              <a:buFont typeface="Wingdings" panose="05000000000000000000" pitchFamily="2" charset="2"/>
              <a:buChar char="§"/>
            </a:pPr>
            <a:r>
              <a:rPr lang="en-US" sz="1200"/>
              <a:t>Labor (LIGO, Laser dopler anenometer)</a:t>
            </a:r>
          </a:p>
          <a:p>
            <a:pPr marL="0" lvl="0" indent="-228600">
              <a:spcBef>
                <a:spcPts val="1200"/>
              </a:spcBef>
              <a:spcAft>
                <a:spcPts val="1200"/>
              </a:spcAft>
              <a:buSzPct val="110000"/>
              <a:buFont typeface="Wingdings" panose="05000000000000000000" pitchFamily="2" charset="2"/>
              <a:buChar char="§"/>
            </a:pPr>
            <a:endParaRPr lang="en-US"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roup 85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87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144" name="Group 108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11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45" name="Rectangle 113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6" name="Group 115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17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8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9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0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1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2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3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4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5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6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7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8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9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0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1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2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3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4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5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6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7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47" name="Rectangle 138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341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484094" y="720090"/>
            <a:ext cx="2899271" cy="3128458"/>
          </a:xfrm>
          <a:prstGeom prst="rect">
            <a:avLst/>
          </a:prstGeom>
        </p:spPr>
        <p:txBody>
          <a:bodyPr spcFirstLastPara="1" vert="horz" lIns="228600" tIns="228600" rIns="228600" bIns="228600" rtlCol="0" anchor="ctr" anchorCtr="0">
            <a:normAutofit/>
          </a:bodyPr>
          <a:lstStyle/>
          <a:p>
            <a:pPr marL="0" lvl="0" indent="0" algn="r">
              <a:spcBef>
                <a:spcPct val="0"/>
              </a:spcBef>
              <a:spcAft>
                <a:spcPts val="0"/>
              </a:spcAft>
            </a:pPr>
            <a:r>
              <a:rPr lang="en-US" sz="3300"/>
              <a:t>Geschichte</a:t>
            </a:r>
          </a:p>
        </p:txBody>
      </p:sp>
      <p:cxnSp>
        <p:nvCxnSpPr>
          <p:cNvPr id="148" name="Straight Connector 140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900112"/>
            <a:ext cx="0" cy="26579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737373" y="720090"/>
            <a:ext cx="4133850" cy="312845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-228600">
              <a:spcBef>
                <a:spcPts val="0"/>
              </a:spcBef>
              <a:spcAft>
                <a:spcPts val="0"/>
              </a:spcAft>
              <a:buSzPct val="110000"/>
              <a:buFont typeface="Wingdings" panose="05000000000000000000" pitchFamily="2" charset="2"/>
              <a:buChar char="§"/>
            </a:pPr>
            <a:endParaRPr lang="en-US"/>
          </a:p>
          <a:p>
            <a:pPr marL="0" lvl="0" indent="-228600">
              <a:spcBef>
                <a:spcPts val="1200"/>
              </a:spcBef>
              <a:spcAft>
                <a:spcPts val="0"/>
              </a:spcAft>
              <a:buSzPct val="110000"/>
              <a:buFont typeface="Wingdings" panose="05000000000000000000" pitchFamily="2" charset="2"/>
              <a:buChar char="§"/>
            </a:pPr>
            <a:r>
              <a:rPr lang="en-US"/>
              <a:t>erste Benutzung an 1960 </a:t>
            </a:r>
            <a:r>
              <a:rPr lang="en-US">
                <a:highlight>
                  <a:srgbClr val="FFFFFF"/>
                </a:highlight>
              </a:rPr>
              <a:t>Ali Javan, William Bennet und Donald Herriott entwickelt.</a:t>
            </a:r>
          </a:p>
          <a:p>
            <a:pPr marL="0" indent="-228600">
              <a:spcBef>
                <a:spcPts val="1200"/>
              </a:spcBef>
              <a:buSzPct val="110000"/>
              <a:buFont typeface="Wingdings" panose="05000000000000000000" pitchFamily="2" charset="2"/>
              <a:buChar char="§"/>
            </a:pPr>
            <a:r>
              <a:rPr lang="en-US">
                <a:highlight>
                  <a:srgbClr val="FFFFFF"/>
                </a:highlight>
              </a:rPr>
              <a:t>Der erste Laser, der licht im kontinuierlichen Betriebt erzeugt.</a:t>
            </a:r>
          </a:p>
          <a:p>
            <a:pPr marL="0" lvl="0" indent="-228600">
              <a:spcBef>
                <a:spcPts val="1200"/>
              </a:spcBef>
              <a:spcAft>
                <a:spcPts val="0"/>
              </a:spcAft>
              <a:buSzPct val="110000"/>
              <a:buFont typeface="Wingdings" panose="05000000000000000000" pitchFamily="2" charset="2"/>
              <a:buChar char="§"/>
            </a:pPr>
            <a:r>
              <a:rPr lang="en-US">
                <a:highlight>
                  <a:srgbClr val="FFFFFF"/>
                </a:highlight>
              </a:rPr>
              <a:t>erster Gaslaser</a:t>
            </a:r>
          </a:p>
          <a:p>
            <a:pPr marL="0" lvl="0" indent="-228600">
              <a:spcBef>
                <a:spcPts val="1200"/>
              </a:spcBef>
              <a:spcAft>
                <a:spcPts val="1200"/>
              </a:spcAft>
              <a:buSzPct val="110000"/>
              <a:buFont typeface="Wingdings" panose="05000000000000000000" pitchFamily="2" charset="2"/>
              <a:buChar char="§"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Bildschirmpräsentation (16:9)</PresentationFormat>
  <Paragraphs>27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 Light</vt:lpstr>
      <vt:lpstr>Rockwell</vt:lpstr>
      <vt:lpstr>Wingdings</vt:lpstr>
      <vt:lpstr>Atlas</vt:lpstr>
      <vt:lpstr>He- Ne Laser</vt:lpstr>
      <vt:lpstr>He und Ne</vt:lpstr>
      <vt:lpstr>Eigenshaften Des Lasers</vt:lpstr>
      <vt:lpstr>Energie Nievaus</vt:lpstr>
      <vt:lpstr>Aufbau</vt:lpstr>
      <vt:lpstr>Anwendungen</vt:lpstr>
      <vt:lpstr>Geschichte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He- Ne Laser</dc:title>
  <dc:creator>Thomas Hebert</dc:creator>
  <cp:lastModifiedBy>Thomas Hebert</cp:lastModifiedBy>
  <cp:revision>26</cp:revision>
  <dcterms:modified xsi:type="dcterms:W3CDTF">2023-05-25T16:36:39Z</dcterms:modified>
</cp:coreProperties>
</file>