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Lst>
  <p:sldSz cy="5143500" cx="9144000"/>
  <p:notesSz cx="6858000" cy="9144000"/>
  <p:embeddedFontLst>
    <p:embeddedFont>
      <p:font typeface="Roboto Black"/>
      <p:bold r:id="rId55"/>
      <p:boldItalic r:id="rId56"/>
    </p:embeddedFont>
    <p:embeddedFont>
      <p:font typeface="Roboto Medium"/>
      <p:regular r:id="rId57"/>
      <p:bold r:id="rId58"/>
      <p:italic r:id="rId59"/>
      <p:boldItalic r:id="rId60"/>
    </p:embeddedFont>
    <p:embeddedFont>
      <p:font typeface="Nunito"/>
      <p:regular r:id="rId61"/>
      <p:bold r:id="rId62"/>
      <p:italic r:id="rId63"/>
      <p:boldItalic r:id="rId64"/>
    </p:embeddedFont>
    <p:embeddedFont>
      <p:font typeface="Roboto Serif ExtraBold"/>
      <p:bold r:id="rId65"/>
      <p:boldItalic r:id="rId66"/>
    </p:embeddedFont>
    <p:embeddedFont>
      <p:font typeface="Roboto SemiBold"/>
      <p:regular r:id="rId67"/>
      <p:bold r:id="rId68"/>
      <p:italic r:id="rId69"/>
      <p:boldItalic r:id="rId70"/>
    </p:embeddedFont>
    <p:embeddedFont>
      <p:font typeface="Nunito Black"/>
      <p:bold r:id="rId71"/>
      <p:boldItalic r:id="rId72"/>
    </p:embeddedFont>
    <p:embeddedFont>
      <p:font typeface="Roboto Serif SemiBold"/>
      <p:regular r:id="rId73"/>
      <p:bold r:id="rId74"/>
      <p:italic r:id="rId75"/>
      <p:boldItalic r:id="rId76"/>
    </p:embeddedFont>
    <p:embeddedFont>
      <p:font typeface="Nunito SemiBold"/>
      <p:regular r:id="rId77"/>
      <p:bold r:id="rId78"/>
      <p:italic r:id="rId79"/>
      <p:boldItalic r:id="rId80"/>
    </p:embeddedFont>
    <p:embeddedFont>
      <p:font typeface="Roboto Serif"/>
      <p:regular r:id="rId81"/>
      <p:bold r:id="rId82"/>
      <p:italic r:id="rId83"/>
      <p:boldItalic r:id="rId84"/>
    </p:embeddedFont>
    <p:embeddedFont>
      <p:font typeface="Roboto"/>
      <p:regular r:id="rId85"/>
      <p:bold r:id="rId86"/>
      <p:italic r:id="rId87"/>
      <p:boldItalic r:id="rId88"/>
    </p:embeddedFont>
    <p:embeddedFont>
      <p:font typeface="Nunito ExtraBold"/>
      <p:bold r:id="rId89"/>
      <p:boldItalic r:id="rId90"/>
    </p:embeddedFont>
    <p:embeddedFont>
      <p:font typeface="Roboto Serif Black"/>
      <p:bold r:id="rId91"/>
      <p:boldItalic r:id="rId9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84" Type="http://schemas.openxmlformats.org/officeDocument/2006/relationships/font" Target="fonts/RobotoSerif-boldItalic.fntdata"/><Relationship Id="rId83" Type="http://schemas.openxmlformats.org/officeDocument/2006/relationships/font" Target="fonts/RobotoSerif-italic.fntdata"/><Relationship Id="rId42" Type="http://schemas.openxmlformats.org/officeDocument/2006/relationships/slide" Target="slides/slide37.xml"/><Relationship Id="rId86" Type="http://schemas.openxmlformats.org/officeDocument/2006/relationships/font" Target="fonts/Roboto-bold.fntdata"/><Relationship Id="rId41" Type="http://schemas.openxmlformats.org/officeDocument/2006/relationships/slide" Target="slides/slide36.xml"/><Relationship Id="rId85" Type="http://schemas.openxmlformats.org/officeDocument/2006/relationships/font" Target="fonts/Roboto-regular.fntdata"/><Relationship Id="rId44" Type="http://schemas.openxmlformats.org/officeDocument/2006/relationships/slide" Target="slides/slide39.xml"/><Relationship Id="rId88" Type="http://schemas.openxmlformats.org/officeDocument/2006/relationships/font" Target="fonts/Roboto-boldItalic.fntdata"/><Relationship Id="rId43" Type="http://schemas.openxmlformats.org/officeDocument/2006/relationships/slide" Target="slides/slide38.xml"/><Relationship Id="rId87" Type="http://schemas.openxmlformats.org/officeDocument/2006/relationships/font" Target="fonts/Roboto-italic.fntdata"/><Relationship Id="rId46" Type="http://schemas.openxmlformats.org/officeDocument/2006/relationships/slide" Target="slides/slide41.xml"/><Relationship Id="rId45" Type="http://schemas.openxmlformats.org/officeDocument/2006/relationships/slide" Target="slides/slide40.xml"/><Relationship Id="rId89" Type="http://schemas.openxmlformats.org/officeDocument/2006/relationships/font" Target="fonts/NunitoExtraBold-bold.fntdata"/><Relationship Id="rId80" Type="http://schemas.openxmlformats.org/officeDocument/2006/relationships/font" Target="fonts/NunitoSemiBold-boldItalic.fntdata"/><Relationship Id="rId82" Type="http://schemas.openxmlformats.org/officeDocument/2006/relationships/font" Target="fonts/RobotoSerif-bold.fntdata"/><Relationship Id="rId81" Type="http://schemas.openxmlformats.org/officeDocument/2006/relationships/font" Target="fonts/RobotoSerif-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RobotoSerifSemiBold-regular.fntdata"/><Relationship Id="rId72" Type="http://schemas.openxmlformats.org/officeDocument/2006/relationships/font" Target="fonts/NunitoBlack-boldItalic.fntdata"/><Relationship Id="rId31" Type="http://schemas.openxmlformats.org/officeDocument/2006/relationships/slide" Target="slides/slide26.xml"/><Relationship Id="rId75" Type="http://schemas.openxmlformats.org/officeDocument/2006/relationships/font" Target="fonts/RobotoSerifSemiBold-italic.fntdata"/><Relationship Id="rId30" Type="http://schemas.openxmlformats.org/officeDocument/2006/relationships/slide" Target="slides/slide25.xml"/><Relationship Id="rId74" Type="http://schemas.openxmlformats.org/officeDocument/2006/relationships/font" Target="fonts/RobotoSerifSemiBold-bold.fntdata"/><Relationship Id="rId33" Type="http://schemas.openxmlformats.org/officeDocument/2006/relationships/slide" Target="slides/slide28.xml"/><Relationship Id="rId77" Type="http://schemas.openxmlformats.org/officeDocument/2006/relationships/font" Target="fonts/NunitoSemiBold-regular.fntdata"/><Relationship Id="rId32" Type="http://schemas.openxmlformats.org/officeDocument/2006/relationships/slide" Target="slides/slide27.xml"/><Relationship Id="rId76" Type="http://schemas.openxmlformats.org/officeDocument/2006/relationships/font" Target="fonts/RobotoSerifSemiBold-boldItalic.fntdata"/><Relationship Id="rId35" Type="http://schemas.openxmlformats.org/officeDocument/2006/relationships/slide" Target="slides/slide30.xml"/><Relationship Id="rId79" Type="http://schemas.openxmlformats.org/officeDocument/2006/relationships/font" Target="fonts/NunitoSemiBold-italic.fntdata"/><Relationship Id="rId34" Type="http://schemas.openxmlformats.org/officeDocument/2006/relationships/slide" Target="slides/slide29.xml"/><Relationship Id="rId78" Type="http://schemas.openxmlformats.org/officeDocument/2006/relationships/font" Target="fonts/NunitoSemiBold-bold.fntdata"/><Relationship Id="rId71" Type="http://schemas.openxmlformats.org/officeDocument/2006/relationships/font" Target="fonts/NunitoBlack-bold.fntdata"/><Relationship Id="rId70" Type="http://schemas.openxmlformats.org/officeDocument/2006/relationships/font" Target="fonts/RobotoSemiBold-boldItalic.fntdata"/><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Nunito-bold.fntdata"/><Relationship Id="rId61" Type="http://schemas.openxmlformats.org/officeDocument/2006/relationships/font" Target="fonts/Nunito-regular.fntdata"/><Relationship Id="rId20" Type="http://schemas.openxmlformats.org/officeDocument/2006/relationships/slide" Target="slides/slide15.xml"/><Relationship Id="rId64" Type="http://schemas.openxmlformats.org/officeDocument/2006/relationships/font" Target="fonts/Nunito-boldItalic.fntdata"/><Relationship Id="rId63" Type="http://schemas.openxmlformats.org/officeDocument/2006/relationships/font" Target="fonts/Nunito-italic.fntdata"/><Relationship Id="rId22" Type="http://schemas.openxmlformats.org/officeDocument/2006/relationships/slide" Target="slides/slide17.xml"/><Relationship Id="rId66" Type="http://schemas.openxmlformats.org/officeDocument/2006/relationships/font" Target="fonts/RobotoSerifExtraBold-boldItalic.fntdata"/><Relationship Id="rId21" Type="http://schemas.openxmlformats.org/officeDocument/2006/relationships/slide" Target="slides/slide16.xml"/><Relationship Id="rId65" Type="http://schemas.openxmlformats.org/officeDocument/2006/relationships/font" Target="fonts/RobotoSerifExtraBold-bold.fntdata"/><Relationship Id="rId24" Type="http://schemas.openxmlformats.org/officeDocument/2006/relationships/slide" Target="slides/slide19.xml"/><Relationship Id="rId68" Type="http://schemas.openxmlformats.org/officeDocument/2006/relationships/font" Target="fonts/RobotoSemiBold-bold.fntdata"/><Relationship Id="rId23" Type="http://schemas.openxmlformats.org/officeDocument/2006/relationships/slide" Target="slides/slide18.xml"/><Relationship Id="rId67" Type="http://schemas.openxmlformats.org/officeDocument/2006/relationships/font" Target="fonts/RobotoSemiBold-regular.fntdata"/><Relationship Id="rId60" Type="http://schemas.openxmlformats.org/officeDocument/2006/relationships/font" Target="fonts/RobotoMedium-boldItalic.fntdata"/><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RobotoSemiBold-italic.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font" Target="fonts/RobotoBlack-bold.fntdata"/><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RobotoMedium-regular.fntdata"/><Relationship Id="rId12" Type="http://schemas.openxmlformats.org/officeDocument/2006/relationships/slide" Target="slides/slide7.xml"/><Relationship Id="rId56" Type="http://schemas.openxmlformats.org/officeDocument/2006/relationships/font" Target="fonts/RobotoBlack-boldItalic.fntdata"/><Relationship Id="rId91" Type="http://schemas.openxmlformats.org/officeDocument/2006/relationships/font" Target="fonts/RobotoSerifBlack-bold.fntdata"/><Relationship Id="rId90" Type="http://schemas.openxmlformats.org/officeDocument/2006/relationships/font" Target="fonts/NunitoExtraBold-boldItalic.fntdata"/><Relationship Id="rId92" Type="http://schemas.openxmlformats.org/officeDocument/2006/relationships/font" Target="fonts/RobotoSerifBlack-boldItalic.fntdata"/><Relationship Id="rId15" Type="http://schemas.openxmlformats.org/officeDocument/2006/relationships/slide" Target="slides/slide10.xml"/><Relationship Id="rId59" Type="http://schemas.openxmlformats.org/officeDocument/2006/relationships/font" Target="fonts/RobotoMedium-italic.fntdata"/><Relationship Id="rId14" Type="http://schemas.openxmlformats.org/officeDocument/2006/relationships/slide" Target="slides/slide9.xml"/><Relationship Id="rId58" Type="http://schemas.openxmlformats.org/officeDocument/2006/relationships/font" Target="fonts/RobotoMedium-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9b63ea1758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9b63ea1758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h73634d87cc71d6d7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h73634d87cc71d6d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0fffd15845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0fffd15845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cd845aea60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2cd845aea60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ccb340bec1_0_8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ccb340bec1_0_8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0ef95667f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0ef95667f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2cd845aea60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2cd845aea60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4bfded877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4bfded877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d8480dda08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d8480dda08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2ccb340bec1_0_7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2ccb340bec1_0_7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2ccb340bec1_0_8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2ccb340bec1_0_8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4bd4d82267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4bd4d82267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2ceed60ec22_0_1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2ceed60ec22_0_1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d818c13e42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d818c13e42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d818c13e4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d818c13e4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h73634d87cc71d6d7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h73634d87cc71d6d7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0f1b29844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0f1b29844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0f1b298444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0f1b298444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2ce3f5b69df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2ce3f5b69df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h756a6367c4db76e7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h756a6367c4db76e7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2ce13122016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2ce13122016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2ce13122016_0_4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2ce13122016_0_4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2cd3fb47a46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2cd3fb47a46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2cdb1e604db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2cdb1e604d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2ce13122016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2ce13122016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9ba834ba5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9ba834ba5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0f1b298444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30f1b298444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2ce13122016_0_7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2ce13122016_0_7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2cdd923b4b1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2cdd923b4b1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2cd3fb47a46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2cd3fb47a46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2cd845aea60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2cd845aea60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2ccf79d3f7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2ccf79d3f7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0f1b298444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30f1b298444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2cd3fb47a46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2cd3fb47a46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2ceac8a52df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2ceac8a52df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2ccb340bec1_0_8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2ccb340bec1_0_8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2ce69c89e9d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2ce69c89e9d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2ccb340bec1_0_8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2ccb340bec1_0_8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2cdd923b4b1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2cdd923b4b1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2ccb340bec1_0_8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2ccb340bec1_0_8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30f804ee9bd_0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30f804ee9bd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2ccb340bec1_0_8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2ccb340bec1_0_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2ccb340bec1_0_8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2ccb340bec1_0_8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2ce13122016_0_7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2ce13122016_0_7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2cdd923b4b1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2cdd923b4b1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34c08f86ac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34c08f86ac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2ce69c89e9d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2ce69c89e9d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30f804ee9bd_0_4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30f804ee9bd_0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2ceac8a52df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2ceac8a52df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240400" y="1168225"/>
            <a:ext cx="6872100" cy="21027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389250"/>
            <a:ext cx="7505700" cy="565500"/>
          </a:xfrm>
          <a:prstGeom prst="rect">
            <a:avLst/>
          </a:prstGeom>
        </p:spPr>
        <p:txBody>
          <a:bodyPr anchorCtr="0" anchor="t" bIns="91425" lIns="91425" spcFirstLastPara="1" rIns="91425" wrap="square" tIns="91425">
            <a:normAutofit/>
          </a:bodyPr>
          <a:lstStyle>
            <a:lvl1pPr lvl="0" algn="ctr">
              <a:spcBef>
                <a:spcPts val="0"/>
              </a:spcBef>
              <a:spcAft>
                <a:spcPts val="0"/>
              </a:spcAft>
              <a:buSzPts val="3000"/>
              <a:buNone/>
              <a:defRPr sz="3000">
                <a:latin typeface="Roboto Medium"/>
                <a:ea typeface="Roboto Medium"/>
                <a:cs typeface="Roboto Medium"/>
                <a:sym typeface="Roboto Medium"/>
              </a:defRPr>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428800" y="1213275"/>
            <a:ext cx="8510700" cy="3516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marR="381000">
              <a:lnSpc>
                <a:spcPct val="150000"/>
              </a:lnSpc>
              <a:spcBef>
                <a:spcPts val="0"/>
              </a:spcBef>
              <a:spcAft>
                <a:spcPts val="0"/>
              </a:spcAft>
              <a:buSzPts val="1100"/>
              <a:buChar char="❏"/>
              <a:defRPr sz="2800">
                <a:solidFill>
                  <a:schemeClr val="hlink"/>
                </a:solidFill>
                <a:highlight>
                  <a:srgbClr val="FFFFFF"/>
                </a:highlight>
                <a:latin typeface="Roboto"/>
                <a:ea typeface="Roboto"/>
                <a:cs typeface="Roboto"/>
                <a:sym typeface="Roboto"/>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SzPts val="1300"/>
              <a:buChar char="●"/>
              <a:defRPr/>
            </a:lvl1pPr>
            <a:lvl2pPr indent="-298450" lvl="1" marL="914400" algn="ctr">
              <a:spcBef>
                <a:spcPts val="0"/>
              </a:spcBef>
              <a:spcAft>
                <a:spcPts val="0"/>
              </a:spcAft>
              <a:buSzPts val="1100"/>
              <a:buChar char="○"/>
              <a:defRPr/>
            </a:lvl2pPr>
            <a:lvl3pPr indent="-298450" lvl="2" marL="1371600" algn="ctr">
              <a:spcBef>
                <a:spcPts val="0"/>
              </a:spcBef>
              <a:spcAft>
                <a:spcPts val="0"/>
              </a:spcAft>
              <a:buSzPts val="1100"/>
              <a:buChar char="■"/>
              <a:defRPr/>
            </a:lvl3pPr>
            <a:lvl4pPr indent="-298450" lvl="3" marL="1828800" algn="ctr">
              <a:spcBef>
                <a:spcPts val="0"/>
              </a:spcBef>
              <a:spcAft>
                <a:spcPts val="0"/>
              </a:spcAft>
              <a:buSzPts val="1100"/>
              <a:buChar char="●"/>
              <a:defRPr/>
            </a:lvl4pPr>
            <a:lvl5pPr indent="-298450" lvl="4" marL="2286000" algn="ctr">
              <a:spcBef>
                <a:spcPts val="0"/>
              </a:spcBef>
              <a:spcAft>
                <a:spcPts val="0"/>
              </a:spcAft>
              <a:buSzPts val="1100"/>
              <a:buChar char="○"/>
              <a:defRPr/>
            </a:lvl5pPr>
            <a:lvl6pPr indent="-298450" lvl="5" marL="2743200" algn="ctr">
              <a:spcBef>
                <a:spcPts val="0"/>
              </a:spcBef>
              <a:spcAft>
                <a:spcPts val="0"/>
              </a:spcAft>
              <a:buSzPts val="1100"/>
              <a:buChar char="■"/>
              <a:defRPr/>
            </a:lvl6pPr>
            <a:lvl7pPr indent="-298450" lvl="6" marL="3200400" algn="ctr">
              <a:spcBef>
                <a:spcPts val="0"/>
              </a:spcBef>
              <a:spcAft>
                <a:spcPts val="0"/>
              </a:spcAft>
              <a:buSzPts val="1100"/>
              <a:buChar char="●"/>
              <a:defRPr/>
            </a:lvl7pPr>
            <a:lvl8pPr indent="-298450" lvl="7" marL="3657600" algn="ctr">
              <a:spcBef>
                <a:spcPts val="0"/>
              </a:spcBef>
              <a:spcAft>
                <a:spcPts val="0"/>
              </a:spcAft>
              <a:buSzPts val="1100"/>
              <a:buChar char="○"/>
              <a:defRPr/>
            </a:lvl8pPr>
            <a:lvl9pPr indent="-298450" lvl="8" marL="4114800" algn="ctr">
              <a:spcBef>
                <a:spcPts val="0"/>
              </a:spcBef>
              <a:spcAft>
                <a:spcPts val="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rgbClr val="9FC5E8"/>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0"/>
              </a:spcBef>
              <a:spcAft>
                <a:spcPts val="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de"/>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xml"/><Relationship Id="rId3"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www.frankfurt-university.de/de/aktuelles/amtliche-mitteilungen/pruefungsordnungen-und-satzungen/allgemeine-bestimmungen-fuer-pruefungsordnungen-abpo/uebersicht-ueber-aktuelle-anderungen-der-abpo/" TargetMode="External"/><Relationship Id="rId4" Type="http://schemas.openxmlformats.org/officeDocument/2006/relationships/hyperlink" Target="https://www.frankfurt-university.de/de/aktuelles/amtliche-mitteilungen/pruefungsordnungen-und-satzungen/allgemeine-bestimmungen-fuer-pruefungsordnungen-abpo/uebersicht-ueber-aktuelle-anderungen-der-abpo/"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campuas.frankfurt-university.de/enrol/index.php?id=4796" TargetMode="External"/><Relationship Id="rId4" Type="http://schemas.openxmlformats.org/officeDocument/2006/relationships/hyperlink" Target="https://campuas.frankfurt-university.de/enrol/index.php?id=4798" TargetMode="External"/><Relationship Id="rId5" Type="http://schemas.openxmlformats.org/officeDocument/2006/relationships/hyperlink" Target="https://campuas.frankfurt-university.de/enrol/index.php?id=10173" TargetMode="External"/><Relationship Id="rId6" Type="http://schemas.openxmlformats.org/officeDocument/2006/relationships/hyperlink" Target="https://campuas.frankfurt-university.de/enrol/index.php?id=7944"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de.wikipedia.org/wiki/Korrelationen" TargetMode="External"/><Relationship Id="rId4" Type="http://schemas.openxmlformats.org/officeDocument/2006/relationships/hyperlink" Target="https://de.wikipedia.org/wiki/H%C3%B6rensagen" TargetMode="External"/><Relationship Id="rId10" Type="http://schemas.openxmlformats.org/officeDocument/2006/relationships/hyperlink" Target="https://de.wikipedia.org/wiki/Empirische_Evidenz" TargetMode="External"/><Relationship Id="rId9" Type="http://schemas.openxmlformats.org/officeDocument/2006/relationships/hyperlink" Target="https://de.wikipedia.org/wiki/Analogieschluss" TargetMode="External"/><Relationship Id="rId5" Type="http://schemas.openxmlformats.org/officeDocument/2006/relationships/hyperlink" Target="https://de.wikipedia.org/wiki/Empirie" TargetMode="External"/><Relationship Id="rId6" Type="http://schemas.openxmlformats.org/officeDocument/2006/relationships/hyperlink" Target="https://de.wikipedia.org/wiki/Klinische_Studie" TargetMode="External"/><Relationship Id="rId7" Type="http://schemas.openxmlformats.org/officeDocument/2006/relationships/hyperlink" Target="https://de.wikipedia.org/wiki/Laborstudie" TargetMode="External"/><Relationship Id="rId8" Type="http://schemas.openxmlformats.org/officeDocument/2006/relationships/hyperlink" Target="https://de.wikipedia.org/wiki/Feldstudie"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2.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7.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5.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9.jp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10.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13.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hyperlink" Target="https://doi.org/10.1007/s11577-017-0461-2?utm_source=chatgpt.com" TargetMode="External"/><Relationship Id="rId4" Type="http://schemas.openxmlformats.org/officeDocument/2006/relationships/hyperlink" Target="https://doi.org/10.1007/s11577-017-0461-2?utm_source=chatgpt.com"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1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id="128" name="Google Shape;128;p13"/>
          <p:cNvPicPr preferRelativeResize="0"/>
          <p:nvPr/>
        </p:nvPicPr>
        <p:blipFill>
          <a:blip r:embed="rId3">
            <a:alphaModFix amt="23000"/>
          </a:blip>
          <a:stretch>
            <a:fillRect/>
          </a:stretch>
        </p:blipFill>
        <p:spPr>
          <a:xfrm>
            <a:off x="152400" y="122900"/>
            <a:ext cx="8787026" cy="4868198"/>
          </a:xfrm>
          <a:prstGeom prst="rect">
            <a:avLst/>
          </a:prstGeom>
          <a:noFill/>
          <a:ln>
            <a:noFill/>
          </a:ln>
        </p:spPr>
      </p:pic>
      <p:sp>
        <p:nvSpPr>
          <p:cNvPr id="129" name="Google Shape;129;p13"/>
          <p:cNvSpPr txBox="1"/>
          <p:nvPr>
            <p:ph idx="1" type="body"/>
          </p:nvPr>
        </p:nvSpPr>
        <p:spPr>
          <a:xfrm>
            <a:off x="289675" y="620775"/>
            <a:ext cx="8649900" cy="2282100"/>
          </a:xfrm>
          <a:prstGeom prst="rect">
            <a:avLst/>
          </a:prstGeom>
        </p:spPr>
        <p:txBody>
          <a:bodyPr anchorCtr="0" anchor="b" bIns="91425" lIns="91425" spcFirstLastPara="1" rIns="91425" wrap="square" tIns="91425">
            <a:noAutofit/>
          </a:bodyPr>
          <a:lstStyle/>
          <a:p>
            <a:pPr indent="0" lvl="0" marL="0" rtl="0" algn="l">
              <a:lnSpc>
                <a:spcPct val="150000"/>
              </a:lnSpc>
              <a:spcBef>
                <a:spcPts val="0"/>
              </a:spcBef>
              <a:spcAft>
                <a:spcPts val="0"/>
              </a:spcAft>
              <a:buSzPts val="605"/>
              <a:buNone/>
            </a:pPr>
            <a:r>
              <a:t/>
            </a:r>
            <a:endParaRPr sz="2150">
              <a:solidFill>
                <a:srgbClr val="B4A7D6"/>
              </a:solidFill>
              <a:latin typeface="Roboto Medium"/>
              <a:ea typeface="Roboto Medium"/>
              <a:cs typeface="Roboto Medium"/>
              <a:sym typeface="Roboto Medium"/>
            </a:endParaRPr>
          </a:p>
          <a:p>
            <a:pPr indent="0" lvl="0" marL="0" rtl="0" algn="ctr">
              <a:spcBef>
                <a:spcPts val="0"/>
              </a:spcBef>
              <a:spcAft>
                <a:spcPts val="0"/>
              </a:spcAft>
              <a:buSzPts val="605"/>
              <a:buNone/>
            </a:pPr>
            <a:r>
              <a:t/>
            </a:r>
            <a:endParaRPr sz="4112">
              <a:solidFill>
                <a:srgbClr val="9325A5"/>
              </a:solidFill>
              <a:latin typeface="Roboto Serif ExtraBold"/>
              <a:ea typeface="Roboto Serif ExtraBold"/>
              <a:cs typeface="Roboto Serif ExtraBold"/>
              <a:sym typeface="Roboto Serif ExtraBold"/>
            </a:endParaRPr>
          </a:p>
          <a:p>
            <a:pPr indent="0" lvl="0" marL="0" rtl="0" algn="ctr">
              <a:spcBef>
                <a:spcPts val="0"/>
              </a:spcBef>
              <a:spcAft>
                <a:spcPts val="0"/>
              </a:spcAft>
              <a:buSzPts val="605"/>
              <a:buNone/>
            </a:pPr>
            <a:r>
              <a:t/>
            </a:r>
            <a:endParaRPr sz="4112">
              <a:solidFill>
                <a:srgbClr val="9325A5"/>
              </a:solidFill>
              <a:latin typeface="Roboto Serif ExtraBold"/>
              <a:ea typeface="Roboto Serif ExtraBold"/>
              <a:cs typeface="Roboto Serif ExtraBold"/>
              <a:sym typeface="Roboto Serif ExtraBold"/>
            </a:endParaRPr>
          </a:p>
          <a:p>
            <a:pPr indent="0" lvl="0" marL="0" rtl="0" algn="ctr">
              <a:spcBef>
                <a:spcPts val="0"/>
              </a:spcBef>
              <a:spcAft>
                <a:spcPts val="0"/>
              </a:spcAft>
              <a:buSzPts val="605"/>
              <a:buNone/>
            </a:pPr>
            <a:r>
              <a:rPr lang="de" sz="4112">
                <a:solidFill>
                  <a:srgbClr val="9325A5"/>
                </a:solidFill>
                <a:latin typeface="Roboto Serif ExtraBold"/>
                <a:ea typeface="Roboto Serif ExtraBold"/>
                <a:cs typeface="Roboto Serif ExtraBold"/>
                <a:sym typeface="Roboto Serif ExtraBold"/>
              </a:rPr>
              <a:t>Einführung in die Techniken</a:t>
            </a:r>
            <a:endParaRPr sz="4112">
              <a:solidFill>
                <a:srgbClr val="9325A5"/>
              </a:solidFill>
              <a:latin typeface="Roboto Serif ExtraBold"/>
              <a:ea typeface="Roboto Serif ExtraBold"/>
              <a:cs typeface="Roboto Serif ExtraBold"/>
              <a:sym typeface="Roboto Serif ExtraBold"/>
            </a:endParaRPr>
          </a:p>
          <a:p>
            <a:pPr indent="0" lvl="0" marL="0" rtl="0" algn="ctr">
              <a:spcBef>
                <a:spcPts val="0"/>
              </a:spcBef>
              <a:spcAft>
                <a:spcPts val="0"/>
              </a:spcAft>
              <a:buSzPts val="605"/>
              <a:buNone/>
            </a:pPr>
            <a:r>
              <a:rPr lang="de" sz="4112">
                <a:solidFill>
                  <a:srgbClr val="9325A5"/>
                </a:solidFill>
                <a:latin typeface="Roboto Serif ExtraBold"/>
                <a:ea typeface="Roboto Serif ExtraBold"/>
                <a:cs typeface="Roboto Serif ExtraBold"/>
                <a:sym typeface="Roboto Serif ExtraBold"/>
              </a:rPr>
              <a:t>wissenschaftlichen Arbeitens </a:t>
            </a:r>
            <a:endParaRPr sz="2223"/>
          </a:p>
        </p:txBody>
      </p:sp>
      <p:sp>
        <p:nvSpPr>
          <p:cNvPr id="130" name="Google Shape;130;p1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
        <p:nvSpPr>
          <p:cNvPr id="131" name="Google Shape;131;p13"/>
          <p:cNvSpPr txBox="1"/>
          <p:nvPr/>
        </p:nvSpPr>
        <p:spPr>
          <a:xfrm>
            <a:off x="1199263" y="3567125"/>
            <a:ext cx="6693300" cy="885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de" sz="3477">
                <a:solidFill>
                  <a:srgbClr val="674EA7"/>
                </a:solidFill>
                <a:latin typeface="Roboto Serif ExtraBold"/>
                <a:ea typeface="Roboto Serif ExtraBold"/>
                <a:cs typeface="Roboto Serif ExtraBold"/>
                <a:sym typeface="Roboto Serif ExtraBold"/>
              </a:rPr>
              <a:t>Marina </a:t>
            </a:r>
            <a:r>
              <a:rPr b="1" lang="de" sz="600">
                <a:solidFill>
                  <a:srgbClr val="674EA7"/>
                </a:solidFill>
                <a:latin typeface="Calibri"/>
                <a:ea typeface="Calibri"/>
                <a:cs typeface="Calibri"/>
                <a:sym typeface="Calibri"/>
              </a:rPr>
              <a:t> </a:t>
            </a:r>
            <a:r>
              <a:rPr lang="de" sz="3477">
                <a:solidFill>
                  <a:srgbClr val="674EA7"/>
                </a:solidFill>
                <a:latin typeface="Roboto Serif ExtraBold"/>
                <a:ea typeface="Roboto Serif ExtraBold"/>
                <a:cs typeface="Roboto Serif ExtraBold"/>
                <a:sym typeface="Roboto Serif ExtraBold"/>
              </a:rPr>
              <a:t>Makhlin</a:t>
            </a:r>
            <a:r>
              <a:rPr b="1" lang="de" sz="600">
                <a:solidFill>
                  <a:srgbClr val="674EA7"/>
                </a:solidFill>
                <a:latin typeface="Calibri"/>
                <a:ea typeface="Calibri"/>
                <a:cs typeface="Calibri"/>
                <a:sym typeface="Calibri"/>
              </a:rPr>
              <a:t> </a:t>
            </a:r>
            <a:endParaRPr b="1" sz="600">
              <a:solidFill>
                <a:srgbClr val="674EA7"/>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4"/>
          <p:cNvSpPr txBox="1"/>
          <p:nvPr>
            <p:ph idx="1" type="body"/>
          </p:nvPr>
        </p:nvSpPr>
        <p:spPr>
          <a:xfrm>
            <a:off x="305525" y="247275"/>
            <a:ext cx="8634000" cy="4630500"/>
          </a:xfrm>
          <a:prstGeom prst="rect">
            <a:avLst/>
          </a:prstGeom>
        </p:spPr>
        <p:txBody>
          <a:bodyPr anchorCtr="0" anchor="t" bIns="91425" lIns="91425" spcFirstLastPara="1" rIns="0" wrap="square" tIns="91425">
            <a:noAutofit/>
          </a:bodyPr>
          <a:lstStyle/>
          <a:p>
            <a:pPr indent="0" lvl="0" marL="0" marR="381000" rtl="0" algn="l">
              <a:lnSpc>
                <a:spcPct val="100000"/>
              </a:lnSpc>
              <a:spcBef>
                <a:spcPts val="0"/>
              </a:spcBef>
              <a:spcAft>
                <a:spcPts val="0"/>
              </a:spcAft>
              <a:buNone/>
            </a:pPr>
            <a:r>
              <a:rPr b="1" lang="de" sz="2400">
                <a:solidFill>
                  <a:srgbClr val="000000"/>
                </a:solidFill>
                <a:latin typeface="Arial"/>
                <a:ea typeface="Arial"/>
                <a:cs typeface="Arial"/>
                <a:sym typeface="Arial"/>
              </a:rPr>
              <a:t>Änderungen der AB Bachelor/Master ab Wintersemester </a:t>
            </a:r>
            <a:r>
              <a:rPr lang="de" sz="1500" u="sng">
                <a:solidFill>
                  <a:srgbClr val="1155CC"/>
                </a:solidFill>
                <a:latin typeface="Arial"/>
                <a:ea typeface="Arial"/>
                <a:cs typeface="Arial"/>
                <a:sym typeface="Arial"/>
                <a:hlinkClick r:id="rId3">
                  <a:extLst>
                    <a:ext uri="{A12FA001-AC4F-418D-AE19-62706E023703}">
                      <ahyp:hlinkClr val="tx"/>
                    </a:ext>
                  </a:extLst>
                </a:hlinkClick>
              </a:rPr>
              <a:t>https://www.frankfurt-university.de/de/aktuelles/amtliche-mitteilungen/pruefungsordnu</a:t>
            </a:r>
            <a:r>
              <a:rPr lang="de" sz="1400" u="sng">
                <a:solidFill>
                  <a:srgbClr val="1155CC"/>
                </a:solidFill>
                <a:latin typeface="Arial"/>
                <a:ea typeface="Arial"/>
                <a:cs typeface="Arial"/>
                <a:sym typeface="Arial"/>
                <a:hlinkClick r:id="rId4">
                  <a:extLst>
                    <a:ext uri="{A12FA001-AC4F-418D-AE19-62706E023703}">
                      <ahyp:hlinkClr val="tx"/>
                    </a:ext>
                  </a:extLst>
                </a:hlinkClick>
              </a:rPr>
              <a:t>ngen-und-satzungen/allgemeine-bestimmungen-fuer-pruefungsordnungen-abpo/uebersicht-ueber-aktuelle-anderungen-der-abpo/</a:t>
            </a:r>
            <a:endParaRPr b="1" sz="1100">
              <a:solidFill>
                <a:srgbClr val="000000"/>
              </a:solidFill>
              <a:latin typeface="Arial"/>
              <a:ea typeface="Arial"/>
              <a:cs typeface="Arial"/>
              <a:sym typeface="Arial"/>
            </a:endParaRPr>
          </a:p>
          <a:p>
            <a:pPr indent="-381000" lvl="0" marL="457200" rtl="0" algn="l">
              <a:spcBef>
                <a:spcPts val="1200"/>
              </a:spcBef>
              <a:spcAft>
                <a:spcPts val="0"/>
              </a:spcAft>
              <a:buClr>
                <a:srgbClr val="000000"/>
              </a:buClr>
              <a:buSzPts val="2400"/>
              <a:buFont typeface="Arial"/>
              <a:buChar char="📌"/>
            </a:pPr>
            <a:r>
              <a:rPr lang="de" sz="2400">
                <a:solidFill>
                  <a:srgbClr val="000000"/>
                </a:solidFill>
                <a:latin typeface="Arial"/>
                <a:ea typeface="Arial"/>
                <a:cs typeface="Arial"/>
                <a:sym typeface="Arial"/>
              </a:rPr>
              <a:t>Prüfungsabmeldung</a:t>
            </a:r>
            <a:endParaRPr sz="2400">
              <a:solidFill>
                <a:srgbClr val="000000"/>
              </a:solidFill>
              <a:latin typeface="Arial"/>
              <a:ea typeface="Arial"/>
              <a:cs typeface="Arial"/>
              <a:sym typeface="Arial"/>
            </a:endParaRPr>
          </a:p>
          <a:p>
            <a:pPr indent="-381000" lvl="0" marL="457200" rtl="0" algn="l">
              <a:spcBef>
                <a:spcPts val="0"/>
              </a:spcBef>
              <a:spcAft>
                <a:spcPts val="0"/>
              </a:spcAft>
              <a:buClr>
                <a:srgbClr val="000000"/>
              </a:buClr>
              <a:buSzPts val="2400"/>
              <a:buFont typeface="Arial"/>
              <a:buChar char="📌"/>
            </a:pPr>
            <a:r>
              <a:rPr lang="de" sz="2400">
                <a:solidFill>
                  <a:srgbClr val="000000"/>
                </a:solidFill>
                <a:latin typeface="Arial"/>
                <a:ea typeface="Arial"/>
                <a:cs typeface="Arial"/>
                <a:sym typeface="Arial"/>
              </a:rPr>
              <a:t>Nachträgliche Anmeldung</a:t>
            </a:r>
            <a:endParaRPr sz="2400">
              <a:solidFill>
                <a:srgbClr val="000000"/>
              </a:solidFill>
              <a:latin typeface="Arial"/>
              <a:ea typeface="Arial"/>
              <a:cs typeface="Arial"/>
              <a:sym typeface="Arial"/>
            </a:endParaRPr>
          </a:p>
          <a:p>
            <a:pPr indent="-381000" lvl="0" marL="457200" rtl="0" algn="l">
              <a:spcBef>
                <a:spcPts val="0"/>
              </a:spcBef>
              <a:spcAft>
                <a:spcPts val="0"/>
              </a:spcAft>
              <a:buClr>
                <a:srgbClr val="000000"/>
              </a:buClr>
              <a:buSzPts val="2400"/>
              <a:buFont typeface="Arial"/>
              <a:buChar char="📌"/>
            </a:pPr>
            <a:r>
              <a:rPr lang="de" sz="2400">
                <a:solidFill>
                  <a:srgbClr val="000000"/>
                </a:solidFill>
                <a:latin typeface="Arial"/>
                <a:ea typeface="Arial"/>
                <a:cs typeface="Arial"/>
                <a:sym typeface="Arial"/>
              </a:rPr>
              <a:t>Krankmeldung </a:t>
            </a:r>
            <a:endParaRPr sz="2400">
              <a:solidFill>
                <a:srgbClr val="000000"/>
              </a:solidFill>
              <a:latin typeface="Arial"/>
              <a:ea typeface="Arial"/>
              <a:cs typeface="Arial"/>
              <a:sym typeface="Arial"/>
            </a:endParaRPr>
          </a:p>
          <a:p>
            <a:pPr indent="-381000" lvl="0" marL="457200" rtl="0" algn="l">
              <a:spcBef>
                <a:spcPts val="0"/>
              </a:spcBef>
              <a:spcAft>
                <a:spcPts val="0"/>
              </a:spcAft>
              <a:buClr>
                <a:srgbClr val="000000"/>
              </a:buClr>
              <a:buSzPts val="2400"/>
              <a:buFont typeface="Arial"/>
              <a:buChar char="📌"/>
            </a:pPr>
            <a:r>
              <a:rPr lang="de" sz="2400">
                <a:solidFill>
                  <a:srgbClr val="000000"/>
                </a:solidFill>
                <a:latin typeface="Arial"/>
                <a:ea typeface="Arial"/>
                <a:cs typeface="Arial"/>
                <a:sym typeface="Arial"/>
              </a:rPr>
              <a:t>Neue Regelungen bei Krankheit, Behinderung und Schwangerschaft.</a:t>
            </a:r>
            <a:endParaRPr sz="2400">
              <a:solidFill>
                <a:srgbClr val="000000"/>
              </a:solidFill>
              <a:latin typeface="Arial"/>
              <a:ea typeface="Arial"/>
              <a:cs typeface="Arial"/>
              <a:sym typeface="Arial"/>
            </a:endParaRPr>
          </a:p>
          <a:p>
            <a:pPr indent="-381000" lvl="0" marL="457200" rtl="0" algn="l">
              <a:spcBef>
                <a:spcPts val="0"/>
              </a:spcBef>
              <a:spcAft>
                <a:spcPts val="0"/>
              </a:spcAft>
              <a:buClr>
                <a:srgbClr val="000000"/>
              </a:buClr>
              <a:buSzPts val="2400"/>
              <a:buFont typeface="Arial"/>
              <a:buChar char="📌"/>
            </a:pPr>
            <a:r>
              <a:rPr lang="de" sz="2400">
                <a:solidFill>
                  <a:srgbClr val="000000"/>
                </a:solidFill>
                <a:latin typeface="Arial"/>
                <a:ea typeface="Arial"/>
                <a:cs typeface="Arial"/>
                <a:sym typeface="Arial"/>
              </a:rPr>
              <a:t>Prüfungstäuschung</a:t>
            </a:r>
            <a:endParaRPr sz="2400">
              <a:solidFill>
                <a:srgbClr val="000000"/>
              </a:solidFill>
              <a:latin typeface="Arial"/>
              <a:ea typeface="Arial"/>
              <a:cs typeface="Arial"/>
              <a:sym typeface="Arial"/>
            </a:endParaRPr>
          </a:p>
          <a:p>
            <a:pPr indent="-381000" lvl="0" marL="457200" rtl="0" algn="l">
              <a:spcBef>
                <a:spcPts val="0"/>
              </a:spcBef>
              <a:spcAft>
                <a:spcPts val="0"/>
              </a:spcAft>
              <a:buClr>
                <a:srgbClr val="000000"/>
              </a:buClr>
              <a:buSzPts val="2400"/>
              <a:buFont typeface="Arial"/>
              <a:buChar char="📌"/>
            </a:pPr>
            <a:r>
              <a:rPr lang="de" sz="2400">
                <a:solidFill>
                  <a:srgbClr val="000000"/>
                </a:solidFill>
                <a:latin typeface="Arial"/>
                <a:ea typeface="Arial"/>
                <a:cs typeface="Arial"/>
                <a:sym typeface="Arial"/>
              </a:rPr>
              <a:t>Wiederholung</a:t>
            </a:r>
            <a:endParaRPr sz="2400">
              <a:solidFill>
                <a:srgbClr val="000000"/>
              </a:solidFill>
              <a:latin typeface="Arial"/>
              <a:ea typeface="Arial"/>
              <a:cs typeface="Arial"/>
              <a:sym typeface="Arial"/>
            </a:endParaRPr>
          </a:p>
          <a:p>
            <a:pPr indent="0" lvl="0" marL="0" rtl="0" algn="l">
              <a:spcBef>
                <a:spcPts val="0"/>
              </a:spcBef>
              <a:spcAft>
                <a:spcPts val="0"/>
              </a:spcAft>
              <a:buNone/>
            </a:pPr>
            <a:r>
              <a:t/>
            </a:r>
            <a:endParaRPr b="1">
              <a:solidFill>
                <a:srgbClr val="000000"/>
              </a:solidFill>
              <a:latin typeface="Arial"/>
              <a:ea typeface="Arial"/>
              <a:cs typeface="Arial"/>
              <a:sym typeface="Arial"/>
            </a:endParaRPr>
          </a:p>
          <a:p>
            <a:pPr indent="0" lvl="0" marL="0" rtl="0" algn="l">
              <a:spcBef>
                <a:spcPts val="0"/>
              </a:spcBef>
              <a:spcAft>
                <a:spcPts val="0"/>
              </a:spcAft>
              <a:buNone/>
            </a:pPr>
            <a:r>
              <a:t/>
            </a:r>
            <a:endParaRPr b="1" sz="2000">
              <a:solidFill>
                <a:srgbClr val="000000"/>
              </a:solidFill>
              <a:latin typeface="Arial"/>
              <a:ea typeface="Arial"/>
              <a:cs typeface="Arial"/>
              <a:sym typeface="Arial"/>
            </a:endParaRPr>
          </a:p>
          <a:p>
            <a:pPr indent="0" lvl="0" marL="914400" marR="381000" rtl="0" algn="l">
              <a:lnSpc>
                <a:spcPct val="150000"/>
              </a:lnSpc>
              <a:spcBef>
                <a:spcPts val="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457200" marR="381000" rtl="0" algn="l">
              <a:lnSpc>
                <a:spcPct val="150000"/>
              </a:lnSpc>
              <a:spcBef>
                <a:spcPts val="1200"/>
              </a:spcBef>
              <a:spcAft>
                <a:spcPts val="0"/>
              </a:spcAft>
              <a:buNone/>
            </a:pPr>
            <a:r>
              <a:t/>
            </a:r>
            <a:endParaRPr sz="2600">
              <a:solidFill>
                <a:srgbClr val="666666"/>
              </a:solidFill>
              <a:highlight>
                <a:srgbClr val="FFFFFF"/>
              </a:highlight>
              <a:latin typeface="Roboto"/>
              <a:ea typeface="Roboto"/>
              <a:cs typeface="Roboto"/>
              <a:sym typeface="Roboto"/>
            </a:endParaRPr>
          </a:p>
          <a:p>
            <a:pPr indent="0" lvl="0" marL="457200" marR="381000" rtl="0" algn="l">
              <a:lnSpc>
                <a:spcPct val="150000"/>
              </a:lnSpc>
              <a:spcBef>
                <a:spcPts val="1200"/>
              </a:spcBef>
              <a:spcAft>
                <a:spcPts val="0"/>
              </a:spcAft>
              <a:buNone/>
            </a:pPr>
            <a:r>
              <a:t/>
            </a:r>
            <a:endParaRPr sz="2600">
              <a:solidFill>
                <a:srgbClr val="666666"/>
              </a:solidFill>
              <a:highlight>
                <a:srgbClr val="FFFFFF"/>
              </a:highlight>
              <a:latin typeface="Roboto"/>
              <a:ea typeface="Roboto"/>
              <a:cs typeface="Roboto"/>
              <a:sym typeface="Roboto"/>
            </a:endParaRPr>
          </a:p>
          <a:p>
            <a:pPr indent="0" lvl="0" marL="457200" marR="381000" rtl="0" algn="l">
              <a:spcBef>
                <a:spcPts val="1200"/>
              </a:spcBef>
              <a:spcAft>
                <a:spcPts val="0"/>
              </a:spcAft>
              <a:buNone/>
            </a:pPr>
            <a:r>
              <a:t/>
            </a:r>
            <a:endParaRPr sz="1800">
              <a:solidFill>
                <a:srgbClr val="666666"/>
              </a:solidFill>
              <a:highlight>
                <a:srgbClr val="FFFFFF"/>
              </a:highlight>
              <a:latin typeface="Roboto"/>
              <a:ea typeface="Roboto"/>
              <a:cs typeface="Roboto"/>
              <a:sym typeface="Roboto"/>
            </a:endParaRPr>
          </a:p>
          <a:p>
            <a:pPr indent="0" lvl="0" marL="0" marR="381000" rtl="0" algn="l">
              <a:spcBef>
                <a:spcPts val="120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0" marR="381000" rtl="0" algn="l">
              <a:spcBef>
                <a:spcPts val="1200"/>
              </a:spcBef>
              <a:spcAft>
                <a:spcPts val="0"/>
              </a:spcAft>
              <a:buNone/>
            </a:pPr>
            <a:r>
              <a:t/>
            </a:r>
            <a:endParaRPr sz="2400">
              <a:solidFill>
                <a:srgbClr val="666666"/>
              </a:solidFill>
              <a:highlight>
                <a:schemeClr val="dk1"/>
              </a:highlight>
              <a:latin typeface="Roboto"/>
              <a:ea typeface="Roboto"/>
              <a:cs typeface="Roboto"/>
              <a:sym typeface="Roboto"/>
            </a:endParaRPr>
          </a:p>
          <a:p>
            <a:pPr indent="0" lvl="0" marL="0" marR="381000" rtl="0" algn="l">
              <a:spcBef>
                <a:spcPts val="1200"/>
              </a:spcBef>
              <a:spcAft>
                <a:spcPts val="0"/>
              </a:spcAft>
              <a:buNone/>
            </a:pPr>
            <a:r>
              <a:rPr lang="de" sz="2400">
                <a:solidFill>
                  <a:srgbClr val="666666"/>
                </a:solidFill>
                <a:highlight>
                  <a:schemeClr val="dk1"/>
                </a:highlight>
                <a:latin typeface="Roboto"/>
                <a:ea typeface="Roboto"/>
                <a:cs typeface="Roboto"/>
                <a:sym typeface="Roboto"/>
              </a:rPr>
              <a:t>  </a:t>
            </a:r>
            <a:endParaRPr sz="2400">
              <a:solidFill>
                <a:srgbClr val="666666"/>
              </a:solidFill>
              <a:highlight>
                <a:srgbClr val="FFFFFF"/>
              </a:highlight>
              <a:latin typeface="Roboto"/>
              <a:ea typeface="Roboto"/>
              <a:cs typeface="Roboto"/>
              <a:sym typeface="Roboto"/>
            </a:endParaRPr>
          </a:p>
          <a:p>
            <a:pPr indent="0" lvl="0" marL="0" marR="381000" rtl="0" algn="l">
              <a:lnSpc>
                <a:spcPct val="115000"/>
              </a:lnSpc>
              <a:spcBef>
                <a:spcPts val="120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457200" marR="381000" rtl="0" algn="l">
              <a:lnSpc>
                <a:spcPct val="115000"/>
              </a:lnSpc>
              <a:spcBef>
                <a:spcPts val="120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1200"/>
              </a:spcAft>
              <a:buSzPts val="1018"/>
              <a:buNone/>
            </a:pPr>
            <a:r>
              <a:rPr lang="de" sz="1800">
                <a:solidFill>
                  <a:srgbClr val="999999"/>
                </a:solidFill>
              </a:rPr>
              <a:t>  </a:t>
            </a:r>
            <a:endParaRPr sz="1800">
              <a:solidFill>
                <a:srgbClr val="999999"/>
              </a:solidFill>
            </a:endParaRPr>
          </a:p>
        </p:txBody>
      </p:sp>
      <p:sp>
        <p:nvSpPr>
          <p:cNvPr id="137" name="Google Shape;137;p1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5"/>
          <p:cNvSpPr txBox="1"/>
          <p:nvPr>
            <p:ph idx="1" type="body"/>
          </p:nvPr>
        </p:nvSpPr>
        <p:spPr>
          <a:xfrm>
            <a:off x="195575" y="247275"/>
            <a:ext cx="8743800" cy="4630500"/>
          </a:xfrm>
          <a:prstGeom prst="rect">
            <a:avLst/>
          </a:prstGeom>
        </p:spPr>
        <p:txBody>
          <a:bodyPr anchorCtr="0" anchor="t" bIns="91425" lIns="91425" spcFirstLastPara="1" rIns="0" wrap="square" tIns="91425">
            <a:noAutofit/>
          </a:bodyPr>
          <a:lstStyle/>
          <a:p>
            <a:pPr indent="-262299" lvl="0" marL="457200" marR="381000" rtl="0" algn="l">
              <a:lnSpc>
                <a:spcPct val="150000"/>
              </a:lnSpc>
              <a:spcBef>
                <a:spcPts val="0"/>
              </a:spcBef>
              <a:spcAft>
                <a:spcPts val="0"/>
              </a:spcAft>
              <a:buClr>
                <a:srgbClr val="666666"/>
              </a:buClr>
              <a:buSzPts val="2600"/>
              <a:buFont typeface="Roboto"/>
              <a:buChar char="📌"/>
            </a:pPr>
            <a:r>
              <a:rPr b="1" lang="de" sz="2700">
                <a:solidFill>
                  <a:srgbClr val="666666"/>
                </a:solidFill>
                <a:highlight>
                  <a:srgbClr val="FFFFFF"/>
                </a:highlight>
                <a:latin typeface="Roboto"/>
                <a:ea typeface="Roboto"/>
                <a:cs typeface="Roboto"/>
                <a:sym typeface="Roboto"/>
              </a:rPr>
              <a:t>Fachsprachenzentrum</a:t>
            </a:r>
            <a:r>
              <a:rPr b="1" lang="de" sz="2500">
                <a:solidFill>
                  <a:srgbClr val="666666"/>
                </a:solidFill>
                <a:highlight>
                  <a:srgbClr val="FFFFFF"/>
                </a:highlight>
                <a:latin typeface="Roboto"/>
                <a:ea typeface="Roboto"/>
                <a:cs typeface="Roboto"/>
                <a:sym typeface="Roboto"/>
              </a:rPr>
              <a:t> </a:t>
            </a:r>
            <a:endParaRPr sz="800">
              <a:solidFill>
                <a:srgbClr val="000000"/>
              </a:solidFill>
              <a:latin typeface="Arial"/>
              <a:ea typeface="Arial"/>
              <a:cs typeface="Arial"/>
              <a:sym typeface="Arial"/>
            </a:endParaRPr>
          </a:p>
          <a:p>
            <a:pPr indent="0" lvl="0" marL="0" rtl="0" algn="l">
              <a:lnSpc>
                <a:spcPct val="120000"/>
              </a:lnSpc>
              <a:spcBef>
                <a:spcPts val="1200"/>
              </a:spcBef>
              <a:spcAft>
                <a:spcPts val="0"/>
              </a:spcAft>
              <a:buNone/>
            </a:pPr>
            <a:r>
              <a:rPr b="1" lang="de" sz="2000">
                <a:solidFill>
                  <a:srgbClr val="000000"/>
                </a:solidFill>
                <a:latin typeface="Arial"/>
                <a:ea typeface="Arial"/>
                <a:cs typeface="Arial"/>
                <a:sym typeface="Arial"/>
              </a:rPr>
              <a:t>Online-Workshop: Zitieren und Bibliographieren in der Sozialen Arbeit (B2+/C1)</a:t>
            </a:r>
            <a:r>
              <a:rPr lang="de" sz="2900">
                <a:solidFill>
                  <a:srgbClr val="000000"/>
                </a:solidFill>
                <a:latin typeface="Arial"/>
                <a:ea typeface="Arial"/>
                <a:cs typeface="Arial"/>
                <a:sym typeface="Arial"/>
              </a:rPr>
              <a:t>  </a:t>
            </a:r>
            <a:r>
              <a:rPr lang="de" sz="1400" u="sng">
                <a:solidFill>
                  <a:srgbClr val="1155CC"/>
                </a:solidFill>
                <a:latin typeface="Arial"/>
                <a:ea typeface="Arial"/>
                <a:cs typeface="Arial"/>
                <a:sym typeface="Arial"/>
                <a:hlinkClick r:id="rId3">
                  <a:extLst>
                    <a:ext uri="{A12FA001-AC4F-418D-AE19-62706E023703}">
                      <ahyp:hlinkClr val="tx"/>
                    </a:ext>
                  </a:extLst>
                </a:hlinkClick>
              </a:rPr>
              <a:t>https://campuas.frankfurt-university.de/enrol/index.php?id=4796</a:t>
            </a:r>
            <a:endParaRPr sz="1400">
              <a:solidFill>
                <a:srgbClr val="000000"/>
              </a:solidFill>
              <a:latin typeface="Arial"/>
              <a:ea typeface="Arial"/>
              <a:cs typeface="Arial"/>
              <a:sym typeface="Arial"/>
            </a:endParaRPr>
          </a:p>
          <a:p>
            <a:pPr indent="0" lvl="0" marL="0" rtl="0" algn="l">
              <a:spcBef>
                <a:spcPts val="1200"/>
              </a:spcBef>
              <a:spcAft>
                <a:spcPts val="0"/>
              </a:spcAft>
              <a:buNone/>
            </a:pPr>
            <a:r>
              <a:rPr b="1" lang="de" sz="2100">
                <a:solidFill>
                  <a:srgbClr val="000000"/>
                </a:solidFill>
                <a:latin typeface="Arial"/>
                <a:ea typeface="Arial"/>
                <a:cs typeface="Arial"/>
                <a:sym typeface="Arial"/>
              </a:rPr>
              <a:t>Online-Workshop│Exzerpieren in der Sozialen Arbeit (B2+/C1) </a:t>
            </a:r>
            <a:endParaRPr b="1" sz="2100">
              <a:solidFill>
                <a:srgbClr val="000000"/>
              </a:solidFill>
              <a:latin typeface="Arial"/>
              <a:ea typeface="Arial"/>
              <a:cs typeface="Arial"/>
              <a:sym typeface="Arial"/>
            </a:endParaRPr>
          </a:p>
          <a:p>
            <a:pPr indent="0" lvl="0" marL="0" rtl="0" algn="l">
              <a:spcBef>
                <a:spcPts val="1200"/>
              </a:spcBef>
              <a:spcAft>
                <a:spcPts val="0"/>
              </a:spcAft>
              <a:buNone/>
            </a:pPr>
            <a:r>
              <a:rPr b="1" lang="de" sz="1400" u="sng">
                <a:solidFill>
                  <a:srgbClr val="1155CC"/>
                </a:solidFill>
                <a:latin typeface="Arial"/>
                <a:ea typeface="Arial"/>
                <a:cs typeface="Arial"/>
                <a:sym typeface="Arial"/>
                <a:hlinkClick r:id="rId4">
                  <a:extLst>
                    <a:ext uri="{A12FA001-AC4F-418D-AE19-62706E023703}">
                      <ahyp:hlinkClr val="tx"/>
                    </a:ext>
                  </a:extLst>
                </a:hlinkClick>
              </a:rPr>
              <a:t>https://campuas.frankfurt-university.de/enrol/index.php?id=4798</a:t>
            </a:r>
            <a:endParaRPr b="1" sz="1400">
              <a:solidFill>
                <a:srgbClr val="000000"/>
              </a:solidFill>
              <a:latin typeface="Arial"/>
              <a:ea typeface="Arial"/>
              <a:cs typeface="Arial"/>
              <a:sym typeface="Arial"/>
            </a:endParaRPr>
          </a:p>
          <a:p>
            <a:pPr indent="0" lvl="0" marL="0" rtl="0" algn="l">
              <a:spcBef>
                <a:spcPts val="1200"/>
              </a:spcBef>
              <a:spcAft>
                <a:spcPts val="0"/>
              </a:spcAft>
              <a:buNone/>
            </a:pPr>
            <a:r>
              <a:rPr b="1" lang="de" sz="2100">
                <a:solidFill>
                  <a:srgbClr val="000000"/>
                </a:solidFill>
                <a:latin typeface="Arial"/>
                <a:ea typeface="Arial"/>
                <a:cs typeface="Arial"/>
                <a:sym typeface="Arial"/>
              </a:rPr>
              <a:t>Allgemeinsprachliche Deutschkurse </a:t>
            </a:r>
            <a:endParaRPr b="1" sz="2100">
              <a:solidFill>
                <a:srgbClr val="000000"/>
              </a:solidFill>
              <a:latin typeface="Arial"/>
              <a:ea typeface="Arial"/>
              <a:cs typeface="Arial"/>
              <a:sym typeface="Arial"/>
            </a:endParaRPr>
          </a:p>
          <a:p>
            <a:pPr indent="0" lvl="0" marL="0" rtl="0" algn="l">
              <a:spcBef>
                <a:spcPts val="1200"/>
              </a:spcBef>
              <a:spcAft>
                <a:spcPts val="0"/>
              </a:spcAft>
              <a:buNone/>
            </a:pPr>
            <a:r>
              <a:rPr b="1" lang="de" sz="1400" u="sng">
                <a:solidFill>
                  <a:srgbClr val="1155CC"/>
                </a:solidFill>
                <a:latin typeface="Arial"/>
                <a:ea typeface="Arial"/>
                <a:cs typeface="Arial"/>
                <a:sym typeface="Arial"/>
                <a:hlinkClick r:id="rId5">
                  <a:extLst>
                    <a:ext uri="{A12FA001-AC4F-418D-AE19-62706E023703}">
                      <ahyp:hlinkClr val="tx"/>
                    </a:ext>
                  </a:extLst>
                </a:hlinkClick>
              </a:rPr>
              <a:t>https://campuas.frankfurt-university.de/enrol/index.php?id=10173</a:t>
            </a:r>
            <a:endParaRPr b="1" sz="1400">
              <a:solidFill>
                <a:srgbClr val="000000"/>
              </a:solidFill>
              <a:latin typeface="Arial"/>
              <a:ea typeface="Arial"/>
              <a:cs typeface="Arial"/>
              <a:sym typeface="Arial"/>
            </a:endParaRPr>
          </a:p>
          <a:p>
            <a:pPr indent="0" lvl="0" marL="0" rtl="0" algn="l">
              <a:lnSpc>
                <a:spcPct val="120000"/>
              </a:lnSpc>
              <a:spcBef>
                <a:spcPts val="1200"/>
              </a:spcBef>
              <a:spcAft>
                <a:spcPts val="0"/>
              </a:spcAft>
              <a:buNone/>
            </a:pPr>
            <a:r>
              <a:rPr b="1" lang="de" sz="2100">
                <a:solidFill>
                  <a:srgbClr val="000000"/>
                </a:solidFill>
                <a:latin typeface="Arial"/>
                <a:ea typeface="Arial"/>
                <a:cs typeface="Arial"/>
                <a:sym typeface="Arial"/>
              </a:rPr>
              <a:t>Schreib- und Methodenwerkstatt</a:t>
            </a:r>
            <a:endParaRPr b="1" sz="2100">
              <a:solidFill>
                <a:srgbClr val="000000"/>
              </a:solidFill>
              <a:latin typeface="Arial"/>
              <a:ea typeface="Arial"/>
              <a:cs typeface="Arial"/>
              <a:sym typeface="Arial"/>
            </a:endParaRPr>
          </a:p>
          <a:p>
            <a:pPr indent="0" lvl="0" marL="0" rtl="0" algn="l">
              <a:spcBef>
                <a:spcPts val="600"/>
              </a:spcBef>
              <a:spcAft>
                <a:spcPts val="0"/>
              </a:spcAft>
              <a:buNone/>
            </a:pPr>
            <a:r>
              <a:rPr lang="de" sz="1400" u="sng">
                <a:solidFill>
                  <a:srgbClr val="1155CC"/>
                </a:solidFill>
                <a:latin typeface="Arial"/>
                <a:ea typeface="Arial"/>
                <a:cs typeface="Arial"/>
                <a:sym typeface="Arial"/>
                <a:hlinkClick r:id="rId6">
                  <a:extLst>
                    <a:ext uri="{A12FA001-AC4F-418D-AE19-62706E023703}">
                      <ahyp:hlinkClr val="tx"/>
                    </a:ext>
                  </a:extLst>
                </a:hlinkClick>
              </a:rPr>
              <a:t>https://campuas.frankfurt-university.de/enrol/index.php?id=7944</a:t>
            </a:r>
            <a:endParaRPr sz="3200">
              <a:solidFill>
                <a:srgbClr val="666666"/>
              </a:solidFill>
              <a:highlight>
                <a:srgbClr val="FFFFFF"/>
              </a:highlight>
              <a:latin typeface="Roboto"/>
              <a:ea typeface="Roboto"/>
              <a:cs typeface="Roboto"/>
              <a:sym typeface="Roboto"/>
            </a:endParaRPr>
          </a:p>
          <a:p>
            <a:pPr indent="0" lvl="0" marL="914400" marR="381000" rtl="0" algn="l">
              <a:lnSpc>
                <a:spcPct val="150000"/>
              </a:lnSpc>
              <a:spcBef>
                <a:spcPts val="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457200" marR="381000" rtl="0" algn="l">
              <a:lnSpc>
                <a:spcPct val="150000"/>
              </a:lnSpc>
              <a:spcBef>
                <a:spcPts val="1200"/>
              </a:spcBef>
              <a:spcAft>
                <a:spcPts val="0"/>
              </a:spcAft>
              <a:buNone/>
            </a:pPr>
            <a:r>
              <a:t/>
            </a:r>
            <a:endParaRPr sz="2600">
              <a:solidFill>
                <a:srgbClr val="666666"/>
              </a:solidFill>
              <a:highlight>
                <a:srgbClr val="FFFFFF"/>
              </a:highlight>
              <a:latin typeface="Roboto"/>
              <a:ea typeface="Roboto"/>
              <a:cs typeface="Roboto"/>
              <a:sym typeface="Roboto"/>
            </a:endParaRPr>
          </a:p>
          <a:p>
            <a:pPr indent="0" lvl="0" marL="457200" marR="381000" rtl="0" algn="l">
              <a:lnSpc>
                <a:spcPct val="150000"/>
              </a:lnSpc>
              <a:spcBef>
                <a:spcPts val="1200"/>
              </a:spcBef>
              <a:spcAft>
                <a:spcPts val="0"/>
              </a:spcAft>
              <a:buNone/>
            </a:pPr>
            <a:r>
              <a:t/>
            </a:r>
            <a:endParaRPr sz="2600">
              <a:solidFill>
                <a:srgbClr val="666666"/>
              </a:solidFill>
              <a:highlight>
                <a:srgbClr val="FFFFFF"/>
              </a:highlight>
              <a:latin typeface="Roboto"/>
              <a:ea typeface="Roboto"/>
              <a:cs typeface="Roboto"/>
              <a:sym typeface="Roboto"/>
            </a:endParaRPr>
          </a:p>
          <a:p>
            <a:pPr indent="0" lvl="0" marL="457200" marR="381000" rtl="0" algn="l">
              <a:spcBef>
                <a:spcPts val="1200"/>
              </a:spcBef>
              <a:spcAft>
                <a:spcPts val="0"/>
              </a:spcAft>
              <a:buNone/>
            </a:pPr>
            <a:r>
              <a:t/>
            </a:r>
            <a:endParaRPr sz="1800">
              <a:solidFill>
                <a:srgbClr val="666666"/>
              </a:solidFill>
              <a:highlight>
                <a:srgbClr val="FFFFFF"/>
              </a:highlight>
              <a:latin typeface="Roboto"/>
              <a:ea typeface="Roboto"/>
              <a:cs typeface="Roboto"/>
              <a:sym typeface="Roboto"/>
            </a:endParaRPr>
          </a:p>
          <a:p>
            <a:pPr indent="0" lvl="0" marL="0" marR="381000" rtl="0" algn="l">
              <a:spcBef>
                <a:spcPts val="120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0" marR="381000" rtl="0" algn="l">
              <a:spcBef>
                <a:spcPts val="1200"/>
              </a:spcBef>
              <a:spcAft>
                <a:spcPts val="0"/>
              </a:spcAft>
              <a:buNone/>
            </a:pPr>
            <a:r>
              <a:t/>
            </a:r>
            <a:endParaRPr sz="2400">
              <a:solidFill>
                <a:srgbClr val="666666"/>
              </a:solidFill>
              <a:highlight>
                <a:schemeClr val="dk1"/>
              </a:highlight>
              <a:latin typeface="Roboto"/>
              <a:ea typeface="Roboto"/>
              <a:cs typeface="Roboto"/>
              <a:sym typeface="Roboto"/>
            </a:endParaRPr>
          </a:p>
          <a:p>
            <a:pPr indent="0" lvl="0" marL="0" marR="381000" rtl="0" algn="l">
              <a:spcBef>
                <a:spcPts val="1200"/>
              </a:spcBef>
              <a:spcAft>
                <a:spcPts val="0"/>
              </a:spcAft>
              <a:buNone/>
            </a:pPr>
            <a:r>
              <a:rPr lang="de" sz="2400">
                <a:solidFill>
                  <a:srgbClr val="666666"/>
                </a:solidFill>
                <a:highlight>
                  <a:schemeClr val="dk1"/>
                </a:highlight>
                <a:latin typeface="Roboto"/>
                <a:ea typeface="Roboto"/>
                <a:cs typeface="Roboto"/>
                <a:sym typeface="Roboto"/>
              </a:rPr>
              <a:t>  </a:t>
            </a:r>
            <a:endParaRPr sz="2400">
              <a:solidFill>
                <a:srgbClr val="666666"/>
              </a:solidFill>
              <a:highlight>
                <a:srgbClr val="FFFFFF"/>
              </a:highlight>
              <a:latin typeface="Roboto"/>
              <a:ea typeface="Roboto"/>
              <a:cs typeface="Roboto"/>
              <a:sym typeface="Roboto"/>
            </a:endParaRPr>
          </a:p>
          <a:p>
            <a:pPr indent="0" lvl="0" marL="0" marR="381000" rtl="0" algn="l">
              <a:lnSpc>
                <a:spcPct val="115000"/>
              </a:lnSpc>
              <a:spcBef>
                <a:spcPts val="120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457200" marR="381000" rtl="0" algn="l">
              <a:lnSpc>
                <a:spcPct val="115000"/>
              </a:lnSpc>
              <a:spcBef>
                <a:spcPts val="120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1200"/>
              </a:spcAft>
              <a:buSzPts val="1018"/>
              <a:buNone/>
            </a:pPr>
            <a:r>
              <a:rPr lang="de" sz="1800">
                <a:solidFill>
                  <a:srgbClr val="999999"/>
                </a:solidFill>
              </a:rPr>
              <a:t>  </a:t>
            </a:r>
            <a:endParaRPr sz="1800">
              <a:solidFill>
                <a:srgbClr val="999999"/>
              </a:solidFill>
            </a:endParaRPr>
          </a:p>
        </p:txBody>
      </p:sp>
      <p:sp>
        <p:nvSpPr>
          <p:cNvPr id="143" name="Google Shape;143;p1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6"/>
          <p:cNvSpPr txBox="1"/>
          <p:nvPr>
            <p:ph type="title"/>
          </p:nvPr>
        </p:nvSpPr>
        <p:spPr>
          <a:xfrm>
            <a:off x="575675" y="254100"/>
            <a:ext cx="7949100" cy="600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de" sz="3500">
                <a:solidFill>
                  <a:srgbClr val="674EA7"/>
                </a:solidFill>
                <a:latin typeface="Roboto"/>
                <a:ea typeface="Roboto"/>
                <a:cs typeface="Roboto"/>
                <a:sym typeface="Roboto"/>
              </a:rPr>
              <a:t>Erreichbarkeit und Kommunikation</a:t>
            </a:r>
            <a:r>
              <a:rPr b="1" lang="de" sz="3100">
                <a:solidFill>
                  <a:srgbClr val="674EA7"/>
                </a:solidFill>
                <a:latin typeface="Roboto"/>
                <a:ea typeface="Roboto"/>
                <a:cs typeface="Roboto"/>
                <a:sym typeface="Roboto"/>
              </a:rPr>
              <a:t> </a:t>
            </a:r>
            <a:r>
              <a:rPr lang="de" sz="3100">
                <a:solidFill>
                  <a:srgbClr val="674EA7"/>
                </a:solidFill>
              </a:rPr>
              <a:t> </a:t>
            </a:r>
            <a:r>
              <a:rPr lang="de" sz="3100">
                <a:solidFill>
                  <a:srgbClr val="434343"/>
                </a:solidFill>
                <a:latin typeface="Roboto Medium"/>
                <a:ea typeface="Roboto Medium"/>
                <a:cs typeface="Roboto Medium"/>
                <a:sym typeface="Roboto Medium"/>
              </a:rPr>
              <a:t>   </a:t>
            </a:r>
            <a:r>
              <a:rPr lang="de" sz="2800">
                <a:solidFill>
                  <a:srgbClr val="434343"/>
                </a:solidFill>
                <a:latin typeface="Roboto Medium"/>
                <a:ea typeface="Roboto Medium"/>
                <a:cs typeface="Roboto Medium"/>
                <a:sym typeface="Roboto Medium"/>
              </a:rPr>
              <a:t>  </a:t>
            </a:r>
            <a:endParaRPr sz="2800">
              <a:solidFill>
                <a:srgbClr val="434343"/>
              </a:solidFill>
              <a:latin typeface="Roboto Medium"/>
              <a:ea typeface="Roboto Medium"/>
              <a:cs typeface="Roboto Medium"/>
              <a:sym typeface="Roboto Medium"/>
            </a:endParaRPr>
          </a:p>
        </p:txBody>
      </p:sp>
      <p:sp>
        <p:nvSpPr>
          <p:cNvPr id="149" name="Google Shape;149;p16"/>
          <p:cNvSpPr txBox="1"/>
          <p:nvPr>
            <p:ph idx="1" type="body"/>
          </p:nvPr>
        </p:nvSpPr>
        <p:spPr>
          <a:xfrm>
            <a:off x="220050" y="982775"/>
            <a:ext cx="8719500" cy="3793500"/>
          </a:xfrm>
          <a:prstGeom prst="rect">
            <a:avLst/>
          </a:prstGeom>
        </p:spPr>
        <p:txBody>
          <a:bodyPr anchorCtr="0" anchor="t" bIns="91425" lIns="91425" spcFirstLastPara="1" rIns="0" wrap="square" tIns="91425">
            <a:noAutofit/>
          </a:bodyPr>
          <a:lstStyle/>
          <a:p>
            <a:pPr indent="-262299" lvl="0" marL="457200" marR="381000" rtl="0" algn="l">
              <a:lnSpc>
                <a:spcPct val="115000"/>
              </a:lnSpc>
              <a:spcBef>
                <a:spcPts val="0"/>
              </a:spcBef>
              <a:spcAft>
                <a:spcPts val="0"/>
              </a:spcAft>
              <a:buClr>
                <a:srgbClr val="666666"/>
              </a:buClr>
              <a:buSzPts val="2600"/>
              <a:buFont typeface="Roboto"/>
              <a:buChar char="📌"/>
            </a:pPr>
            <a:r>
              <a:rPr lang="de" sz="2800">
                <a:solidFill>
                  <a:srgbClr val="666666"/>
                </a:solidFill>
                <a:highlight>
                  <a:schemeClr val="dk1"/>
                </a:highlight>
                <a:latin typeface="Roboto"/>
                <a:ea typeface="Roboto"/>
                <a:cs typeface="Roboto"/>
                <a:sym typeface="Roboto"/>
              </a:rPr>
              <a:t>E-Mail</a:t>
            </a:r>
            <a:r>
              <a:rPr b="1" lang="de" sz="2800">
                <a:solidFill>
                  <a:srgbClr val="666666"/>
                </a:solidFill>
                <a:highlight>
                  <a:schemeClr val="dk1"/>
                </a:highlight>
                <a:latin typeface="Roboto"/>
                <a:ea typeface="Roboto"/>
                <a:cs typeface="Roboto"/>
                <a:sym typeface="Roboto"/>
              </a:rPr>
              <a:t>: </a:t>
            </a:r>
            <a:r>
              <a:rPr b="1" lang="de" sz="3000">
                <a:solidFill>
                  <a:srgbClr val="741B47"/>
                </a:solidFill>
                <a:highlight>
                  <a:schemeClr val="dk1"/>
                </a:highlight>
                <a:latin typeface="Roboto"/>
                <a:ea typeface="Roboto"/>
                <a:cs typeface="Roboto"/>
                <a:sym typeface="Roboto"/>
              </a:rPr>
              <a:t>Marina.Makhlin@fb4.fra-uas.de</a:t>
            </a:r>
            <a:r>
              <a:rPr lang="de" sz="2800">
                <a:solidFill>
                  <a:srgbClr val="666666"/>
                </a:solidFill>
                <a:highlight>
                  <a:schemeClr val="dk1"/>
                </a:highlight>
                <a:latin typeface="Roboto"/>
                <a:ea typeface="Roboto"/>
                <a:cs typeface="Roboto"/>
                <a:sym typeface="Roboto"/>
              </a:rPr>
              <a:t> </a:t>
            </a:r>
            <a:endParaRPr sz="2800">
              <a:solidFill>
                <a:srgbClr val="666666"/>
              </a:solidFill>
              <a:highlight>
                <a:schemeClr val="dk1"/>
              </a:highlight>
              <a:latin typeface="Roboto"/>
              <a:ea typeface="Roboto"/>
              <a:cs typeface="Roboto"/>
              <a:sym typeface="Roboto"/>
            </a:endParaRPr>
          </a:p>
          <a:p>
            <a:pPr indent="-236899" lvl="0" marL="457200" marR="381000" rtl="0" algn="l">
              <a:lnSpc>
                <a:spcPct val="115000"/>
              </a:lnSpc>
              <a:spcBef>
                <a:spcPts val="0"/>
              </a:spcBef>
              <a:spcAft>
                <a:spcPts val="0"/>
              </a:spcAft>
              <a:buClr>
                <a:srgbClr val="666666"/>
              </a:buClr>
              <a:buSzPts val="2200"/>
              <a:buFont typeface="Roboto"/>
              <a:buChar char="📌"/>
            </a:pPr>
            <a:r>
              <a:rPr lang="de" sz="2800">
                <a:solidFill>
                  <a:srgbClr val="666666"/>
                </a:solidFill>
                <a:highlight>
                  <a:schemeClr val="dk1"/>
                </a:highlight>
                <a:latin typeface="Roboto"/>
                <a:ea typeface="Roboto"/>
                <a:cs typeface="Roboto"/>
                <a:sym typeface="Roboto"/>
              </a:rPr>
              <a:t>Einschreibeschlüssel:  </a:t>
            </a:r>
            <a:r>
              <a:rPr b="1" lang="de" sz="3100">
                <a:solidFill>
                  <a:srgbClr val="741B47"/>
                </a:solidFill>
                <a:highlight>
                  <a:schemeClr val="dk1"/>
                </a:highlight>
                <a:latin typeface="Roboto"/>
                <a:ea typeface="Roboto"/>
                <a:cs typeface="Roboto"/>
                <a:sym typeface="Roboto"/>
              </a:rPr>
              <a:t>M5-Ma24</a:t>
            </a:r>
            <a:endParaRPr sz="3100">
              <a:solidFill>
                <a:srgbClr val="666666"/>
              </a:solidFill>
              <a:highlight>
                <a:schemeClr val="dk1"/>
              </a:highlight>
              <a:latin typeface="Roboto"/>
              <a:ea typeface="Roboto"/>
              <a:cs typeface="Roboto"/>
              <a:sym typeface="Roboto"/>
            </a:endParaRPr>
          </a:p>
          <a:p>
            <a:pPr indent="-262299" lvl="0" marL="457200" marR="381000" rtl="0" algn="l">
              <a:lnSpc>
                <a:spcPct val="115000"/>
              </a:lnSpc>
              <a:spcBef>
                <a:spcPts val="0"/>
              </a:spcBef>
              <a:spcAft>
                <a:spcPts val="0"/>
              </a:spcAft>
              <a:buClr>
                <a:srgbClr val="666666"/>
              </a:buClr>
              <a:buSzPts val="2600"/>
              <a:buFont typeface="Roboto"/>
              <a:buChar char="📌"/>
            </a:pPr>
            <a:r>
              <a:rPr lang="de" sz="2800">
                <a:solidFill>
                  <a:srgbClr val="666666"/>
                </a:solidFill>
                <a:highlight>
                  <a:schemeClr val="dk1"/>
                </a:highlight>
                <a:latin typeface="Roboto"/>
                <a:ea typeface="Roboto"/>
                <a:cs typeface="Roboto"/>
                <a:sym typeface="Roboto"/>
              </a:rPr>
              <a:t>Austausch und Fragen im </a:t>
            </a:r>
            <a:r>
              <a:rPr b="1" lang="de" sz="2800">
                <a:solidFill>
                  <a:srgbClr val="666666"/>
                </a:solidFill>
                <a:highlight>
                  <a:schemeClr val="dk1"/>
                </a:highlight>
                <a:latin typeface="Roboto"/>
                <a:ea typeface="Roboto"/>
                <a:cs typeface="Roboto"/>
                <a:sym typeface="Roboto"/>
              </a:rPr>
              <a:t>Moodle unter Allgemeines : </a:t>
            </a:r>
            <a:r>
              <a:rPr b="1" lang="de" sz="3100">
                <a:solidFill>
                  <a:srgbClr val="741B47"/>
                </a:solidFill>
                <a:highlight>
                  <a:schemeClr val="dk1"/>
                </a:highlight>
                <a:latin typeface="Roboto"/>
                <a:ea typeface="Roboto"/>
                <a:cs typeface="Roboto"/>
                <a:sym typeface="Roboto"/>
              </a:rPr>
              <a:t>Forum für Kommunikation und Fragen </a:t>
            </a:r>
            <a:endParaRPr b="1" sz="3600">
              <a:solidFill>
                <a:srgbClr val="666666"/>
              </a:solidFill>
              <a:highlight>
                <a:srgbClr val="FFFFFF"/>
              </a:highlight>
              <a:latin typeface="Roboto"/>
              <a:ea typeface="Roboto"/>
              <a:cs typeface="Roboto"/>
              <a:sym typeface="Roboto"/>
            </a:endParaRPr>
          </a:p>
          <a:p>
            <a:pPr indent="0" lvl="0" marL="457200" marR="381000" rtl="0" algn="l">
              <a:lnSpc>
                <a:spcPct val="150000"/>
              </a:lnSpc>
              <a:spcBef>
                <a:spcPts val="1200"/>
              </a:spcBef>
              <a:spcAft>
                <a:spcPts val="0"/>
              </a:spcAft>
              <a:buNone/>
            </a:pPr>
            <a:r>
              <a:t/>
            </a:r>
            <a:endParaRPr sz="2600">
              <a:solidFill>
                <a:srgbClr val="666666"/>
              </a:solidFill>
              <a:highlight>
                <a:srgbClr val="FFFFFF"/>
              </a:highlight>
              <a:latin typeface="Roboto"/>
              <a:ea typeface="Roboto"/>
              <a:cs typeface="Roboto"/>
              <a:sym typeface="Roboto"/>
            </a:endParaRPr>
          </a:p>
          <a:p>
            <a:pPr indent="0" lvl="0" marL="457200" marR="381000" rtl="0" algn="l">
              <a:lnSpc>
                <a:spcPct val="150000"/>
              </a:lnSpc>
              <a:spcBef>
                <a:spcPts val="1200"/>
              </a:spcBef>
              <a:spcAft>
                <a:spcPts val="0"/>
              </a:spcAft>
              <a:buNone/>
            </a:pPr>
            <a:r>
              <a:t/>
            </a:r>
            <a:endParaRPr sz="2600">
              <a:solidFill>
                <a:srgbClr val="666666"/>
              </a:solidFill>
              <a:highlight>
                <a:srgbClr val="FFFFFF"/>
              </a:highlight>
              <a:latin typeface="Roboto"/>
              <a:ea typeface="Roboto"/>
              <a:cs typeface="Roboto"/>
              <a:sym typeface="Roboto"/>
            </a:endParaRPr>
          </a:p>
          <a:p>
            <a:pPr indent="0" lvl="0" marL="457200" marR="381000" rtl="0" algn="l">
              <a:spcBef>
                <a:spcPts val="1200"/>
              </a:spcBef>
              <a:spcAft>
                <a:spcPts val="0"/>
              </a:spcAft>
              <a:buNone/>
            </a:pPr>
            <a:r>
              <a:t/>
            </a:r>
            <a:endParaRPr sz="1800">
              <a:solidFill>
                <a:srgbClr val="666666"/>
              </a:solidFill>
              <a:highlight>
                <a:srgbClr val="FFFFFF"/>
              </a:highlight>
              <a:latin typeface="Roboto"/>
              <a:ea typeface="Roboto"/>
              <a:cs typeface="Roboto"/>
              <a:sym typeface="Roboto"/>
            </a:endParaRPr>
          </a:p>
          <a:p>
            <a:pPr indent="0" lvl="0" marL="0" marR="381000" rtl="0" algn="l">
              <a:spcBef>
                <a:spcPts val="120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0" marR="381000" rtl="0" algn="l">
              <a:spcBef>
                <a:spcPts val="1200"/>
              </a:spcBef>
              <a:spcAft>
                <a:spcPts val="0"/>
              </a:spcAft>
              <a:buNone/>
            </a:pPr>
            <a:r>
              <a:t/>
            </a:r>
            <a:endParaRPr sz="2400">
              <a:solidFill>
                <a:srgbClr val="666666"/>
              </a:solidFill>
              <a:highlight>
                <a:schemeClr val="dk1"/>
              </a:highlight>
              <a:latin typeface="Roboto"/>
              <a:ea typeface="Roboto"/>
              <a:cs typeface="Roboto"/>
              <a:sym typeface="Roboto"/>
            </a:endParaRPr>
          </a:p>
          <a:p>
            <a:pPr indent="0" lvl="0" marL="0" marR="381000" rtl="0" algn="l">
              <a:spcBef>
                <a:spcPts val="1200"/>
              </a:spcBef>
              <a:spcAft>
                <a:spcPts val="0"/>
              </a:spcAft>
              <a:buNone/>
            </a:pPr>
            <a:r>
              <a:rPr lang="de" sz="2400">
                <a:solidFill>
                  <a:srgbClr val="666666"/>
                </a:solidFill>
                <a:highlight>
                  <a:schemeClr val="dk1"/>
                </a:highlight>
                <a:latin typeface="Roboto"/>
                <a:ea typeface="Roboto"/>
                <a:cs typeface="Roboto"/>
                <a:sym typeface="Roboto"/>
              </a:rPr>
              <a:t>  </a:t>
            </a:r>
            <a:endParaRPr sz="2400">
              <a:solidFill>
                <a:srgbClr val="666666"/>
              </a:solidFill>
              <a:highlight>
                <a:srgbClr val="FFFFFF"/>
              </a:highlight>
              <a:latin typeface="Roboto"/>
              <a:ea typeface="Roboto"/>
              <a:cs typeface="Roboto"/>
              <a:sym typeface="Roboto"/>
            </a:endParaRPr>
          </a:p>
          <a:p>
            <a:pPr indent="0" lvl="0" marL="0" marR="381000" rtl="0" algn="l">
              <a:lnSpc>
                <a:spcPct val="115000"/>
              </a:lnSpc>
              <a:spcBef>
                <a:spcPts val="120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457200" marR="381000" rtl="0" algn="l">
              <a:lnSpc>
                <a:spcPct val="115000"/>
              </a:lnSpc>
              <a:spcBef>
                <a:spcPts val="120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1200"/>
              </a:spcAft>
              <a:buSzPts val="1018"/>
              <a:buNone/>
            </a:pPr>
            <a:r>
              <a:rPr lang="de" sz="1800">
                <a:solidFill>
                  <a:srgbClr val="999999"/>
                </a:solidFill>
              </a:rPr>
              <a:t>  </a:t>
            </a:r>
            <a:endParaRPr sz="1800">
              <a:solidFill>
                <a:srgbClr val="999999"/>
              </a:solidFill>
            </a:endParaRPr>
          </a:p>
        </p:txBody>
      </p:sp>
      <p:sp>
        <p:nvSpPr>
          <p:cNvPr id="150" name="Google Shape;150;p1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7"/>
          <p:cNvSpPr txBox="1"/>
          <p:nvPr>
            <p:ph type="title"/>
          </p:nvPr>
        </p:nvSpPr>
        <p:spPr>
          <a:xfrm>
            <a:off x="575675" y="0"/>
            <a:ext cx="7949100" cy="77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de" sz="3300">
                <a:solidFill>
                  <a:srgbClr val="674EA7"/>
                </a:solidFill>
                <a:latin typeface="Roboto"/>
                <a:ea typeface="Roboto"/>
                <a:cs typeface="Roboto"/>
                <a:sym typeface="Roboto"/>
              </a:rPr>
              <a:t>Termine</a:t>
            </a:r>
            <a:r>
              <a:rPr b="1" lang="de" sz="3900">
                <a:solidFill>
                  <a:srgbClr val="674EA7"/>
                </a:solidFill>
                <a:latin typeface="Roboto"/>
                <a:ea typeface="Roboto"/>
                <a:cs typeface="Roboto"/>
                <a:sym typeface="Roboto"/>
              </a:rPr>
              <a:t> </a:t>
            </a:r>
            <a:r>
              <a:rPr lang="de" sz="3100">
                <a:solidFill>
                  <a:srgbClr val="434343"/>
                </a:solidFill>
                <a:latin typeface="Roboto Medium"/>
                <a:ea typeface="Roboto Medium"/>
                <a:cs typeface="Roboto Medium"/>
                <a:sym typeface="Roboto Medium"/>
              </a:rPr>
              <a:t> </a:t>
            </a:r>
            <a:endParaRPr sz="3100">
              <a:solidFill>
                <a:srgbClr val="434343"/>
              </a:solidFill>
              <a:latin typeface="Roboto Medium"/>
              <a:ea typeface="Roboto Medium"/>
              <a:cs typeface="Roboto Medium"/>
              <a:sym typeface="Roboto Medium"/>
            </a:endParaRPr>
          </a:p>
        </p:txBody>
      </p:sp>
      <p:sp>
        <p:nvSpPr>
          <p:cNvPr id="156" name="Google Shape;156;p17"/>
          <p:cNvSpPr txBox="1"/>
          <p:nvPr>
            <p:ph idx="1" type="body"/>
          </p:nvPr>
        </p:nvSpPr>
        <p:spPr>
          <a:xfrm>
            <a:off x="293300" y="601575"/>
            <a:ext cx="8646000" cy="4542000"/>
          </a:xfrm>
          <a:prstGeom prst="rect">
            <a:avLst/>
          </a:prstGeom>
          <a:effectLst>
            <a:outerShdw blurRad="57150" rotWithShape="0" algn="bl" dir="5400000" dist="19050">
              <a:srgbClr val="000000">
                <a:alpha val="50000"/>
              </a:srgbClr>
            </a:outerShdw>
          </a:effectLst>
        </p:spPr>
        <p:txBody>
          <a:bodyPr anchorCtr="0" anchor="t" bIns="91425" lIns="91425" spcFirstLastPara="1" rIns="0" wrap="square" tIns="91425">
            <a:noAutofit/>
          </a:bodyPr>
          <a:lstStyle/>
          <a:p>
            <a:pPr indent="0" lvl="0" marL="0" marR="381000" rtl="0" algn="l">
              <a:lnSpc>
                <a:spcPct val="115000"/>
              </a:lnSpc>
              <a:spcBef>
                <a:spcPts val="0"/>
              </a:spcBef>
              <a:spcAft>
                <a:spcPts val="0"/>
              </a:spcAft>
              <a:buNone/>
            </a:pPr>
            <a:r>
              <a:rPr lang="de" sz="2500">
                <a:solidFill>
                  <a:srgbClr val="666666"/>
                </a:solidFill>
                <a:highlight>
                  <a:srgbClr val="FFFFFF"/>
                </a:highlight>
                <a:latin typeface="Roboto"/>
                <a:ea typeface="Roboto"/>
                <a:cs typeface="Roboto"/>
                <a:sym typeface="Roboto"/>
              </a:rPr>
              <a:t>                                      </a:t>
            </a:r>
            <a:r>
              <a:rPr lang="de" sz="1800">
                <a:solidFill>
                  <a:srgbClr val="666666"/>
                </a:solidFill>
                <a:highlight>
                  <a:srgbClr val="FFFFFF"/>
                </a:highlight>
                <a:latin typeface="Roboto"/>
                <a:ea typeface="Roboto"/>
                <a:cs typeface="Roboto"/>
                <a:sym typeface="Roboto"/>
              </a:rPr>
              <a:t> ⏳ </a:t>
            </a:r>
            <a:r>
              <a:rPr b="1" lang="de" sz="2100">
                <a:solidFill>
                  <a:srgbClr val="666666"/>
                </a:solidFill>
                <a:highlight>
                  <a:srgbClr val="FFFFFF"/>
                </a:highlight>
                <a:latin typeface="Roboto"/>
                <a:ea typeface="Roboto"/>
                <a:cs typeface="Roboto"/>
                <a:sym typeface="Roboto"/>
              </a:rPr>
              <a:t>8:30</a:t>
            </a:r>
            <a:r>
              <a:rPr b="1" lang="de" sz="2100">
                <a:solidFill>
                  <a:srgbClr val="666666"/>
                </a:solidFill>
                <a:highlight>
                  <a:srgbClr val="FFFFFF"/>
                </a:highlight>
                <a:latin typeface="Roboto"/>
                <a:ea typeface="Roboto"/>
                <a:cs typeface="Roboto"/>
                <a:sym typeface="Roboto"/>
              </a:rPr>
              <a:t> bis 11:45  </a:t>
            </a:r>
            <a:endParaRPr b="1" sz="2100">
              <a:solidFill>
                <a:srgbClr val="666666"/>
              </a:solidFill>
              <a:highlight>
                <a:srgbClr val="FFFFFF"/>
              </a:highlight>
              <a:latin typeface="Roboto"/>
              <a:ea typeface="Roboto"/>
              <a:cs typeface="Roboto"/>
              <a:sym typeface="Roboto"/>
            </a:endParaRPr>
          </a:p>
          <a:p>
            <a:pPr indent="0" lvl="0" marL="0" marR="0" rtl="0" algn="l">
              <a:lnSpc>
                <a:spcPct val="115000"/>
              </a:lnSpc>
              <a:spcBef>
                <a:spcPts val="1200"/>
              </a:spcBef>
              <a:spcAft>
                <a:spcPts val="0"/>
              </a:spcAft>
              <a:buNone/>
            </a:pPr>
            <a:r>
              <a:rPr b="1" lang="de" sz="2200">
                <a:solidFill>
                  <a:srgbClr val="8E7CC3"/>
                </a:solidFill>
                <a:highlight>
                  <a:srgbClr val="FFFFFF"/>
                </a:highlight>
                <a:latin typeface="Nunito"/>
                <a:ea typeface="Nunito"/>
                <a:cs typeface="Nunito"/>
                <a:sym typeface="Nunito"/>
              </a:rPr>
              <a:t> 21.10.26</a:t>
            </a:r>
            <a:r>
              <a:rPr b="1" lang="de" sz="2200">
                <a:solidFill>
                  <a:srgbClr val="8E7CC3"/>
                </a:solidFill>
                <a:highlight>
                  <a:srgbClr val="FFFFFF"/>
                </a:highlight>
                <a:latin typeface="Nunito"/>
                <a:ea typeface="Nunito"/>
                <a:cs typeface="Nunito"/>
                <a:sym typeface="Nunito"/>
              </a:rPr>
              <a:t> Einführung  </a:t>
            </a:r>
            <a:endParaRPr b="1" sz="2200">
              <a:solidFill>
                <a:srgbClr val="8E7CC3"/>
              </a:solidFill>
              <a:highlight>
                <a:srgbClr val="FFFFFF"/>
              </a:highlight>
              <a:latin typeface="Nunito"/>
              <a:ea typeface="Nunito"/>
              <a:cs typeface="Nunito"/>
              <a:sym typeface="Nunito"/>
            </a:endParaRPr>
          </a:p>
          <a:p>
            <a:pPr indent="457200" lvl="0" marL="0" marR="0" rtl="0" algn="l">
              <a:lnSpc>
                <a:spcPct val="115000"/>
              </a:lnSpc>
              <a:spcBef>
                <a:spcPts val="0"/>
              </a:spcBef>
              <a:spcAft>
                <a:spcPts val="0"/>
              </a:spcAft>
              <a:buNone/>
            </a:pPr>
            <a:r>
              <a:t/>
            </a:r>
            <a:endParaRPr b="1" sz="1000">
              <a:solidFill>
                <a:srgbClr val="8E7CC3"/>
              </a:solidFill>
              <a:highlight>
                <a:srgbClr val="FFFFFF"/>
              </a:highlight>
              <a:latin typeface="Nunito"/>
              <a:ea typeface="Nunito"/>
              <a:cs typeface="Nunito"/>
              <a:sym typeface="Nunito"/>
            </a:endParaRPr>
          </a:p>
          <a:p>
            <a:pPr indent="0" lvl="0" marL="0" marR="0" rtl="0" algn="l">
              <a:lnSpc>
                <a:spcPct val="115000"/>
              </a:lnSpc>
              <a:spcBef>
                <a:spcPts val="0"/>
              </a:spcBef>
              <a:spcAft>
                <a:spcPts val="0"/>
              </a:spcAft>
              <a:buNone/>
            </a:pPr>
            <a:r>
              <a:rPr b="1" lang="de" sz="2200">
                <a:solidFill>
                  <a:srgbClr val="CC0000"/>
                </a:solidFill>
                <a:highlight>
                  <a:srgbClr val="FFFFFF"/>
                </a:highlight>
                <a:latin typeface="Nunito"/>
                <a:ea typeface="Nunito"/>
                <a:cs typeface="Nunito"/>
                <a:sym typeface="Nunito"/>
              </a:rPr>
              <a:t>      4.11.26</a:t>
            </a:r>
            <a:r>
              <a:rPr b="1" lang="de" sz="2200">
                <a:solidFill>
                  <a:srgbClr val="CC0000"/>
                </a:solidFill>
                <a:highlight>
                  <a:srgbClr val="FFFFFF"/>
                </a:highlight>
                <a:latin typeface="Nunito"/>
                <a:ea typeface="Nunito"/>
                <a:cs typeface="Nunito"/>
                <a:sym typeface="Nunito"/>
              </a:rPr>
              <a:t> </a:t>
            </a:r>
            <a:r>
              <a:rPr b="1" lang="de" sz="2200">
                <a:solidFill>
                  <a:srgbClr val="CC0000"/>
                </a:solidFill>
                <a:highlight>
                  <a:schemeClr val="dk1"/>
                </a:highlight>
                <a:latin typeface="Nunito"/>
                <a:ea typeface="Nunito"/>
                <a:cs typeface="Nunito"/>
                <a:sym typeface="Nunito"/>
              </a:rPr>
              <a:t>Ausgabe der Prüfungsaufgabe „Literaturverzeichnis“ </a:t>
            </a:r>
            <a:endParaRPr b="1" sz="2200">
              <a:solidFill>
                <a:srgbClr val="CC0000"/>
              </a:solidFill>
              <a:highlight>
                <a:schemeClr val="dk1"/>
              </a:highlight>
              <a:latin typeface="Nunito"/>
              <a:ea typeface="Nunito"/>
              <a:cs typeface="Nunito"/>
              <a:sym typeface="Nunito"/>
            </a:endParaRPr>
          </a:p>
          <a:p>
            <a:pPr indent="0" lvl="0" marL="0" marR="0" rtl="0" algn="l">
              <a:lnSpc>
                <a:spcPct val="115000"/>
              </a:lnSpc>
              <a:spcBef>
                <a:spcPts val="0"/>
              </a:spcBef>
              <a:spcAft>
                <a:spcPts val="0"/>
              </a:spcAft>
              <a:buNone/>
            </a:pPr>
            <a:r>
              <a:t/>
            </a:r>
            <a:endParaRPr b="1" sz="1200">
              <a:solidFill>
                <a:srgbClr val="CC0000"/>
              </a:solidFill>
              <a:highlight>
                <a:schemeClr val="dk1"/>
              </a:highlight>
              <a:latin typeface="Nunito"/>
              <a:ea typeface="Nunito"/>
              <a:cs typeface="Nunito"/>
              <a:sym typeface="Nunito"/>
            </a:endParaRPr>
          </a:p>
          <a:p>
            <a:pPr indent="0" lvl="0" marL="0" rtl="0" algn="l">
              <a:spcBef>
                <a:spcPts val="0"/>
              </a:spcBef>
              <a:spcAft>
                <a:spcPts val="0"/>
              </a:spcAft>
              <a:buNone/>
            </a:pPr>
            <a:r>
              <a:rPr b="1" lang="de" sz="2200">
                <a:solidFill>
                  <a:srgbClr val="8E7CC3"/>
                </a:solidFill>
                <a:highlight>
                  <a:srgbClr val="FFFFFF"/>
                </a:highlight>
                <a:latin typeface="Nunito"/>
                <a:ea typeface="Nunito"/>
                <a:cs typeface="Nunito"/>
                <a:sym typeface="Nunito"/>
              </a:rPr>
              <a:t>      18.11.26</a:t>
            </a:r>
            <a:r>
              <a:rPr b="1" lang="de" sz="2200">
                <a:solidFill>
                  <a:srgbClr val="8E7CC3"/>
                </a:solidFill>
                <a:highlight>
                  <a:srgbClr val="FFFFFF"/>
                </a:highlight>
                <a:latin typeface="Nunito"/>
                <a:ea typeface="Nunito"/>
                <a:cs typeface="Nunito"/>
                <a:sym typeface="Nunito"/>
              </a:rPr>
              <a:t> Abgabe </a:t>
            </a:r>
            <a:r>
              <a:rPr b="1" lang="de" sz="2200">
                <a:solidFill>
                  <a:srgbClr val="8E7CC3"/>
                </a:solidFill>
                <a:highlight>
                  <a:srgbClr val="FFFFFF"/>
                </a:highlight>
                <a:latin typeface="Nunito"/>
                <a:ea typeface="Nunito"/>
                <a:cs typeface="Nunito"/>
                <a:sym typeface="Nunito"/>
              </a:rPr>
              <a:t>der Prüfungsaufgabe „Literaturverzeichnis“   und Ausgabe der Prüfungsaufgabe “Exzerpt” </a:t>
            </a:r>
            <a:endParaRPr b="1" sz="2200">
              <a:solidFill>
                <a:srgbClr val="8E7CC3"/>
              </a:solidFill>
              <a:highlight>
                <a:srgbClr val="FFFFFF"/>
              </a:highlight>
              <a:latin typeface="Nunito"/>
              <a:ea typeface="Nunito"/>
              <a:cs typeface="Nunito"/>
              <a:sym typeface="Nunito"/>
            </a:endParaRPr>
          </a:p>
          <a:p>
            <a:pPr indent="0" lvl="0" marL="0" rtl="0" algn="l">
              <a:spcBef>
                <a:spcPts val="0"/>
              </a:spcBef>
              <a:spcAft>
                <a:spcPts val="0"/>
              </a:spcAft>
              <a:buNone/>
            </a:pPr>
            <a:r>
              <a:t/>
            </a:r>
            <a:endParaRPr b="1" sz="1200">
              <a:solidFill>
                <a:srgbClr val="8E7CC3"/>
              </a:solidFill>
              <a:highlight>
                <a:srgbClr val="FFFFFF"/>
              </a:highlight>
              <a:latin typeface="Nunito"/>
              <a:ea typeface="Nunito"/>
              <a:cs typeface="Nunito"/>
              <a:sym typeface="Nunito"/>
            </a:endParaRPr>
          </a:p>
          <a:p>
            <a:pPr indent="0" lvl="0" marL="0" rtl="0" algn="l">
              <a:spcBef>
                <a:spcPts val="0"/>
              </a:spcBef>
              <a:spcAft>
                <a:spcPts val="0"/>
              </a:spcAft>
              <a:buNone/>
            </a:pPr>
            <a:r>
              <a:rPr b="1" lang="de" sz="2200">
                <a:solidFill>
                  <a:srgbClr val="CC0000"/>
                </a:solidFill>
                <a:highlight>
                  <a:srgbClr val="FFFFFF"/>
                </a:highlight>
                <a:latin typeface="Nunito"/>
                <a:ea typeface="Nunito"/>
                <a:cs typeface="Nunito"/>
                <a:sym typeface="Nunito"/>
              </a:rPr>
              <a:t> </a:t>
            </a:r>
            <a:r>
              <a:rPr b="1" lang="de" sz="2300">
                <a:solidFill>
                  <a:srgbClr val="CC0000"/>
                </a:solidFill>
                <a:highlight>
                  <a:srgbClr val="FFFFFF"/>
                </a:highlight>
                <a:latin typeface="Nunito"/>
                <a:ea typeface="Nunito"/>
                <a:cs typeface="Nunito"/>
                <a:sym typeface="Nunito"/>
              </a:rPr>
              <a:t>       9.12.26 fehlt aus !!! </a:t>
            </a:r>
            <a:r>
              <a:rPr b="1" lang="de" sz="2200">
                <a:solidFill>
                  <a:srgbClr val="CC0000"/>
                </a:solidFill>
                <a:highlight>
                  <a:srgbClr val="FFFFFF"/>
                </a:highlight>
                <a:latin typeface="Nunito"/>
                <a:ea typeface="Nunito"/>
                <a:cs typeface="Nunito"/>
                <a:sym typeface="Nunito"/>
              </a:rPr>
              <a:t> </a:t>
            </a:r>
            <a:endParaRPr b="1" sz="2200">
              <a:solidFill>
                <a:srgbClr val="CC0000"/>
              </a:solidFill>
              <a:highlight>
                <a:srgbClr val="FFFFFF"/>
              </a:highlight>
              <a:latin typeface="Nunito"/>
              <a:ea typeface="Nunito"/>
              <a:cs typeface="Nunito"/>
              <a:sym typeface="Nunito"/>
            </a:endParaRPr>
          </a:p>
          <a:p>
            <a:pPr indent="0" lvl="0" marL="0" rtl="0" algn="l">
              <a:spcBef>
                <a:spcPts val="0"/>
              </a:spcBef>
              <a:spcAft>
                <a:spcPts val="0"/>
              </a:spcAft>
              <a:buNone/>
            </a:pPr>
            <a:r>
              <a:t/>
            </a:r>
            <a:endParaRPr b="1" sz="1100">
              <a:solidFill>
                <a:srgbClr val="CC0000"/>
              </a:solidFill>
              <a:highlight>
                <a:srgbClr val="FFFFFF"/>
              </a:highlight>
              <a:latin typeface="Nunito"/>
              <a:ea typeface="Nunito"/>
              <a:cs typeface="Nunito"/>
              <a:sym typeface="Nunito"/>
            </a:endParaRPr>
          </a:p>
          <a:p>
            <a:pPr indent="0" lvl="0" marL="0" rtl="0" algn="l">
              <a:spcBef>
                <a:spcPts val="0"/>
              </a:spcBef>
              <a:spcAft>
                <a:spcPts val="0"/>
              </a:spcAft>
              <a:buNone/>
            </a:pPr>
            <a:r>
              <a:rPr b="1" lang="de" sz="2200">
                <a:solidFill>
                  <a:srgbClr val="8E7CC3"/>
                </a:solidFill>
                <a:highlight>
                  <a:srgbClr val="FFFFFF"/>
                </a:highlight>
                <a:latin typeface="Nunito"/>
                <a:ea typeface="Nunito"/>
                <a:cs typeface="Nunito"/>
                <a:sym typeface="Nunito"/>
              </a:rPr>
              <a:t>             6.1.27 Abgabe Exzerpt </a:t>
            </a:r>
            <a:endParaRPr b="1" sz="2200">
              <a:solidFill>
                <a:srgbClr val="8E7CC3"/>
              </a:solidFill>
              <a:highlight>
                <a:srgbClr val="FFFFFF"/>
              </a:highlight>
              <a:latin typeface="Nunito"/>
              <a:ea typeface="Nunito"/>
              <a:cs typeface="Nunito"/>
              <a:sym typeface="Nunito"/>
            </a:endParaRPr>
          </a:p>
          <a:p>
            <a:pPr indent="0" lvl="0" marL="0" rtl="0" algn="l">
              <a:spcBef>
                <a:spcPts val="0"/>
              </a:spcBef>
              <a:spcAft>
                <a:spcPts val="0"/>
              </a:spcAft>
              <a:buNone/>
            </a:pPr>
            <a:r>
              <a:t/>
            </a:r>
            <a:endParaRPr b="1" sz="900">
              <a:solidFill>
                <a:srgbClr val="8E7CC3"/>
              </a:solidFill>
              <a:highlight>
                <a:srgbClr val="FFFFFF"/>
              </a:highlight>
              <a:latin typeface="Nunito"/>
              <a:ea typeface="Nunito"/>
              <a:cs typeface="Nunito"/>
              <a:sym typeface="Nunito"/>
            </a:endParaRPr>
          </a:p>
          <a:p>
            <a:pPr indent="457200" lvl="0" marL="0" marR="0" rtl="0" algn="l">
              <a:lnSpc>
                <a:spcPct val="115000"/>
              </a:lnSpc>
              <a:spcBef>
                <a:spcPts val="0"/>
              </a:spcBef>
              <a:spcAft>
                <a:spcPts val="0"/>
              </a:spcAft>
              <a:buNone/>
            </a:pPr>
            <a:r>
              <a:rPr b="1" lang="de" sz="2200">
                <a:solidFill>
                  <a:srgbClr val="CC0000"/>
                </a:solidFill>
                <a:highlight>
                  <a:srgbClr val="FFFFFF"/>
                </a:highlight>
                <a:latin typeface="Nunito"/>
                <a:ea typeface="Nunito"/>
                <a:cs typeface="Nunito"/>
                <a:sym typeface="Nunito"/>
              </a:rPr>
              <a:t>20.1.27 Review </a:t>
            </a:r>
            <a:endParaRPr b="1" sz="2400" strike="sngStrike">
              <a:solidFill>
                <a:srgbClr val="8E7CC3"/>
              </a:solidFill>
              <a:highlight>
                <a:srgbClr val="FFFFFF"/>
              </a:highlight>
              <a:latin typeface="Nunito"/>
              <a:ea typeface="Nunito"/>
              <a:cs typeface="Nunito"/>
              <a:sym typeface="Nunito"/>
            </a:endParaRPr>
          </a:p>
          <a:p>
            <a:pPr indent="0" lvl="0" marL="0" marR="381000" rtl="0" algn="l">
              <a:spcBef>
                <a:spcPts val="0"/>
              </a:spcBef>
              <a:spcAft>
                <a:spcPts val="0"/>
              </a:spcAft>
              <a:buNone/>
            </a:pPr>
            <a:r>
              <a:t/>
            </a:r>
            <a:endParaRPr sz="2400">
              <a:solidFill>
                <a:srgbClr val="666666"/>
              </a:solidFill>
              <a:highlight>
                <a:schemeClr val="dk1"/>
              </a:highlight>
              <a:latin typeface="Roboto"/>
              <a:ea typeface="Roboto"/>
              <a:cs typeface="Roboto"/>
              <a:sym typeface="Roboto"/>
            </a:endParaRPr>
          </a:p>
          <a:p>
            <a:pPr indent="0" lvl="0" marL="0" marR="381000" rtl="0" algn="l">
              <a:spcBef>
                <a:spcPts val="1200"/>
              </a:spcBef>
              <a:spcAft>
                <a:spcPts val="0"/>
              </a:spcAft>
              <a:buNone/>
            </a:pPr>
            <a:r>
              <a:t/>
            </a:r>
            <a:endParaRPr sz="2400">
              <a:solidFill>
                <a:srgbClr val="666666"/>
              </a:solidFill>
              <a:highlight>
                <a:schemeClr val="dk1"/>
              </a:highlight>
              <a:latin typeface="Roboto"/>
              <a:ea typeface="Roboto"/>
              <a:cs typeface="Roboto"/>
              <a:sym typeface="Roboto"/>
            </a:endParaRPr>
          </a:p>
          <a:p>
            <a:pPr indent="0" lvl="0" marL="0" marR="381000" rtl="0" algn="l">
              <a:spcBef>
                <a:spcPts val="1200"/>
              </a:spcBef>
              <a:spcAft>
                <a:spcPts val="0"/>
              </a:spcAft>
              <a:buNone/>
            </a:pPr>
            <a:r>
              <a:t/>
            </a:r>
            <a:endParaRPr sz="2400">
              <a:solidFill>
                <a:srgbClr val="666666"/>
              </a:solidFill>
              <a:highlight>
                <a:schemeClr val="dk1"/>
              </a:highlight>
              <a:latin typeface="Roboto"/>
              <a:ea typeface="Roboto"/>
              <a:cs typeface="Roboto"/>
              <a:sym typeface="Roboto"/>
            </a:endParaRPr>
          </a:p>
          <a:p>
            <a:pPr indent="0" lvl="0" marL="0" marR="381000" rtl="0" algn="l">
              <a:spcBef>
                <a:spcPts val="1200"/>
              </a:spcBef>
              <a:spcAft>
                <a:spcPts val="0"/>
              </a:spcAft>
              <a:buNone/>
            </a:pPr>
            <a:r>
              <a:rPr lang="de" sz="2400">
                <a:solidFill>
                  <a:srgbClr val="666666"/>
                </a:solidFill>
                <a:highlight>
                  <a:schemeClr val="dk1"/>
                </a:highlight>
                <a:latin typeface="Roboto"/>
                <a:ea typeface="Roboto"/>
                <a:cs typeface="Roboto"/>
                <a:sym typeface="Roboto"/>
              </a:rPr>
              <a:t>  </a:t>
            </a:r>
            <a:endParaRPr sz="2400">
              <a:solidFill>
                <a:srgbClr val="666666"/>
              </a:solidFill>
              <a:highlight>
                <a:srgbClr val="FFFFFF"/>
              </a:highlight>
              <a:latin typeface="Roboto"/>
              <a:ea typeface="Roboto"/>
              <a:cs typeface="Roboto"/>
              <a:sym typeface="Roboto"/>
            </a:endParaRPr>
          </a:p>
          <a:p>
            <a:pPr indent="0" lvl="0" marL="0" marR="381000" rtl="0" algn="l">
              <a:lnSpc>
                <a:spcPct val="115000"/>
              </a:lnSpc>
              <a:spcBef>
                <a:spcPts val="120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457200" marR="381000" rtl="0" algn="l">
              <a:lnSpc>
                <a:spcPct val="115000"/>
              </a:lnSpc>
              <a:spcBef>
                <a:spcPts val="120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1200"/>
              </a:spcAft>
              <a:buSzPts val="1018"/>
              <a:buNone/>
            </a:pPr>
            <a:r>
              <a:rPr lang="de" sz="1800">
                <a:solidFill>
                  <a:srgbClr val="999999"/>
                </a:solidFill>
              </a:rPr>
              <a:t>  </a:t>
            </a:r>
            <a:endParaRPr sz="1800">
              <a:solidFill>
                <a:srgbClr val="999999"/>
              </a:solidFill>
            </a:endParaRPr>
          </a:p>
        </p:txBody>
      </p:sp>
      <p:sp>
        <p:nvSpPr>
          <p:cNvPr id="157" name="Google Shape;157;p1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8"/>
          <p:cNvSpPr txBox="1"/>
          <p:nvPr>
            <p:ph type="title"/>
          </p:nvPr>
        </p:nvSpPr>
        <p:spPr>
          <a:xfrm>
            <a:off x="575675" y="112226"/>
            <a:ext cx="7949100" cy="815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None/>
            </a:pPr>
            <a:r>
              <a:rPr b="1" lang="de" sz="4100">
                <a:solidFill>
                  <a:srgbClr val="674EA7"/>
                </a:solidFill>
                <a:latin typeface="Roboto"/>
                <a:ea typeface="Roboto"/>
                <a:cs typeface="Roboto"/>
                <a:sym typeface="Roboto"/>
              </a:rPr>
              <a:t>Prüfungsaufgaben </a:t>
            </a:r>
            <a:r>
              <a:rPr b="1" lang="de" sz="3100">
                <a:solidFill>
                  <a:srgbClr val="434343"/>
                </a:solidFill>
                <a:latin typeface="Roboto"/>
                <a:ea typeface="Roboto"/>
                <a:cs typeface="Roboto"/>
                <a:sym typeface="Roboto"/>
              </a:rPr>
              <a:t>  </a:t>
            </a:r>
            <a:r>
              <a:rPr lang="de" sz="2800">
                <a:solidFill>
                  <a:srgbClr val="434343"/>
                </a:solidFill>
                <a:latin typeface="Roboto Medium"/>
                <a:ea typeface="Roboto Medium"/>
                <a:cs typeface="Roboto Medium"/>
                <a:sym typeface="Roboto Medium"/>
              </a:rPr>
              <a:t>  </a:t>
            </a:r>
            <a:endParaRPr sz="2800">
              <a:solidFill>
                <a:srgbClr val="434343"/>
              </a:solidFill>
              <a:latin typeface="Roboto Medium"/>
              <a:ea typeface="Roboto Medium"/>
              <a:cs typeface="Roboto Medium"/>
              <a:sym typeface="Roboto Medium"/>
            </a:endParaRPr>
          </a:p>
        </p:txBody>
      </p:sp>
      <p:sp>
        <p:nvSpPr>
          <p:cNvPr id="163" name="Google Shape;163;p18"/>
          <p:cNvSpPr txBox="1"/>
          <p:nvPr>
            <p:ph idx="1" type="body"/>
          </p:nvPr>
        </p:nvSpPr>
        <p:spPr>
          <a:xfrm>
            <a:off x="272400" y="976850"/>
            <a:ext cx="8599200" cy="3694800"/>
          </a:xfrm>
          <a:prstGeom prst="rect">
            <a:avLst/>
          </a:prstGeom>
        </p:spPr>
        <p:txBody>
          <a:bodyPr anchorCtr="0" anchor="t" bIns="91425" lIns="91425" spcFirstLastPara="1" rIns="0" wrap="square" tIns="91425">
            <a:noAutofit/>
          </a:bodyPr>
          <a:lstStyle/>
          <a:p>
            <a:pPr indent="0" lvl="0" marL="0" marR="381000" rtl="0" algn="l">
              <a:spcBef>
                <a:spcPts val="0"/>
              </a:spcBef>
              <a:spcAft>
                <a:spcPts val="0"/>
              </a:spcAft>
              <a:buNone/>
            </a:pPr>
            <a:r>
              <a:t/>
            </a:r>
            <a:endParaRPr sz="2200">
              <a:solidFill>
                <a:srgbClr val="666666"/>
              </a:solidFill>
              <a:highlight>
                <a:schemeClr val="dk1"/>
              </a:highlight>
              <a:latin typeface="Roboto"/>
              <a:ea typeface="Roboto"/>
              <a:cs typeface="Roboto"/>
              <a:sym typeface="Roboto"/>
            </a:endParaRPr>
          </a:p>
          <a:p>
            <a:pPr indent="0" lvl="0" marL="0" marR="381000" rtl="0" algn="l">
              <a:spcBef>
                <a:spcPts val="1200"/>
              </a:spcBef>
              <a:spcAft>
                <a:spcPts val="0"/>
              </a:spcAft>
              <a:buNone/>
            </a:pPr>
            <a:r>
              <a:rPr lang="de" sz="3100">
                <a:solidFill>
                  <a:srgbClr val="666666"/>
                </a:solidFill>
                <a:highlight>
                  <a:schemeClr val="dk1"/>
                </a:highlight>
                <a:latin typeface="Roboto"/>
                <a:ea typeface="Roboto"/>
                <a:cs typeface="Roboto"/>
                <a:sym typeface="Roboto"/>
              </a:rPr>
              <a:t>⏳ Literaturverzeichnis</a:t>
            </a:r>
            <a:r>
              <a:rPr lang="de" sz="3100">
                <a:solidFill>
                  <a:srgbClr val="666666"/>
                </a:solidFill>
                <a:highlight>
                  <a:schemeClr val="dk1"/>
                </a:highlight>
                <a:latin typeface="Roboto"/>
                <a:ea typeface="Roboto"/>
                <a:cs typeface="Roboto"/>
                <a:sym typeface="Roboto"/>
              </a:rPr>
              <a:t> und Zitate </a:t>
            </a:r>
            <a:endParaRPr sz="3100">
              <a:solidFill>
                <a:srgbClr val="666666"/>
              </a:solidFill>
              <a:highlight>
                <a:schemeClr val="dk1"/>
              </a:highlight>
              <a:latin typeface="Roboto"/>
              <a:ea typeface="Roboto"/>
              <a:cs typeface="Roboto"/>
              <a:sym typeface="Roboto"/>
            </a:endParaRPr>
          </a:p>
          <a:p>
            <a:pPr indent="0" lvl="0" marL="0" marR="381000" rtl="0" algn="l">
              <a:spcBef>
                <a:spcPts val="1200"/>
              </a:spcBef>
              <a:spcAft>
                <a:spcPts val="0"/>
              </a:spcAft>
              <a:buNone/>
            </a:pPr>
            <a:r>
              <a:rPr lang="de" sz="3100">
                <a:solidFill>
                  <a:srgbClr val="666666"/>
                </a:solidFill>
                <a:highlight>
                  <a:schemeClr val="dk1"/>
                </a:highlight>
                <a:latin typeface="Roboto"/>
                <a:ea typeface="Roboto"/>
                <a:cs typeface="Roboto"/>
                <a:sym typeface="Roboto"/>
              </a:rPr>
              <a:t>⏳ Exzerpt (Textgrundlage: </a:t>
            </a:r>
            <a:r>
              <a:rPr lang="de" sz="3100">
                <a:solidFill>
                  <a:srgbClr val="666666"/>
                </a:solidFill>
                <a:highlight>
                  <a:schemeClr val="dk1"/>
                </a:highlight>
                <a:latin typeface="Roboto"/>
                <a:ea typeface="Roboto"/>
                <a:cs typeface="Roboto"/>
                <a:sym typeface="Roboto"/>
              </a:rPr>
              <a:t>Peter Sommerfeld, Entwicklung und Perspektiven der Sozialen Arbeit als Disziplin</a:t>
            </a:r>
            <a:r>
              <a:rPr lang="de" sz="3100">
                <a:solidFill>
                  <a:srgbClr val="666666"/>
                </a:solidFill>
                <a:highlight>
                  <a:schemeClr val="dk1"/>
                </a:highlight>
                <a:latin typeface="Roboto"/>
                <a:ea typeface="Roboto"/>
                <a:cs typeface="Roboto"/>
                <a:sym typeface="Roboto"/>
              </a:rPr>
              <a:t>)</a:t>
            </a:r>
            <a:endParaRPr sz="3100">
              <a:solidFill>
                <a:srgbClr val="666666"/>
              </a:solidFill>
              <a:highlight>
                <a:schemeClr val="dk1"/>
              </a:highlight>
              <a:latin typeface="Roboto"/>
              <a:ea typeface="Roboto"/>
              <a:cs typeface="Roboto"/>
              <a:sym typeface="Roboto"/>
            </a:endParaRPr>
          </a:p>
          <a:p>
            <a:pPr indent="0" lvl="0" marL="0" marR="381000" rtl="0" algn="l">
              <a:spcBef>
                <a:spcPts val="1200"/>
              </a:spcBef>
              <a:spcAft>
                <a:spcPts val="0"/>
              </a:spcAft>
              <a:buNone/>
            </a:pPr>
            <a:r>
              <a:t/>
            </a:r>
            <a:endParaRPr sz="2900">
              <a:solidFill>
                <a:srgbClr val="666666"/>
              </a:solidFill>
              <a:highlight>
                <a:schemeClr val="dk1"/>
              </a:highlight>
              <a:latin typeface="Roboto"/>
              <a:ea typeface="Roboto"/>
              <a:cs typeface="Roboto"/>
              <a:sym typeface="Roboto"/>
            </a:endParaRPr>
          </a:p>
          <a:p>
            <a:pPr indent="0" lvl="0" marL="0" marR="381000" rtl="0" algn="l">
              <a:spcBef>
                <a:spcPts val="1200"/>
              </a:spcBef>
              <a:spcAft>
                <a:spcPts val="0"/>
              </a:spcAft>
              <a:buNone/>
            </a:pPr>
            <a:r>
              <a:t/>
            </a:r>
            <a:endParaRPr sz="2400">
              <a:solidFill>
                <a:srgbClr val="666666"/>
              </a:solidFill>
              <a:highlight>
                <a:schemeClr val="dk1"/>
              </a:highlight>
              <a:latin typeface="Roboto"/>
              <a:ea typeface="Roboto"/>
              <a:cs typeface="Roboto"/>
              <a:sym typeface="Roboto"/>
            </a:endParaRPr>
          </a:p>
          <a:p>
            <a:pPr indent="0" lvl="0" marL="0" marR="381000" rtl="0" algn="l">
              <a:spcBef>
                <a:spcPts val="1200"/>
              </a:spcBef>
              <a:spcAft>
                <a:spcPts val="0"/>
              </a:spcAft>
              <a:buNone/>
            </a:pPr>
            <a:r>
              <a:t/>
            </a:r>
            <a:endParaRPr sz="2400">
              <a:solidFill>
                <a:srgbClr val="666666"/>
              </a:solidFill>
              <a:highlight>
                <a:schemeClr val="dk1"/>
              </a:highlight>
              <a:latin typeface="Roboto"/>
              <a:ea typeface="Roboto"/>
              <a:cs typeface="Roboto"/>
              <a:sym typeface="Roboto"/>
            </a:endParaRPr>
          </a:p>
          <a:p>
            <a:pPr indent="0" lvl="0" marL="0" marR="381000" rtl="0" algn="l">
              <a:spcBef>
                <a:spcPts val="1200"/>
              </a:spcBef>
              <a:spcAft>
                <a:spcPts val="0"/>
              </a:spcAft>
              <a:buNone/>
            </a:pPr>
            <a:r>
              <a:rPr lang="de" sz="2400">
                <a:solidFill>
                  <a:srgbClr val="666666"/>
                </a:solidFill>
                <a:highlight>
                  <a:schemeClr val="dk1"/>
                </a:highlight>
                <a:latin typeface="Roboto"/>
                <a:ea typeface="Roboto"/>
                <a:cs typeface="Roboto"/>
                <a:sym typeface="Roboto"/>
              </a:rPr>
              <a:t>  </a:t>
            </a:r>
            <a:endParaRPr sz="2400">
              <a:solidFill>
                <a:srgbClr val="666666"/>
              </a:solidFill>
              <a:highlight>
                <a:srgbClr val="FFFFFF"/>
              </a:highlight>
              <a:latin typeface="Roboto"/>
              <a:ea typeface="Roboto"/>
              <a:cs typeface="Roboto"/>
              <a:sym typeface="Roboto"/>
            </a:endParaRPr>
          </a:p>
          <a:p>
            <a:pPr indent="0" lvl="0" marL="0" marR="381000" rtl="0" algn="l">
              <a:lnSpc>
                <a:spcPct val="115000"/>
              </a:lnSpc>
              <a:spcBef>
                <a:spcPts val="120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457200" marR="381000" rtl="0" algn="l">
              <a:lnSpc>
                <a:spcPct val="115000"/>
              </a:lnSpc>
              <a:spcBef>
                <a:spcPts val="120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1200"/>
              </a:spcAft>
              <a:buSzPts val="1018"/>
              <a:buNone/>
            </a:pPr>
            <a:r>
              <a:rPr lang="de" sz="1800">
                <a:solidFill>
                  <a:srgbClr val="999999"/>
                </a:solidFill>
              </a:rPr>
              <a:t>  </a:t>
            </a:r>
            <a:endParaRPr sz="1800">
              <a:solidFill>
                <a:srgbClr val="999999"/>
              </a:solidFill>
            </a:endParaRPr>
          </a:p>
        </p:txBody>
      </p:sp>
      <p:sp>
        <p:nvSpPr>
          <p:cNvPr id="164" name="Google Shape;164;p1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9"/>
          <p:cNvSpPr txBox="1"/>
          <p:nvPr>
            <p:ph type="title"/>
          </p:nvPr>
        </p:nvSpPr>
        <p:spPr>
          <a:xfrm>
            <a:off x="575675" y="167300"/>
            <a:ext cx="7949100" cy="674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de" sz="3400">
                <a:solidFill>
                  <a:srgbClr val="674EA7"/>
                </a:solidFill>
              </a:rPr>
              <a:t>Materialien im Moodle unter Allgemein </a:t>
            </a:r>
            <a:r>
              <a:rPr lang="de" sz="3100">
                <a:solidFill>
                  <a:srgbClr val="434343"/>
                </a:solidFill>
                <a:latin typeface="Roboto Medium"/>
                <a:ea typeface="Roboto Medium"/>
                <a:cs typeface="Roboto Medium"/>
                <a:sym typeface="Roboto Medium"/>
              </a:rPr>
              <a:t> </a:t>
            </a:r>
            <a:r>
              <a:rPr lang="de" sz="2800">
                <a:solidFill>
                  <a:srgbClr val="434343"/>
                </a:solidFill>
                <a:latin typeface="Roboto Medium"/>
                <a:ea typeface="Roboto Medium"/>
                <a:cs typeface="Roboto Medium"/>
                <a:sym typeface="Roboto Medium"/>
              </a:rPr>
              <a:t>  </a:t>
            </a:r>
            <a:endParaRPr sz="2800">
              <a:solidFill>
                <a:srgbClr val="434343"/>
              </a:solidFill>
              <a:latin typeface="Roboto Medium"/>
              <a:ea typeface="Roboto Medium"/>
              <a:cs typeface="Roboto Medium"/>
              <a:sym typeface="Roboto Medium"/>
            </a:endParaRPr>
          </a:p>
        </p:txBody>
      </p:sp>
      <p:sp>
        <p:nvSpPr>
          <p:cNvPr id="170" name="Google Shape;170;p19"/>
          <p:cNvSpPr txBox="1"/>
          <p:nvPr>
            <p:ph idx="1" type="body"/>
          </p:nvPr>
        </p:nvSpPr>
        <p:spPr>
          <a:xfrm>
            <a:off x="575675" y="944275"/>
            <a:ext cx="8364000" cy="4075800"/>
          </a:xfrm>
          <a:prstGeom prst="rect">
            <a:avLst/>
          </a:prstGeom>
        </p:spPr>
        <p:txBody>
          <a:bodyPr anchorCtr="0" anchor="t" bIns="91425" lIns="91425" spcFirstLastPara="1" rIns="0" wrap="square" tIns="91425">
            <a:noAutofit/>
          </a:bodyPr>
          <a:lstStyle/>
          <a:p>
            <a:pPr indent="0" lvl="0" marL="0" marR="381000" rtl="0" algn="l">
              <a:lnSpc>
                <a:spcPct val="115000"/>
              </a:lnSpc>
              <a:spcBef>
                <a:spcPts val="0"/>
              </a:spcBef>
              <a:spcAft>
                <a:spcPts val="0"/>
              </a:spcAft>
              <a:buNone/>
            </a:pPr>
            <a:r>
              <a:t/>
            </a:r>
            <a:endParaRPr sz="100">
              <a:solidFill>
                <a:srgbClr val="666666"/>
              </a:solidFill>
              <a:highlight>
                <a:srgbClr val="FFFFFF"/>
              </a:highlight>
              <a:latin typeface="Roboto Medium"/>
              <a:ea typeface="Roboto Medium"/>
              <a:cs typeface="Roboto Medium"/>
              <a:sym typeface="Roboto Medium"/>
            </a:endParaRPr>
          </a:p>
          <a:p>
            <a:pPr indent="-412750" lvl="0" marL="457200" marR="381000" rtl="0" algn="l">
              <a:lnSpc>
                <a:spcPct val="115000"/>
              </a:lnSpc>
              <a:spcBef>
                <a:spcPts val="1200"/>
              </a:spcBef>
              <a:spcAft>
                <a:spcPts val="0"/>
              </a:spcAft>
              <a:buClr>
                <a:srgbClr val="666666"/>
              </a:buClr>
              <a:buSzPts val="2900"/>
              <a:buFont typeface="Roboto Medium"/>
              <a:buChar char="📖"/>
            </a:pPr>
            <a:r>
              <a:rPr lang="de" sz="2900">
                <a:solidFill>
                  <a:srgbClr val="666666"/>
                </a:solidFill>
                <a:highlight>
                  <a:srgbClr val="FFFFFF"/>
                </a:highlight>
                <a:latin typeface="Roboto Medium"/>
                <a:ea typeface="Roboto Medium"/>
                <a:cs typeface="Roboto Medium"/>
                <a:sym typeface="Roboto Medium"/>
              </a:rPr>
              <a:t>Eigenständigkeitserklärung </a:t>
            </a:r>
            <a:endParaRPr sz="2900">
              <a:solidFill>
                <a:srgbClr val="666666"/>
              </a:solidFill>
              <a:highlight>
                <a:srgbClr val="FFFFFF"/>
              </a:highlight>
              <a:latin typeface="Roboto Medium"/>
              <a:ea typeface="Roboto Medium"/>
              <a:cs typeface="Roboto Medium"/>
              <a:sym typeface="Roboto Medium"/>
            </a:endParaRPr>
          </a:p>
          <a:p>
            <a:pPr indent="-412750" lvl="0" marL="457200" marR="381000" rtl="0" algn="l">
              <a:lnSpc>
                <a:spcPct val="115000"/>
              </a:lnSpc>
              <a:spcBef>
                <a:spcPts val="0"/>
              </a:spcBef>
              <a:spcAft>
                <a:spcPts val="0"/>
              </a:spcAft>
              <a:buClr>
                <a:srgbClr val="666666"/>
              </a:buClr>
              <a:buSzPts val="2900"/>
              <a:buFont typeface="Roboto Medium"/>
              <a:buChar char="📖"/>
            </a:pPr>
            <a:r>
              <a:rPr lang="de" sz="2900">
                <a:solidFill>
                  <a:srgbClr val="666666"/>
                </a:solidFill>
                <a:highlight>
                  <a:srgbClr val="FFFFFF"/>
                </a:highlight>
                <a:latin typeface="Roboto Medium"/>
                <a:ea typeface="Roboto Medium"/>
                <a:cs typeface="Roboto Medium"/>
                <a:sym typeface="Roboto Medium"/>
              </a:rPr>
              <a:t>Deckblatt Prüfungsaufgabe </a:t>
            </a:r>
            <a:endParaRPr sz="2900">
              <a:solidFill>
                <a:srgbClr val="666666"/>
              </a:solidFill>
              <a:highlight>
                <a:srgbClr val="FFFFFF"/>
              </a:highlight>
              <a:latin typeface="Roboto Medium"/>
              <a:ea typeface="Roboto Medium"/>
              <a:cs typeface="Roboto Medium"/>
              <a:sym typeface="Roboto Medium"/>
            </a:endParaRPr>
          </a:p>
          <a:p>
            <a:pPr indent="-412750" lvl="0" marL="457200" marR="381000" rtl="0" algn="l">
              <a:lnSpc>
                <a:spcPct val="115000"/>
              </a:lnSpc>
              <a:spcBef>
                <a:spcPts val="0"/>
              </a:spcBef>
              <a:spcAft>
                <a:spcPts val="0"/>
              </a:spcAft>
              <a:buClr>
                <a:srgbClr val="666666"/>
              </a:buClr>
              <a:buSzPts val="2900"/>
              <a:buFont typeface="Roboto"/>
              <a:buChar char="📖"/>
            </a:pPr>
            <a:r>
              <a:rPr lang="de" sz="2900">
                <a:solidFill>
                  <a:srgbClr val="666666"/>
                </a:solidFill>
                <a:highlight>
                  <a:srgbClr val="FFFFFF"/>
                </a:highlight>
                <a:latin typeface="Roboto Medium"/>
                <a:ea typeface="Roboto Medium"/>
                <a:cs typeface="Roboto Medium"/>
                <a:sym typeface="Roboto Medium"/>
              </a:rPr>
              <a:t>Sommerfeld, Entwicklung und Perspektiven der Sozialen Arbeit als Disziplin (Grundlage für die prüfungsrelevante Exzerptaufgabe) </a:t>
            </a:r>
            <a:endParaRPr sz="2900">
              <a:solidFill>
                <a:srgbClr val="666666"/>
              </a:solidFill>
              <a:highlight>
                <a:srgbClr val="FFFFFF"/>
              </a:highlight>
              <a:latin typeface="Roboto Medium"/>
              <a:ea typeface="Roboto Medium"/>
              <a:cs typeface="Roboto Medium"/>
              <a:sym typeface="Roboto Medium"/>
            </a:endParaRPr>
          </a:p>
          <a:p>
            <a:pPr indent="-412750" lvl="0" marL="457200" marR="381000" rtl="0" algn="l">
              <a:lnSpc>
                <a:spcPct val="115000"/>
              </a:lnSpc>
              <a:spcBef>
                <a:spcPts val="0"/>
              </a:spcBef>
              <a:spcAft>
                <a:spcPts val="0"/>
              </a:spcAft>
              <a:buClr>
                <a:srgbClr val="666666"/>
              </a:buClr>
              <a:buSzPts val="2900"/>
              <a:buFont typeface="Roboto Medium"/>
              <a:buChar char="📖"/>
            </a:pPr>
            <a:r>
              <a:rPr lang="de" sz="2900">
                <a:solidFill>
                  <a:srgbClr val="666666"/>
                </a:solidFill>
                <a:highlight>
                  <a:srgbClr val="FFFFFF"/>
                </a:highlight>
                <a:latin typeface="Roboto Medium"/>
                <a:ea typeface="Roboto Medium"/>
                <a:cs typeface="Roboto Medium"/>
                <a:sym typeface="Roboto Medium"/>
              </a:rPr>
              <a:t>Portfolio </a:t>
            </a:r>
            <a:endParaRPr sz="2900">
              <a:solidFill>
                <a:srgbClr val="666666"/>
              </a:solidFill>
              <a:highlight>
                <a:srgbClr val="FFFFFF"/>
              </a:highlight>
              <a:latin typeface="Roboto Medium"/>
              <a:ea typeface="Roboto Medium"/>
              <a:cs typeface="Roboto Medium"/>
              <a:sym typeface="Roboto Medium"/>
            </a:endParaRPr>
          </a:p>
          <a:p>
            <a:pPr indent="-412750" lvl="0" marL="457200" marR="381000" rtl="0" algn="l">
              <a:lnSpc>
                <a:spcPct val="115000"/>
              </a:lnSpc>
              <a:spcBef>
                <a:spcPts val="0"/>
              </a:spcBef>
              <a:spcAft>
                <a:spcPts val="0"/>
              </a:spcAft>
              <a:buClr>
                <a:srgbClr val="666666"/>
              </a:buClr>
              <a:buSzPts val="2900"/>
              <a:buFont typeface="Roboto Medium"/>
              <a:buChar char="📖"/>
            </a:pPr>
            <a:r>
              <a:rPr lang="de" sz="2900">
                <a:solidFill>
                  <a:srgbClr val="666666"/>
                </a:solidFill>
                <a:highlight>
                  <a:srgbClr val="FFFFFF"/>
                </a:highlight>
                <a:latin typeface="Roboto Medium"/>
                <a:ea typeface="Roboto Medium"/>
                <a:cs typeface="Roboto Medium"/>
                <a:sym typeface="Roboto Medium"/>
              </a:rPr>
              <a:t>KI </a:t>
            </a:r>
            <a:endParaRPr sz="2900">
              <a:solidFill>
                <a:srgbClr val="666666"/>
              </a:solidFill>
              <a:highlight>
                <a:srgbClr val="FFFFFF"/>
              </a:highlight>
              <a:latin typeface="Roboto Medium"/>
              <a:ea typeface="Roboto Medium"/>
              <a:cs typeface="Roboto Medium"/>
              <a:sym typeface="Roboto Medium"/>
            </a:endParaRPr>
          </a:p>
          <a:p>
            <a:pPr indent="0" lvl="0" marL="457200" marR="381000" rtl="0" algn="l">
              <a:lnSpc>
                <a:spcPct val="115000"/>
              </a:lnSpc>
              <a:spcBef>
                <a:spcPts val="1200"/>
              </a:spcBef>
              <a:spcAft>
                <a:spcPts val="0"/>
              </a:spcAft>
              <a:buNone/>
            </a:pPr>
            <a:r>
              <a:t/>
            </a:r>
            <a:endParaRPr sz="2900">
              <a:solidFill>
                <a:srgbClr val="666666"/>
              </a:solidFill>
              <a:highlight>
                <a:srgbClr val="FFFFFF"/>
              </a:highlight>
              <a:latin typeface="Roboto Medium"/>
              <a:ea typeface="Roboto Medium"/>
              <a:cs typeface="Roboto Medium"/>
              <a:sym typeface="Roboto Medium"/>
            </a:endParaRPr>
          </a:p>
          <a:p>
            <a:pPr indent="0" lvl="0" marL="457200" marR="381000" rtl="0" algn="l">
              <a:lnSpc>
                <a:spcPct val="115000"/>
              </a:lnSpc>
              <a:spcBef>
                <a:spcPts val="1200"/>
              </a:spcBef>
              <a:spcAft>
                <a:spcPts val="0"/>
              </a:spcAft>
              <a:buNone/>
            </a:pPr>
            <a:r>
              <a:t/>
            </a:r>
            <a:endParaRPr sz="2100">
              <a:solidFill>
                <a:srgbClr val="666666"/>
              </a:solidFill>
              <a:highlight>
                <a:srgbClr val="FFFFFF"/>
              </a:highlight>
              <a:latin typeface="Roboto Medium"/>
              <a:ea typeface="Roboto Medium"/>
              <a:cs typeface="Roboto Medium"/>
              <a:sym typeface="Roboto Medium"/>
            </a:endParaRPr>
          </a:p>
          <a:p>
            <a:pPr indent="0" lvl="0" marL="457200" marR="381000" rtl="0" algn="l">
              <a:lnSpc>
                <a:spcPct val="150000"/>
              </a:lnSpc>
              <a:spcBef>
                <a:spcPts val="1200"/>
              </a:spcBef>
              <a:spcAft>
                <a:spcPts val="0"/>
              </a:spcAft>
              <a:buNone/>
            </a:pPr>
            <a:r>
              <a:t/>
            </a:r>
            <a:endParaRPr sz="2000">
              <a:solidFill>
                <a:srgbClr val="666666"/>
              </a:solidFill>
              <a:highlight>
                <a:srgbClr val="FFFFFF"/>
              </a:highlight>
              <a:latin typeface="Roboto"/>
              <a:ea typeface="Roboto"/>
              <a:cs typeface="Roboto"/>
              <a:sym typeface="Roboto"/>
            </a:endParaRPr>
          </a:p>
          <a:p>
            <a:pPr indent="0" lvl="0" marL="0" marR="381000" rtl="0" algn="l">
              <a:spcBef>
                <a:spcPts val="120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0" marR="381000" rtl="0" algn="l">
              <a:spcBef>
                <a:spcPts val="1200"/>
              </a:spcBef>
              <a:spcAft>
                <a:spcPts val="0"/>
              </a:spcAft>
              <a:buNone/>
            </a:pPr>
            <a:r>
              <a:t/>
            </a:r>
            <a:endParaRPr sz="2400">
              <a:solidFill>
                <a:srgbClr val="666666"/>
              </a:solidFill>
              <a:highlight>
                <a:schemeClr val="dk1"/>
              </a:highlight>
              <a:latin typeface="Roboto"/>
              <a:ea typeface="Roboto"/>
              <a:cs typeface="Roboto"/>
              <a:sym typeface="Roboto"/>
            </a:endParaRPr>
          </a:p>
          <a:p>
            <a:pPr indent="0" lvl="0" marL="0" marR="381000" rtl="0" algn="l">
              <a:spcBef>
                <a:spcPts val="1200"/>
              </a:spcBef>
              <a:spcAft>
                <a:spcPts val="0"/>
              </a:spcAft>
              <a:buNone/>
            </a:pPr>
            <a:r>
              <a:rPr lang="de" sz="2400">
                <a:solidFill>
                  <a:srgbClr val="666666"/>
                </a:solidFill>
                <a:highlight>
                  <a:schemeClr val="dk1"/>
                </a:highlight>
                <a:latin typeface="Roboto"/>
                <a:ea typeface="Roboto"/>
                <a:cs typeface="Roboto"/>
                <a:sym typeface="Roboto"/>
              </a:rPr>
              <a:t>  </a:t>
            </a:r>
            <a:endParaRPr sz="2400">
              <a:solidFill>
                <a:srgbClr val="666666"/>
              </a:solidFill>
              <a:highlight>
                <a:srgbClr val="FFFFFF"/>
              </a:highlight>
              <a:latin typeface="Roboto"/>
              <a:ea typeface="Roboto"/>
              <a:cs typeface="Roboto"/>
              <a:sym typeface="Roboto"/>
            </a:endParaRPr>
          </a:p>
          <a:p>
            <a:pPr indent="0" lvl="0" marL="0" marR="381000" rtl="0" algn="l">
              <a:lnSpc>
                <a:spcPct val="115000"/>
              </a:lnSpc>
              <a:spcBef>
                <a:spcPts val="120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457200" marR="381000" rtl="0" algn="l">
              <a:lnSpc>
                <a:spcPct val="115000"/>
              </a:lnSpc>
              <a:spcBef>
                <a:spcPts val="120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1200"/>
              </a:spcAft>
              <a:buSzPts val="1018"/>
              <a:buNone/>
            </a:pPr>
            <a:r>
              <a:rPr lang="de" sz="1800">
                <a:solidFill>
                  <a:srgbClr val="999999"/>
                </a:solidFill>
              </a:rPr>
              <a:t>  </a:t>
            </a:r>
            <a:endParaRPr sz="1800">
              <a:solidFill>
                <a:srgbClr val="999999"/>
              </a:solidFill>
            </a:endParaRPr>
          </a:p>
        </p:txBody>
      </p:sp>
      <p:sp>
        <p:nvSpPr>
          <p:cNvPr id="171" name="Google Shape;171;p1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0"/>
          <p:cNvSpPr txBox="1"/>
          <p:nvPr>
            <p:ph idx="1" type="body"/>
          </p:nvPr>
        </p:nvSpPr>
        <p:spPr>
          <a:xfrm>
            <a:off x="613275" y="356625"/>
            <a:ext cx="8409000" cy="4402800"/>
          </a:xfrm>
          <a:prstGeom prst="rect">
            <a:avLst/>
          </a:prstGeom>
        </p:spPr>
        <p:txBody>
          <a:bodyPr anchorCtr="0" anchor="t" bIns="91425" lIns="91425" spcFirstLastPara="1" rIns="0" wrap="square" tIns="91425">
            <a:noAutofit/>
          </a:bodyPr>
          <a:lstStyle/>
          <a:p>
            <a:pPr indent="0" lvl="0" marL="0" marR="381000" rtl="0" algn="l">
              <a:lnSpc>
                <a:spcPct val="115000"/>
              </a:lnSpc>
              <a:spcBef>
                <a:spcPts val="0"/>
              </a:spcBef>
              <a:spcAft>
                <a:spcPts val="0"/>
              </a:spcAft>
              <a:buNone/>
            </a:pPr>
            <a:r>
              <a:rPr b="1" lang="de" sz="3900">
                <a:solidFill>
                  <a:srgbClr val="A64D79"/>
                </a:solidFill>
                <a:latin typeface="Roboto"/>
                <a:ea typeface="Roboto"/>
                <a:cs typeface="Roboto"/>
                <a:sym typeface="Roboto"/>
              </a:rPr>
              <a:t>Was lernen Sie in diesem Seminar?</a:t>
            </a:r>
            <a:endParaRPr b="1" sz="4500">
              <a:solidFill>
                <a:srgbClr val="A64D79"/>
              </a:solidFill>
              <a:highlight>
                <a:srgbClr val="FFFFFF"/>
              </a:highlight>
              <a:latin typeface="Roboto"/>
              <a:ea typeface="Roboto"/>
              <a:cs typeface="Roboto"/>
              <a:sym typeface="Roboto"/>
            </a:endParaRPr>
          </a:p>
          <a:p>
            <a:pPr indent="-476250" lvl="0" marL="457200" rtl="0" algn="l">
              <a:lnSpc>
                <a:spcPct val="100000"/>
              </a:lnSpc>
              <a:spcBef>
                <a:spcPts val="1200"/>
              </a:spcBef>
              <a:spcAft>
                <a:spcPts val="0"/>
              </a:spcAft>
              <a:buClr>
                <a:srgbClr val="674EA7"/>
              </a:buClr>
              <a:buSzPts val="3900"/>
              <a:buFont typeface="Roboto Medium"/>
              <a:buChar char="⏩"/>
            </a:pPr>
            <a:r>
              <a:rPr lang="de" sz="3900">
                <a:solidFill>
                  <a:srgbClr val="674EA7"/>
                </a:solidFill>
                <a:latin typeface="Roboto Medium"/>
                <a:ea typeface="Roboto Medium"/>
                <a:cs typeface="Roboto Medium"/>
                <a:sym typeface="Roboto Medium"/>
              </a:rPr>
              <a:t>Belegen </a:t>
            </a:r>
            <a:endParaRPr sz="3900">
              <a:solidFill>
                <a:srgbClr val="674EA7"/>
              </a:solidFill>
              <a:latin typeface="Roboto Medium"/>
              <a:ea typeface="Roboto Medium"/>
              <a:cs typeface="Roboto Medium"/>
              <a:sym typeface="Roboto Medium"/>
            </a:endParaRPr>
          </a:p>
          <a:p>
            <a:pPr indent="-476250" lvl="0" marL="457200" rtl="0" algn="l">
              <a:lnSpc>
                <a:spcPct val="100000"/>
              </a:lnSpc>
              <a:spcBef>
                <a:spcPts val="0"/>
              </a:spcBef>
              <a:spcAft>
                <a:spcPts val="0"/>
              </a:spcAft>
              <a:buClr>
                <a:srgbClr val="674EA7"/>
              </a:buClr>
              <a:buSzPts val="3900"/>
              <a:buFont typeface="Roboto Medium"/>
              <a:buChar char="⏩"/>
            </a:pPr>
            <a:r>
              <a:rPr lang="de" sz="3900">
                <a:solidFill>
                  <a:srgbClr val="674EA7"/>
                </a:solidFill>
                <a:latin typeface="Roboto Medium"/>
                <a:ea typeface="Roboto Medium"/>
                <a:cs typeface="Roboto Medium"/>
                <a:sym typeface="Roboto Medium"/>
              </a:rPr>
              <a:t>Zitieren </a:t>
            </a:r>
            <a:endParaRPr sz="3900">
              <a:solidFill>
                <a:srgbClr val="674EA7"/>
              </a:solidFill>
              <a:latin typeface="Roboto Medium"/>
              <a:ea typeface="Roboto Medium"/>
              <a:cs typeface="Roboto Medium"/>
              <a:sym typeface="Roboto Medium"/>
            </a:endParaRPr>
          </a:p>
          <a:p>
            <a:pPr indent="-476250" lvl="0" marL="457200" rtl="0" algn="l">
              <a:lnSpc>
                <a:spcPct val="100000"/>
              </a:lnSpc>
              <a:spcBef>
                <a:spcPts val="0"/>
              </a:spcBef>
              <a:spcAft>
                <a:spcPts val="0"/>
              </a:spcAft>
              <a:buClr>
                <a:srgbClr val="674EA7"/>
              </a:buClr>
              <a:buSzPts val="3900"/>
              <a:buFont typeface="Roboto Medium"/>
              <a:buChar char="⏩"/>
            </a:pPr>
            <a:r>
              <a:rPr lang="de" sz="3900">
                <a:solidFill>
                  <a:srgbClr val="674EA7"/>
                </a:solidFill>
                <a:latin typeface="Roboto Medium"/>
                <a:ea typeface="Roboto Medium"/>
                <a:cs typeface="Roboto Medium"/>
                <a:sym typeface="Roboto Medium"/>
              </a:rPr>
              <a:t>Paraphrasieren </a:t>
            </a:r>
            <a:endParaRPr sz="3900">
              <a:solidFill>
                <a:srgbClr val="674EA7"/>
              </a:solidFill>
              <a:latin typeface="Roboto Medium"/>
              <a:ea typeface="Roboto Medium"/>
              <a:cs typeface="Roboto Medium"/>
              <a:sym typeface="Roboto Medium"/>
            </a:endParaRPr>
          </a:p>
          <a:p>
            <a:pPr indent="-476250" lvl="0" marL="457200" rtl="0" algn="l">
              <a:lnSpc>
                <a:spcPct val="100000"/>
              </a:lnSpc>
              <a:spcBef>
                <a:spcPts val="0"/>
              </a:spcBef>
              <a:spcAft>
                <a:spcPts val="0"/>
              </a:spcAft>
              <a:buClr>
                <a:srgbClr val="674EA7"/>
              </a:buClr>
              <a:buSzPts val="3900"/>
              <a:buFont typeface="Roboto Medium"/>
              <a:buChar char="⏩"/>
            </a:pPr>
            <a:r>
              <a:rPr lang="de" sz="3900">
                <a:solidFill>
                  <a:srgbClr val="674EA7"/>
                </a:solidFill>
                <a:latin typeface="Roboto Medium"/>
                <a:ea typeface="Roboto Medium"/>
                <a:cs typeface="Roboto Medium"/>
                <a:sym typeface="Roboto Medium"/>
              </a:rPr>
              <a:t>Exzerpieren</a:t>
            </a:r>
            <a:r>
              <a:rPr lang="de" sz="3700">
                <a:solidFill>
                  <a:srgbClr val="674EA7"/>
                </a:solidFill>
                <a:latin typeface="Roboto Medium"/>
                <a:ea typeface="Roboto Medium"/>
                <a:cs typeface="Roboto Medium"/>
                <a:sym typeface="Roboto Medium"/>
              </a:rPr>
              <a:t> </a:t>
            </a:r>
            <a:endParaRPr sz="4400">
              <a:solidFill>
                <a:srgbClr val="666666"/>
              </a:solidFill>
              <a:highlight>
                <a:srgbClr val="FFFFFF"/>
              </a:highlight>
              <a:latin typeface="Roboto Medium"/>
              <a:ea typeface="Roboto Medium"/>
              <a:cs typeface="Roboto Medium"/>
              <a:sym typeface="Roboto Medium"/>
            </a:endParaRPr>
          </a:p>
          <a:p>
            <a:pPr indent="0" lvl="0" marL="0" marR="381000" rtl="0" algn="ctr">
              <a:lnSpc>
                <a:spcPct val="115000"/>
              </a:lnSpc>
              <a:spcBef>
                <a:spcPts val="0"/>
              </a:spcBef>
              <a:spcAft>
                <a:spcPts val="0"/>
              </a:spcAft>
              <a:buNone/>
            </a:pPr>
            <a:r>
              <a:t/>
            </a:r>
            <a:endParaRPr sz="3900">
              <a:solidFill>
                <a:srgbClr val="666666"/>
              </a:solidFill>
              <a:highlight>
                <a:srgbClr val="FFFFFF"/>
              </a:highlight>
              <a:latin typeface="Roboto Medium"/>
              <a:ea typeface="Roboto Medium"/>
              <a:cs typeface="Roboto Medium"/>
              <a:sym typeface="Roboto Medium"/>
            </a:endParaRPr>
          </a:p>
          <a:p>
            <a:pPr indent="0" lvl="0" marL="0" marR="381000" rtl="0" algn="ctr">
              <a:lnSpc>
                <a:spcPct val="115000"/>
              </a:lnSpc>
              <a:spcBef>
                <a:spcPts val="1200"/>
              </a:spcBef>
              <a:spcAft>
                <a:spcPts val="0"/>
              </a:spcAft>
              <a:buNone/>
            </a:pPr>
            <a:r>
              <a:t/>
            </a:r>
            <a:endParaRPr sz="3900">
              <a:solidFill>
                <a:srgbClr val="666666"/>
              </a:solidFill>
              <a:highlight>
                <a:srgbClr val="FFFFFF"/>
              </a:highlight>
              <a:latin typeface="Roboto Medium"/>
              <a:ea typeface="Roboto Medium"/>
              <a:cs typeface="Roboto Medium"/>
              <a:sym typeface="Roboto Medium"/>
            </a:endParaRPr>
          </a:p>
          <a:p>
            <a:pPr indent="0" lvl="0" marL="457200" marR="381000" rtl="0" algn="l">
              <a:lnSpc>
                <a:spcPct val="150000"/>
              </a:lnSpc>
              <a:spcBef>
                <a:spcPts val="1200"/>
              </a:spcBef>
              <a:spcAft>
                <a:spcPts val="0"/>
              </a:spcAft>
              <a:buNone/>
            </a:pPr>
            <a:r>
              <a:t/>
            </a:r>
            <a:endParaRPr sz="2000">
              <a:solidFill>
                <a:srgbClr val="666666"/>
              </a:solidFill>
              <a:highlight>
                <a:srgbClr val="FFFFFF"/>
              </a:highlight>
              <a:latin typeface="Roboto"/>
              <a:ea typeface="Roboto"/>
              <a:cs typeface="Roboto"/>
              <a:sym typeface="Roboto"/>
            </a:endParaRPr>
          </a:p>
          <a:p>
            <a:pPr indent="0" lvl="0" marL="0" marR="381000" rtl="0" algn="l">
              <a:spcBef>
                <a:spcPts val="120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0" marR="381000" rtl="0" algn="l">
              <a:spcBef>
                <a:spcPts val="1200"/>
              </a:spcBef>
              <a:spcAft>
                <a:spcPts val="0"/>
              </a:spcAft>
              <a:buNone/>
            </a:pPr>
            <a:r>
              <a:t/>
            </a:r>
            <a:endParaRPr sz="2400">
              <a:solidFill>
                <a:srgbClr val="666666"/>
              </a:solidFill>
              <a:highlight>
                <a:schemeClr val="dk1"/>
              </a:highlight>
              <a:latin typeface="Roboto"/>
              <a:ea typeface="Roboto"/>
              <a:cs typeface="Roboto"/>
              <a:sym typeface="Roboto"/>
            </a:endParaRPr>
          </a:p>
          <a:p>
            <a:pPr indent="0" lvl="0" marL="0" marR="381000" rtl="0" algn="l">
              <a:spcBef>
                <a:spcPts val="1200"/>
              </a:spcBef>
              <a:spcAft>
                <a:spcPts val="0"/>
              </a:spcAft>
              <a:buNone/>
            </a:pPr>
            <a:r>
              <a:rPr lang="de" sz="2400">
                <a:solidFill>
                  <a:srgbClr val="666666"/>
                </a:solidFill>
                <a:highlight>
                  <a:schemeClr val="dk1"/>
                </a:highlight>
                <a:latin typeface="Roboto"/>
                <a:ea typeface="Roboto"/>
                <a:cs typeface="Roboto"/>
                <a:sym typeface="Roboto"/>
              </a:rPr>
              <a:t>  </a:t>
            </a:r>
            <a:endParaRPr sz="2400">
              <a:solidFill>
                <a:srgbClr val="666666"/>
              </a:solidFill>
              <a:highlight>
                <a:srgbClr val="FFFFFF"/>
              </a:highlight>
              <a:latin typeface="Roboto"/>
              <a:ea typeface="Roboto"/>
              <a:cs typeface="Roboto"/>
              <a:sym typeface="Roboto"/>
            </a:endParaRPr>
          </a:p>
          <a:p>
            <a:pPr indent="0" lvl="0" marL="0" marR="381000" rtl="0" algn="l">
              <a:lnSpc>
                <a:spcPct val="115000"/>
              </a:lnSpc>
              <a:spcBef>
                <a:spcPts val="120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457200" marR="381000" rtl="0" algn="l">
              <a:lnSpc>
                <a:spcPct val="115000"/>
              </a:lnSpc>
              <a:spcBef>
                <a:spcPts val="120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1200"/>
              </a:spcAft>
              <a:buSzPts val="1018"/>
              <a:buNone/>
            </a:pPr>
            <a:r>
              <a:rPr lang="de" sz="1800">
                <a:solidFill>
                  <a:srgbClr val="999999"/>
                </a:solidFill>
              </a:rPr>
              <a:t>  </a:t>
            </a:r>
            <a:endParaRPr sz="1800">
              <a:solidFill>
                <a:srgbClr val="999999"/>
              </a:solidFill>
            </a:endParaRPr>
          </a:p>
        </p:txBody>
      </p:sp>
      <p:sp>
        <p:nvSpPr>
          <p:cNvPr id="177" name="Google Shape;177;p2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1"/>
          <p:cNvSpPr txBox="1"/>
          <p:nvPr>
            <p:ph type="title"/>
          </p:nvPr>
        </p:nvSpPr>
        <p:spPr>
          <a:xfrm>
            <a:off x="437225" y="360100"/>
            <a:ext cx="8502300" cy="4577100"/>
          </a:xfrm>
          <a:prstGeom prst="rect">
            <a:avLst/>
          </a:prstGeom>
        </p:spPr>
        <p:txBody>
          <a:bodyPr anchorCtr="0" anchor="t" bIns="91425" lIns="91425" spcFirstLastPara="1" rIns="91425" wrap="square" tIns="91425">
            <a:noAutofit/>
          </a:bodyPr>
          <a:lstStyle/>
          <a:p>
            <a:pPr indent="-431800" lvl="0" marL="457200" rtl="0" algn="l">
              <a:lnSpc>
                <a:spcPct val="115000"/>
              </a:lnSpc>
              <a:spcBef>
                <a:spcPts val="0"/>
              </a:spcBef>
              <a:spcAft>
                <a:spcPts val="0"/>
              </a:spcAft>
              <a:buClr>
                <a:srgbClr val="674EA7"/>
              </a:buClr>
              <a:buSzPts val="3200"/>
              <a:buChar char="➢"/>
            </a:pPr>
            <a:r>
              <a:rPr lang="de" sz="3600">
                <a:solidFill>
                  <a:srgbClr val="674EA7"/>
                </a:solidFill>
              </a:rPr>
              <a:t>Was ist Intertextualität in wissenschaftlichen Arbeiten? </a:t>
            </a:r>
            <a:endParaRPr sz="3600">
              <a:solidFill>
                <a:srgbClr val="674EA7"/>
              </a:solidFill>
            </a:endParaRPr>
          </a:p>
          <a:p>
            <a:pPr indent="-431800" lvl="0" marL="457200" rtl="0" algn="l">
              <a:lnSpc>
                <a:spcPct val="115000"/>
              </a:lnSpc>
              <a:spcBef>
                <a:spcPts val="0"/>
              </a:spcBef>
              <a:spcAft>
                <a:spcPts val="0"/>
              </a:spcAft>
              <a:buClr>
                <a:srgbClr val="674EA7"/>
              </a:buClr>
              <a:buSzPts val="3200"/>
              <a:buChar char="➢"/>
            </a:pPr>
            <a:r>
              <a:rPr lang="de" sz="3600">
                <a:solidFill>
                  <a:srgbClr val="674EA7"/>
                </a:solidFill>
              </a:rPr>
              <a:t>Was ist der Unterschied zwischen einem direkten und einem indirekten Zitat? </a:t>
            </a:r>
            <a:endParaRPr sz="3600">
              <a:solidFill>
                <a:srgbClr val="674EA7"/>
              </a:solidFill>
            </a:endParaRPr>
          </a:p>
          <a:p>
            <a:pPr indent="-431800" lvl="0" marL="457200" rtl="0" algn="l">
              <a:lnSpc>
                <a:spcPct val="115000"/>
              </a:lnSpc>
              <a:spcBef>
                <a:spcPts val="0"/>
              </a:spcBef>
              <a:spcAft>
                <a:spcPts val="0"/>
              </a:spcAft>
              <a:buClr>
                <a:srgbClr val="674EA7"/>
              </a:buClr>
              <a:buSzPts val="3200"/>
              <a:buChar char="➢"/>
            </a:pPr>
            <a:r>
              <a:rPr lang="de" sz="3600">
                <a:solidFill>
                  <a:srgbClr val="674EA7"/>
                </a:solidFill>
              </a:rPr>
              <a:t>Was ist h-Index? </a:t>
            </a:r>
            <a:endParaRPr sz="3600">
              <a:solidFill>
                <a:srgbClr val="674EA7"/>
              </a:solidFill>
            </a:endParaRPr>
          </a:p>
          <a:p>
            <a:pPr indent="-457200" lvl="0" marL="457200" rtl="0" algn="l">
              <a:lnSpc>
                <a:spcPct val="115000"/>
              </a:lnSpc>
              <a:spcBef>
                <a:spcPts val="0"/>
              </a:spcBef>
              <a:spcAft>
                <a:spcPts val="0"/>
              </a:spcAft>
              <a:buClr>
                <a:srgbClr val="674EA7"/>
              </a:buClr>
              <a:buSzPts val="3600"/>
              <a:buChar char="➢"/>
            </a:pPr>
            <a:r>
              <a:rPr lang="de" sz="3600">
                <a:solidFill>
                  <a:srgbClr val="674EA7"/>
                </a:solidFill>
              </a:rPr>
              <a:t>Was ist Peer Review?</a:t>
            </a:r>
            <a:endParaRPr sz="3600">
              <a:solidFill>
                <a:srgbClr val="674EA7"/>
              </a:solidFill>
            </a:endParaRPr>
          </a:p>
          <a:p>
            <a:pPr indent="0" lvl="0" marL="457200" rtl="0" algn="l">
              <a:spcBef>
                <a:spcPts val="0"/>
              </a:spcBef>
              <a:spcAft>
                <a:spcPts val="0"/>
              </a:spcAft>
              <a:buNone/>
            </a:pPr>
            <a:r>
              <a:t/>
            </a:r>
            <a:endParaRPr sz="2600">
              <a:solidFill>
                <a:srgbClr val="674EA7"/>
              </a:solidFill>
            </a:endParaRPr>
          </a:p>
          <a:p>
            <a:pPr indent="0" lvl="0" marL="0" rtl="0" algn="l">
              <a:spcBef>
                <a:spcPts val="0"/>
              </a:spcBef>
              <a:spcAft>
                <a:spcPts val="0"/>
              </a:spcAft>
              <a:buNone/>
            </a:pPr>
            <a:r>
              <a:rPr lang="de" sz="3400">
                <a:solidFill>
                  <a:srgbClr val="674EA7"/>
                </a:solidFill>
              </a:rPr>
              <a:t> </a:t>
            </a:r>
            <a:r>
              <a:rPr lang="de" sz="3400">
                <a:solidFill>
                  <a:srgbClr val="434343"/>
                </a:solidFill>
                <a:latin typeface="Roboto Medium"/>
                <a:ea typeface="Roboto Medium"/>
                <a:cs typeface="Roboto Medium"/>
                <a:sym typeface="Roboto Medium"/>
              </a:rPr>
              <a:t>   </a:t>
            </a:r>
            <a:r>
              <a:rPr lang="de" sz="3100">
                <a:solidFill>
                  <a:srgbClr val="434343"/>
                </a:solidFill>
                <a:latin typeface="Roboto Medium"/>
                <a:ea typeface="Roboto Medium"/>
                <a:cs typeface="Roboto Medium"/>
                <a:sym typeface="Roboto Medium"/>
              </a:rPr>
              <a:t>  </a:t>
            </a:r>
            <a:endParaRPr sz="3100">
              <a:solidFill>
                <a:srgbClr val="434343"/>
              </a:solidFill>
              <a:latin typeface="Roboto Medium"/>
              <a:ea typeface="Roboto Medium"/>
              <a:cs typeface="Roboto Medium"/>
              <a:sym typeface="Roboto Medium"/>
            </a:endParaRPr>
          </a:p>
        </p:txBody>
      </p:sp>
      <p:sp>
        <p:nvSpPr>
          <p:cNvPr id="183" name="Google Shape;183;p2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pic>
        <p:nvPicPr>
          <p:cNvPr id="188" name="Google Shape;188;p22"/>
          <p:cNvPicPr preferRelativeResize="0"/>
          <p:nvPr/>
        </p:nvPicPr>
        <p:blipFill rotWithShape="1">
          <a:blip r:embed="rId3">
            <a:alphaModFix amt="24000"/>
          </a:blip>
          <a:srcRect b="0" l="-1020" r="0" t="0"/>
          <a:stretch/>
        </p:blipFill>
        <p:spPr>
          <a:xfrm>
            <a:off x="238575" y="0"/>
            <a:ext cx="8700877" cy="5143500"/>
          </a:xfrm>
          <a:prstGeom prst="rect">
            <a:avLst/>
          </a:prstGeom>
          <a:noFill/>
          <a:ln>
            <a:noFill/>
          </a:ln>
        </p:spPr>
      </p:pic>
      <p:sp>
        <p:nvSpPr>
          <p:cNvPr id="189" name="Google Shape;189;p22"/>
          <p:cNvSpPr txBox="1"/>
          <p:nvPr>
            <p:ph type="title"/>
          </p:nvPr>
        </p:nvSpPr>
        <p:spPr>
          <a:xfrm>
            <a:off x="734000" y="99550"/>
            <a:ext cx="7505700" cy="617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de" sz="4100">
                <a:solidFill>
                  <a:srgbClr val="674EA7"/>
                </a:solidFill>
              </a:rPr>
              <a:t>Themen der heutigen Sitzung</a:t>
            </a:r>
            <a:r>
              <a:rPr lang="de" sz="3100">
                <a:solidFill>
                  <a:srgbClr val="674EA7"/>
                </a:solidFill>
              </a:rPr>
              <a:t>  </a:t>
            </a:r>
            <a:r>
              <a:rPr lang="de" sz="2800">
                <a:solidFill>
                  <a:srgbClr val="434343"/>
                </a:solidFill>
              </a:rPr>
              <a:t> </a:t>
            </a:r>
            <a:r>
              <a:rPr lang="de" sz="2800">
                <a:solidFill>
                  <a:srgbClr val="434343"/>
                </a:solidFill>
              </a:rPr>
              <a:t> </a:t>
            </a:r>
            <a:endParaRPr sz="2800">
              <a:solidFill>
                <a:srgbClr val="434343"/>
              </a:solidFill>
            </a:endParaRPr>
          </a:p>
        </p:txBody>
      </p:sp>
      <p:sp>
        <p:nvSpPr>
          <p:cNvPr id="190" name="Google Shape;190;p22"/>
          <p:cNvSpPr txBox="1"/>
          <p:nvPr>
            <p:ph idx="1" type="body"/>
          </p:nvPr>
        </p:nvSpPr>
        <p:spPr>
          <a:xfrm>
            <a:off x="616275" y="836675"/>
            <a:ext cx="8323500" cy="39915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0" wrap="square" tIns="91425">
            <a:noAutofit/>
          </a:bodyPr>
          <a:lstStyle/>
          <a:p>
            <a:pPr indent="-425450" lvl="0" marL="540000" marR="381000" rtl="0" algn="l">
              <a:lnSpc>
                <a:spcPct val="115000"/>
              </a:lnSpc>
              <a:spcBef>
                <a:spcPts val="0"/>
              </a:spcBef>
              <a:spcAft>
                <a:spcPts val="0"/>
              </a:spcAft>
              <a:buClr>
                <a:srgbClr val="666666"/>
              </a:buClr>
              <a:buSzPts val="3100"/>
              <a:buFont typeface="Roboto"/>
              <a:buChar char="💬"/>
            </a:pPr>
            <a:r>
              <a:rPr b="1" lang="de" sz="3100">
                <a:solidFill>
                  <a:srgbClr val="666666"/>
                </a:solidFill>
                <a:highlight>
                  <a:srgbClr val="FFFFFF"/>
                </a:highlight>
                <a:latin typeface="Roboto"/>
                <a:ea typeface="Roboto"/>
                <a:cs typeface="Roboto"/>
                <a:sym typeface="Roboto"/>
              </a:rPr>
              <a:t>Zeitmanagement </a:t>
            </a:r>
            <a:endParaRPr b="1" sz="3100">
              <a:solidFill>
                <a:srgbClr val="666666"/>
              </a:solidFill>
              <a:highlight>
                <a:srgbClr val="FFFFFF"/>
              </a:highlight>
              <a:latin typeface="Roboto"/>
              <a:ea typeface="Roboto"/>
              <a:cs typeface="Roboto"/>
              <a:sym typeface="Roboto"/>
            </a:endParaRPr>
          </a:p>
          <a:p>
            <a:pPr indent="-425450" lvl="0" marL="540000" marR="381000" rtl="0" algn="l">
              <a:lnSpc>
                <a:spcPct val="115000"/>
              </a:lnSpc>
              <a:spcBef>
                <a:spcPts val="0"/>
              </a:spcBef>
              <a:spcAft>
                <a:spcPts val="0"/>
              </a:spcAft>
              <a:buClr>
                <a:srgbClr val="666666"/>
              </a:buClr>
              <a:buSzPts val="3100"/>
              <a:buFont typeface="Roboto"/>
              <a:buChar char="💬"/>
            </a:pPr>
            <a:r>
              <a:rPr b="1" lang="de" sz="3100">
                <a:solidFill>
                  <a:srgbClr val="666666"/>
                </a:solidFill>
                <a:highlight>
                  <a:srgbClr val="FFFFFF"/>
                </a:highlight>
                <a:latin typeface="Roboto"/>
                <a:ea typeface="Roboto"/>
                <a:cs typeface="Roboto"/>
                <a:sym typeface="Roboto"/>
              </a:rPr>
              <a:t>Was ist Wissenschaft? </a:t>
            </a:r>
            <a:endParaRPr b="1" sz="3100">
              <a:solidFill>
                <a:srgbClr val="666666"/>
              </a:solidFill>
              <a:highlight>
                <a:srgbClr val="FFFFFF"/>
              </a:highlight>
              <a:latin typeface="Roboto"/>
              <a:ea typeface="Roboto"/>
              <a:cs typeface="Roboto"/>
              <a:sym typeface="Roboto"/>
            </a:endParaRPr>
          </a:p>
          <a:p>
            <a:pPr indent="-425450" lvl="0" marL="540000" marR="381000" rtl="0" algn="l">
              <a:lnSpc>
                <a:spcPct val="115000"/>
              </a:lnSpc>
              <a:spcBef>
                <a:spcPts val="0"/>
              </a:spcBef>
              <a:spcAft>
                <a:spcPts val="0"/>
              </a:spcAft>
              <a:buClr>
                <a:srgbClr val="666666"/>
              </a:buClr>
              <a:buSzPts val="3100"/>
              <a:buFont typeface="Roboto"/>
              <a:buChar char="💬"/>
            </a:pPr>
            <a:r>
              <a:rPr b="1" lang="de" sz="3100">
                <a:solidFill>
                  <a:srgbClr val="666666"/>
                </a:solidFill>
                <a:highlight>
                  <a:srgbClr val="FFFFFF"/>
                </a:highlight>
                <a:latin typeface="Roboto"/>
                <a:ea typeface="Roboto"/>
                <a:cs typeface="Roboto"/>
                <a:sym typeface="Roboto"/>
              </a:rPr>
              <a:t>W</a:t>
            </a:r>
            <a:r>
              <a:rPr b="1" lang="de" sz="3100">
                <a:solidFill>
                  <a:srgbClr val="666666"/>
                </a:solidFill>
                <a:highlight>
                  <a:srgbClr val="FFFFFF"/>
                </a:highlight>
                <a:latin typeface="Roboto"/>
                <a:ea typeface="Roboto"/>
                <a:cs typeface="Roboto"/>
                <a:sym typeface="Roboto"/>
              </a:rPr>
              <a:t>issenschaftliches</a:t>
            </a:r>
            <a:r>
              <a:rPr b="1" lang="de" sz="3100">
                <a:solidFill>
                  <a:srgbClr val="666666"/>
                </a:solidFill>
                <a:highlight>
                  <a:srgbClr val="FFFFFF"/>
                </a:highlight>
                <a:latin typeface="Roboto"/>
                <a:ea typeface="Roboto"/>
                <a:cs typeface="Roboto"/>
                <a:sym typeface="Roboto"/>
              </a:rPr>
              <a:t> Arbeiten</a:t>
            </a:r>
            <a:endParaRPr b="1" sz="3100">
              <a:solidFill>
                <a:srgbClr val="666666"/>
              </a:solidFill>
              <a:highlight>
                <a:srgbClr val="FFFFFF"/>
              </a:highlight>
              <a:latin typeface="Roboto"/>
              <a:ea typeface="Roboto"/>
              <a:cs typeface="Roboto"/>
              <a:sym typeface="Roboto"/>
            </a:endParaRPr>
          </a:p>
          <a:p>
            <a:pPr indent="-425450" lvl="0" marL="540000" marR="381000" rtl="0" algn="l">
              <a:lnSpc>
                <a:spcPct val="115000"/>
              </a:lnSpc>
              <a:spcBef>
                <a:spcPts val="0"/>
              </a:spcBef>
              <a:spcAft>
                <a:spcPts val="0"/>
              </a:spcAft>
              <a:buClr>
                <a:srgbClr val="666666"/>
              </a:buClr>
              <a:buSzPts val="3100"/>
              <a:buFont typeface="Roboto"/>
              <a:buChar char="💬"/>
            </a:pPr>
            <a:r>
              <a:rPr b="1" lang="de" sz="3100">
                <a:solidFill>
                  <a:srgbClr val="666666"/>
                </a:solidFill>
                <a:highlight>
                  <a:srgbClr val="FFFFFF"/>
                </a:highlight>
                <a:latin typeface="Roboto"/>
                <a:ea typeface="Roboto"/>
                <a:cs typeface="Roboto"/>
                <a:sym typeface="Roboto"/>
              </a:rPr>
              <a:t>Wissenschaftliche Literatur </a:t>
            </a:r>
            <a:endParaRPr b="1" sz="3100">
              <a:solidFill>
                <a:srgbClr val="666666"/>
              </a:solidFill>
              <a:highlight>
                <a:srgbClr val="FFFFFF"/>
              </a:highlight>
              <a:latin typeface="Roboto"/>
              <a:ea typeface="Roboto"/>
              <a:cs typeface="Roboto"/>
              <a:sym typeface="Roboto"/>
            </a:endParaRPr>
          </a:p>
          <a:p>
            <a:pPr indent="-425450" lvl="0" marL="540000" marR="381000" rtl="0" algn="l">
              <a:lnSpc>
                <a:spcPct val="115000"/>
              </a:lnSpc>
              <a:spcBef>
                <a:spcPts val="0"/>
              </a:spcBef>
              <a:spcAft>
                <a:spcPts val="0"/>
              </a:spcAft>
              <a:buClr>
                <a:srgbClr val="666666"/>
              </a:buClr>
              <a:buSzPts val="3100"/>
              <a:buFont typeface="Roboto"/>
              <a:buChar char="💬"/>
            </a:pPr>
            <a:r>
              <a:rPr b="1" lang="de" sz="3100">
                <a:solidFill>
                  <a:srgbClr val="666666"/>
                </a:solidFill>
                <a:highlight>
                  <a:srgbClr val="FFFFFF"/>
                </a:highlight>
                <a:latin typeface="Roboto"/>
                <a:ea typeface="Roboto"/>
                <a:cs typeface="Roboto"/>
                <a:sym typeface="Roboto"/>
              </a:rPr>
              <a:t>Zitieren  </a:t>
            </a:r>
            <a:endParaRPr b="1" sz="3100">
              <a:solidFill>
                <a:srgbClr val="666666"/>
              </a:solidFill>
              <a:highlight>
                <a:srgbClr val="FFFFFF"/>
              </a:highlight>
              <a:latin typeface="Roboto"/>
              <a:ea typeface="Roboto"/>
              <a:cs typeface="Roboto"/>
              <a:sym typeface="Roboto"/>
            </a:endParaRPr>
          </a:p>
          <a:p>
            <a:pPr indent="-425450" lvl="0" marL="540000" marR="381000" rtl="0" algn="l">
              <a:lnSpc>
                <a:spcPct val="115000"/>
              </a:lnSpc>
              <a:spcBef>
                <a:spcPts val="0"/>
              </a:spcBef>
              <a:spcAft>
                <a:spcPts val="0"/>
              </a:spcAft>
              <a:buClr>
                <a:srgbClr val="666666"/>
              </a:buClr>
              <a:buSzPts val="3100"/>
              <a:buFont typeface="Roboto"/>
              <a:buChar char="💬"/>
            </a:pPr>
            <a:r>
              <a:rPr b="1" lang="de" sz="3100">
                <a:solidFill>
                  <a:srgbClr val="666666"/>
                </a:solidFill>
                <a:highlight>
                  <a:srgbClr val="FFFFFF"/>
                </a:highlight>
                <a:latin typeface="Roboto"/>
                <a:ea typeface="Roboto"/>
                <a:cs typeface="Roboto"/>
                <a:sym typeface="Roboto"/>
              </a:rPr>
              <a:t>Bibliografieren </a:t>
            </a:r>
            <a:endParaRPr b="1" sz="3100">
              <a:solidFill>
                <a:srgbClr val="666666"/>
              </a:solidFill>
              <a:highlight>
                <a:srgbClr val="FFFFFF"/>
              </a:highlight>
              <a:latin typeface="Roboto"/>
              <a:ea typeface="Roboto"/>
              <a:cs typeface="Roboto"/>
              <a:sym typeface="Roboto"/>
            </a:endParaRPr>
          </a:p>
          <a:p>
            <a:pPr indent="-393700" lvl="0" marL="540000" marR="381000" rtl="0" algn="l">
              <a:lnSpc>
                <a:spcPct val="115000"/>
              </a:lnSpc>
              <a:spcBef>
                <a:spcPts val="0"/>
              </a:spcBef>
              <a:spcAft>
                <a:spcPts val="0"/>
              </a:spcAft>
              <a:buClr>
                <a:srgbClr val="666666"/>
              </a:buClr>
              <a:buSzPts val="2600"/>
              <a:buFont typeface="Roboto"/>
              <a:buChar char="💬"/>
            </a:pPr>
            <a:r>
              <a:rPr b="1" lang="de" sz="3100">
                <a:solidFill>
                  <a:srgbClr val="666666"/>
                </a:solidFill>
                <a:highlight>
                  <a:srgbClr val="FFFFFF"/>
                </a:highlight>
                <a:latin typeface="Roboto"/>
                <a:ea typeface="Roboto"/>
                <a:cs typeface="Roboto"/>
                <a:sym typeface="Roboto"/>
              </a:rPr>
              <a:t>Exzerpieren</a:t>
            </a:r>
            <a:r>
              <a:rPr lang="de" sz="3000">
                <a:solidFill>
                  <a:srgbClr val="666666"/>
                </a:solidFill>
                <a:highlight>
                  <a:srgbClr val="FFFFFF"/>
                </a:highlight>
                <a:latin typeface="Roboto"/>
                <a:ea typeface="Roboto"/>
                <a:cs typeface="Roboto"/>
                <a:sym typeface="Roboto"/>
              </a:rPr>
              <a:t> </a:t>
            </a:r>
            <a:endParaRPr sz="3000">
              <a:solidFill>
                <a:srgbClr val="674EA7"/>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1200"/>
              </a:spcAft>
              <a:buSzPts val="1018"/>
              <a:buNone/>
            </a:pPr>
            <a:r>
              <a:rPr lang="de" sz="1800">
                <a:solidFill>
                  <a:srgbClr val="999999"/>
                </a:solidFill>
              </a:rPr>
              <a:t>  </a:t>
            </a:r>
            <a:endParaRPr sz="1800">
              <a:solidFill>
                <a:srgbClr val="999999"/>
              </a:solidFill>
            </a:endParaRPr>
          </a:p>
        </p:txBody>
      </p:sp>
      <p:sp>
        <p:nvSpPr>
          <p:cNvPr id="191" name="Google Shape;191;p2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4C2F4"/>
        </a:solidFill>
      </p:bgPr>
    </p:bg>
    <p:spTree>
      <p:nvGrpSpPr>
        <p:cNvPr id="195" name="Shape 195"/>
        <p:cNvGrpSpPr/>
        <p:nvPr/>
      </p:nvGrpSpPr>
      <p:grpSpPr>
        <a:xfrm>
          <a:off x="0" y="0"/>
          <a:ext cx="0" cy="0"/>
          <a:chOff x="0" y="0"/>
          <a:chExt cx="0" cy="0"/>
        </a:xfrm>
      </p:grpSpPr>
      <p:sp>
        <p:nvSpPr>
          <p:cNvPr id="196" name="Google Shape;196;p2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
        <p:nvSpPr>
          <p:cNvPr id="197" name="Google Shape;197;p23"/>
          <p:cNvSpPr txBox="1"/>
          <p:nvPr/>
        </p:nvSpPr>
        <p:spPr>
          <a:xfrm>
            <a:off x="260000" y="2941200"/>
            <a:ext cx="58038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sz="3300">
              <a:solidFill>
                <a:srgbClr val="8E7CC3"/>
              </a:solidFill>
              <a:latin typeface="Roboto"/>
              <a:ea typeface="Roboto"/>
              <a:cs typeface="Roboto"/>
              <a:sym typeface="Roboto"/>
            </a:endParaRPr>
          </a:p>
          <a:p>
            <a:pPr indent="0" lvl="0" marL="0" rtl="0" algn="l">
              <a:spcBef>
                <a:spcPts val="0"/>
              </a:spcBef>
              <a:spcAft>
                <a:spcPts val="0"/>
              </a:spcAft>
              <a:buNone/>
            </a:pPr>
            <a:r>
              <a:t/>
            </a:r>
            <a:endParaRPr b="1" sz="3300">
              <a:solidFill>
                <a:srgbClr val="8E7CC3"/>
              </a:solidFill>
              <a:latin typeface="Roboto"/>
              <a:ea typeface="Roboto"/>
              <a:cs typeface="Roboto"/>
              <a:sym typeface="Roboto"/>
            </a:endParaRPr>
          </a:p>
          <a:p>
            <a:pPr indent="0" lvl="0" marL="0" rtl="0" algn="l">
              <a:spcBef>
                <a:spcPts val="0"/>
              </a:spcBef>
              <a:spcAft>
                <a:spcPts val="0"/>
              </a:spcAft>
              <a:buNone/>
            </a:pPr>
            <a:r>
              <a:rPr lang="de" sz="4600">
                <a:solidFill>
                  <a:srgbClr val="8E7CC3"/>
                </a:solidFill>
                <a:latin typeface="Roboto Serif Black"/>
                <a:ea typeface="Roboto Serif Black"/>
                <a:cs typeface="Roboto Serif Black"/>
                <a:sym typeface="Roboto Serif Black"/>
              </a:rPr>
              <a:t>Zeitmanagement</a:t>
            </a:r>
            <a:r>
              <a:rPr lang="de" sz="4300">
                <a:solidFill>
                  <a:srgbClr val="8E7CC3"/>
                </a:solidFill>
                <a:latin typeface="Roboto Serif Black"/>
                <a:ea typeface="Roboto Serif Black"/>
                <a:cs typeface="Roboto Serif Black"/>
                <a:sym typeface="Roboto Serif Black"/>
              </a:rPr>
              <a:t> </a:t>
            </a:r>
            <a:r>
              <a:rPr lang="de" sz="4000">
                <a:solidFill>
                  <a:srgbClr val="8E7CC3"/>
                </a:solidFill>
                <a:latin typeface="Roboto Serif Black"/>
                <a:ea typeface="Roboto Serif Black"/>
                <a:cs typeface="Roboto Serif Black"/>
                <a:sym typeface="Roboto Serif Black"/>
              </a:rPr>
              <a:t> </a:t>
            </a:r>
            <a:r>
              <a:rPr lang="de" sz="3700">
                <a:solidFill>
                  <a:srgbClr val="8E7CC3"/>
                </a:solidFill>
                <a:latin typeface="Roboto Serif Black"/>
                <a:ea typeface="Roboto Serif Black"/>
                <a:cs typeface="Roboto Serif Black"/>
                <a:sym typeface="Roboto Serif Black"/>
              </a:rPr>
              <a:t> </a:t>
            </a:r>
            <a:r>
              <a:rPr lang="de" sz="3500">
                <a:solidFill>
                  <a:srgbClr val="8E7CC3"/>
                </a:solidFill>
                <a:latin typeface="Roboto Serif Black"/>
                <a:ea typeface="Roboto Serif Black"/>
                <a:cs typeface="Roboto Serif Black"/>
                <a:sym typeface="Roboto Serif Black"/>
              </a:rPr>
              <a:t>   </a:t>
            </a:r>
            <a:r>
              <a:rPr b="1" lang="de" sz="3300">
                <a:solidFill>
                  <a:srgbClr val="8E7CC3"/>
                </a:solidFill>
                <a:latin typeface="Roboto"/>
                <a:ea typeface="Roboto"/>
                <a:cs typeface="Roboto"/>
                <a:sym typeface="Roboto"/>
              </a:rPr>
              <a:t> </a:t>
            </a:r>
            <a:endParaRPr b="1" sz="3300">
              <a:solidFill>
                <a:srgbClr val="8E7CC3"/>
              </a:solidFill>
              <a:latin typeface="Roboto"/>
              <a:ea typeface="Roboto"/>
              <a:cs typeface="Roboto"/>
              <a:sym typeface="Roboto"/>
            </a:endParaRPr>
          </a:p>
        </p:txBody>
      </p:sp>
      <p:pic>
        <p:nvPicPr>
          <p:cNvPr id="198" name="Google Shape;198;p23"/>
          <p:cNvPicPr preferRelativeResize="0"/>
          <p:nvPr/>
        </p:nvPicPr>
        <p:blipFill>
          <a:blip r:embed="rId3">
            <a:alphaModFix/>
          </a:blip>
          <a:stretch>
            <a:fillRect/>
          </a:stretch>
        </p:blipFill>
        <p:spPr>
          <a:xfrm rot="719957">
            <a:off x="3287112" y="522241"/>
            <a:ext cx="5369421" cy="3284519"/>
          </a:xfrm>
          <a:prstGeom prst="flowChartMagneticTape">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24"/>
          <p:cNvSpPr txBox="1"/>
          <p:nvPr>
            <p:ph type="title"/>
          </p:nvPr>
        </p:nvSpPr>
        <p:spPr>
          <a:xfrm>
            <a:off x="289675" y="111500"/>
            <a:ext cx="8649900" cy="53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de" sz="3300">
                <a:solidFill>
                  <a:srgbClr val="674EA7"/>
                </a:solidFill>
              </a:rPr>
              <a:t>Zeitmanagement: n</a:t>
            </a:r>
            <a:r>
              <a:rPr lang="de" sz="3300">
                <a:solidFill>
                  <a:srgbClr val="674EA7"/>
                </a:solidFill>
                <a:latin typeface="Roboto Medium"/>
                <a:ea typeface="Roboto Medium"/>
                <a:cs typeface="Roboto Medium"/>
                <a:sym typeface="Roboto Medium"/>
              </a:rPr>
              <a:t>eue und alte Methoden</a:t>
            </a:r>
            <a:r>
              <a:rPr lang="de" sz="2900">
                <a:solidFill>
                  <a:srgbClr val="674EA7"/>
                </a:solidFill>
                <a:latin typeface="Roboto Medium"/>
                <a:ea typeface="Roboto Medium"/>
                <a:cs typeface="Roboto Medium"/>
                <a:sym typeface="Roboto Medium"/>
              </a:rPr>
              <a:t> </a:t>
            </a:r>
            <a:r>
              <a:rPr lang="de" sz="2900">
                <a:solidFill>
                  <a:srgbClr val="434343"/>
                </a:solidFill>
                <a:latin typeface="Roboto Medium"/>
                <a:ea typeface="Roboto Medium"/>
                <a:cs typeface="Roboto Medium"/>
                <a:sym typeface="Roboto Medium"/>
              </a:rPr>
              <a:t> </a:t>
            </a:r>
            <a:r>
              <a:rPr lang="de" sz="2800">
                <a:solidFill>
                  <a:srgbClr val="434343"/>
                </a:solidFill>
                <a:latin typeface="Roboto Medium"/>
                <a:ea typeface="Roboto Medium"/>
                <a:cs typeface="Roboto Medium"/>
                <a:sym typeface="Roboto Medium"/>
              </a:rPr>
              <a:t> </a:t>
            </a:r>
            <a:r>
              <a:rPr lang="de" sz="2500">
                <a:solidFill>
                  <a:srgbClr val="434343"/>
                </a:solidFill>
                <a:latin typeface="Roboto Medium"/>
                <a:ea typeface="Roboto Medium"/>
                <a:cs typeface="Roboto Medium"/>
                <a:sym typeface="Roboto Medium"/>
              </a:rPr>
              <a:t>  </a:t>
            </a:r>
            <a:endParaRPr sz="2500">
              <a:solidFill>
                <a:srgbClr val="434343"/>
              </a:solidFill>
              <a:latin typeface="Roboto Medium"/>
              <a:ea typeface="Roboto Medium"/>
              <a:cs typeface="Roboto Medium"/>
              <a:sym typeface="Roboto Medium"/>
            </a:endParaRPr>
          </a:p>
        </p:txBody>
      </p:sp>
      <p:sp>
        <p:nvSpPr>
          <p:cNvPr id="204" name="Google Shape;204;p24"/>
          <p:cNvSpPr txBox="1"/>
          <p:nvPr>
            <p:ph idx="1" type="body"/>
          </p:nvPr>
        </p:nvSpPr>
        <p:spPr>
          <a:xfrm>
            <a:off x="120050" y="732500"/>
            <a:ext cx="8929800" cy="4204800"/>
          </a:xfrm>
          <a:prstGeom prst="rect">
            <a:avLst/>
          </a:prstGeom>
        </p:spPr>
        <p:txBody>
          <a:bodyPr anchorCtr="0" anchor="t" bIns="91425" lIns="91425" spcFirstLastPara="1" rIns="0" wrap="square" tIns="91425">
            <a:noAutofit/>
          </a:bodyPr>
          <a:lstStyle/>
          <a:p>
            <a:pPr indent="-268649" lvl="0" marL="457200" marR="381000" rtl="0" algn="l">
              <a:lnSpc>
                <a:spcPct val="115000"/>
              </a:lnSpc>
              <a:spcBef>
                <a:spcPts val="0"/>
              </a:spcBef>
              <a:spcAft>
                <a:spcPts val="0"/>
              </a:spcAft>
              <a:buClr>
                <a:srgbClr val="666666"/>
              </a:buClr>
              <a:buSzPts val="2700"/>
              <a:buFont typeface="Roboto"/>
              <a:buChar char="●"/>
            </a:pPr>
            <a:r>
              <a:rPr lang="de" sz="2700">
                <a:solidFill>
                  <a:srgbClr val="666666"/>
                </a:solidFill>
                <a:highlight>
                  <a:srgbClr val="FFFFFF"/>
                </a:highlight>
                <a:latin typeface="Roboto"/>
                <a:ea typeface="Roboto"/>
                <a:cs typeface="Roboto"/>
                <a:sym typeface="Roboto"/>
              </a:rPr>
              <a:t>Die Jerry Seinfeld-Methode (Stift und Wandkalender) </a:t>
            </a:r>
            <a:endParaRPr sz="2700">
              <a:solidFill>
                <a:srgbClr val="666666"/>
              </a:solidFill>
              <a:highlight>
                <a:srgbClr val="FFFFFF"/>
              </a:highlight>
              <a:latin typeface="Roboto"/>
              <a:ea typeface="Roboto"/>
              <a:cs typeface="Roboto"/>
              <a:sym typeface="Roboto"/>
            </a:endParaRPr>
          </a:p>
          <a:p>
            <a:pPr indent="-268649" lvl="0" marL="457200" marR="381000" rtl="0" algn="l">
              <a:lnSpc>
                <a:spcPct val="115000"/>
              </a:lnSpc>
              <a:spcBef>
                <a:spcPts val="0"/>
              </a:spcBef>
              <a:spcAft>
                <a:spcPts val="0"/>
              </a:spcAft>
              <a:buClr>
                <a:srgbClr val="666666"/>
              </a:buClr>
              <a:buSzPts val="2700"/>
              <a:buFont typeface="Roboto"/>
              <a:buChar char="●"/>
            </a:pPr>
            <a:r>
              <a:rPr lang="de" sz="2700">
                <a:solidFill>
                  <a:srgbClr val="666666"/>
                </a:solidFill>
                <a:highlight>
                  <a:srgbClr val="FFFFFF"/>
                </a:highlight>
                <a:latin typeface="Roboto"/>
                <a:ea typeface="Roboto"/>
                <a:cs typeface="Roboto"/>
                <a:sym typeface="Roboto"/>
              </a:rPr>
              <a:t>Getting Things Done (To do Liste) </a:t>
            </a:r>
            <a:endParaRPr sz="2700">
              <a:solidFill>
                <a:srgbClr val="666666"/>
              </a:solidFill>
              <a:highlight>
                <a:srgbClr val="FFFFFF"/>
              </a:highlight>
              <a:latin typeface="Roboto"/>
              <a:ea typeface="Roboto"/>
              <a:cs typeface="Roboto"/>
              <a:sym typeface="Roboto"/>
            </a:endParaRPr>
          </a:p>
          <a:p>
            <a:pPr indent="-268649" lvl="0" marL="457200" marR="381000" rtl="0" algn="l">
              <a:lnSpc>
                <a:spcPct val="115000"/>
              </a:lnSpc>
              <a:spcBef>
                <a:spcPts val="0"/>
              </a:spcBef>
              <a:spcAft>
                <a:spcPts val="0"/>
              </a:spcAft>
              <a:buClr>
                <a:srgbClr val="666666"/>
              </a:buClr>
              <a:buSzPts val="2700"/>
              <a:buFont typeface="Roboto"/>
              <a:buChar char="●"/>
            </a:pPr>
            <a:r>
              <a:rPr lang="de" sz="2700">
                <a:solidFill>
                  <a:srgbClr val="666666"/>
                </a:solidFill>
                <a:highlight>
                  <a:srgbClr val="FFFFFF"/>
                </a:highlight>
                <a:latin typeface="Roboto"/>
                <a:ea typeface="Roboto"/>
                <a:cs typeface="Roboto"/>
                <a:sym typeface="Roboto"/>
              </a:rPr>
              <a:t>Personal Kanban (Post-it)</a:t>
            </a:r>
            <a:endParaRPr sz="2700">
              <a:solidFill>
                <a:srgbClr val="666666"/>
              </a:solidFill>
              <a:highlight>
                <a:srgbClr val="FFFFFF"/>
              </a:highlight>
              <a:latin typeface="Roboto"/>
              <a:ea typeface="Roboto"/>
              <a:cs typeface="Roboto"/>
              <a:sym typeface="Roboto"/>
            </a:endParaRPr>
          </a:p>
          <a:p>
            <a:pPr indent="-268649" lvl="0" marL="457200" marR="381000" rtl="0" algn="l">
              <a:lnSpc>
                <a:spcPct val="115000"/>
              </a:lnSpc>
              <a:spcBef>
                <a:spcPts val="0"/>
              </a:spcBef>
              <a:spcAft>
                <a:spcPts val="0"/>
              </a:spcAft>
              <a:buClr>
                <a:srgbClr val="666666"/>
              </a:buClr>
              <a:buSzPts val="2700"/>
              <a:buFont typeface="Roboto"/>
              <a:buChar char="●"/>
            </a:pPr>
            <a:r>
              <a:rPr lang="de" sz="2700">
                <a:solidFill>
                  <a:srgbClr val="666666"/>
                </a:solidFill>
                <a:highlight>
                  <a:srgbClr val="FFFFFF"/>
                </a:highlight>
                <a:latin typeface="Roboto"/>
                <a:ea typeface="Roboto"/>
                <a:cs typeface="Roboto"/>
                <a:sym typeface="Roboto"/>
              </a:rPr>
              <a:t>Pomodoro-Technik (Pomodoro Timer (25-5) - nach 4 “Pomodoren” 30 Minuten Pause) </a:t>
            </a:r>
            <a:endParaRPr sz="2700">
              <a:solidFill>
                <a:srgbClr val="666666"/>
              </a:solidFill>
              <a:highlight>
                <a:srgbClr val="FFFFFF"/>
              </a:highlight>
              <a:latin typeface="Roboto"/>
              <a:ea typeface="Roboto"/>
              <a:cs typeface="Roboto"/>
              <a:sym typeface="Roboto"/>
            </a:endParaRPr>
          </a:p>
          <a:p>
            <a:pPr indent="-268649" lvl="0" marL="457200" marR="381000" rtl="0" algn="l">
              <a:lnSpc>
                <a:spcPct val="115000"/>
              </a:lnSpc>
              <a:spcBef>
                <a:spcPts val="0"/>
              </a:spcBef>
              <a:spcAft>
                <a:spcPts val="0"/>
              </a:spcAft>
              <a:buClr>
                <a:srgbClr val="666666"/>
              </a:buClr>
              <a:buSzPts val="2700"/>
              <a:buFont typeface="Roboto"/>
              <a:buChar char="●"/>
            </a:pPr>
            <a:r>
              <a:rPr lang="de" sz="2700">
                <a:solidFill>
                  <a:srgbClr val="666666"/>
                </a:solidFill>
                <a:highlight>
                  <a:srgbClr val="FFFFFF"/>
                </a:highlight>
                <a:latin typeface="Roboto"/>
                <a:ea typeface="Roboto"/>
                <a:cs typeface="Roboto"/>
                <a:sym typeface="Roboto"/>
              </a:rPr>
              <a:t>Das Pareto-Prinzip (80-zu-20-Regel), just “START”</a:t>
            </a:r>
            <a:endParaRPr sz="2700">
              <a:solidFill>
                <a:srgbClr val="666666"/>
              </a:solidFill>
              <a:highlight>
                <a:srgbClr val="FFFFFF"/>
              </a:highlight>
              <a:latin typeface="Roboto"/>
              <a:ea typeface="Roboto"/>
              <a:cs typeface="Roboto"/>
              <a:sym typeface="Roboto"/>
            </a:endParaRPr>
          </a:p>
          <a:p>
            <a:pPr indent="-268649" lvl="0" marL="457200" marR="381000" rtl="0" algn="l">
              <a:lnSpc>
                <a:spcPct val="115000"/>
              </a:lnSpc>
              <a:spcBef>
                <a:spcPts val="0"/>
              </a:spcBef>
              <a:spcAft>
                <a:spcPts val="0"/>
              </a:spcAft>
              <a:buClr>
                <a:srgbClr val="666666"/>
              </a:buClr>
              <a:buSzPts val="2700"/>
              <a:buFont typeface="Roboto"/>
              <a:buChar char="●"/>
            </a:pPr>
            <a:r>
              <a:rPr lang="de" sz="2700">
                <a:solidFill>
                  <a:srgbClr val="666666"/>
                </a:solidFill>
                <a:highlight>
                  <a:srgbClr val="FFFFFF"/>
                </a:highlight>
                <a:latin typeface="Roboto"/>
                <a:ea typeface="Roboto"/>
                <a:cs typeface="Roboto"/>
                <a:sym typeface="Roboto"/>
              </a:rPr>
              <a:t>TimeBlocking (Google Kalender) „Lernzeit für M5.2“ oder „Freizeit“</a:t>
            </a:r>
            <a:endParaRPr sz="2700">
              <a:solidFill>
                <a:srgbClr val="666666"/>
              </a:solidFill>
              <a:highlight>
                <a:srgbClr val="FFFFFF"/>
              </a:highlight>
              <a:latin typeface="Roboto"/>
              <a:ea typeface="Roboto"/>
              <a:cs typeface="Roboto"/>
              <a:sym typeface="Roboto"/>
            </a:endParaRPr>
          </a:p>
          <a:p>
            <a:pPr indent="0" lvl="0" marL="457200" marR="381000" rtl="0" algn="l">
              <a:lnSpc>
                <a:spcPct val="115000"/>
              </a:lnSpc>
              <a:spcBef>
                <a:spcPts val="1200"/>
              </a:spcBef>
              <a:spcAft>
                <a:spcPts val="0"/>
              </a:spcAft>
              <a:buNone/>
            </a:pPr>
            <a:r>
              <a:t/>
            </a:r>
            <a:endParaRPr sz="2500">
              <a:solidFill>
                <a:srgbClr val="666666"/>
              </a:solidFill>
              <a:highlight>
                <a:srgbClr val="FFFFFF"/>
              </a:highlight>
              <a:latin typeface="Roboto"/>
              <a:ea typeface="Roboto"/>
              <a:cs typeface="Roboto"/>
              <a:sym typeface="Roboto"/>
            </a:endParaRPr>
          </a:p>
          <a:p>
            <a:pPr indent="0" lvl="0" marL="914400" marR="381000" rtl="0" algn="l">
              <a:lnSpc>
                <a:spcPct val="115000"/>
              </a:lnSpc>
              <a:spcBef>
                <a:spcPts val="120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457200" marR="381000" rtl="0" algn="l">
              <a:lnSpc>
                <a:spcPct val="115000"/>
              </a:lnSpc>
              <a:spcBef>
                <a:spcPts val="1200"/>
              </a:spcBef>
              <a:spcAft>
                <a:spcPts val="0"/>
              </a:spcAft>
              <a:buNone/>
            </a:pPr>
            <a:r>
              <a:t/>
            </a:r>
            <a:endParaRPr sz="2400">
              <a:solidFill>
                <a:srgbClr val="666666"/>
              </a:solidFill>
              <a:highlight>
                <a:srgbClr val="FFFFFF"/>
              </a:highlight>
              <a:latin typeface="Roboto"/>
              <a:ea typeface="Roboto"/>
              <a:cs typeface="Roboto"/>
              <a:sym typeface="Roboto"/>
            </a:endParaRPr>
          </a:p>
          <a:p>
            <a:pPr indent="0" lvl="0" marL="457200" marR="381000" rtl="0" algn="l">
              <a:lnSpc>
                <a:spcPct val="115000"/>
              </a:lnSpc>
              <a:spcBef>
                <a:spcPts val="1200"/>
              </a:spcBef>
              <a:spcAft>
                <a:spcPts val="0"/>
              </a:spcAft>
              <a:buNone/>
            </a:pPr>
            <a:r>
              <a:t/>
            </a:r>
            <a:endParaRPr sz="2500">
              <a:solidFill>
                <a:srgbClr val="802090"/>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1200"/>
              </a:spcAft>
              <a:buSzPts val="1018"/>
              <a:buNone/>
            </a:pPr>
            <a:r>
              <a:rPr lang="de" sz="1800">
                <a:solidFill>
                  <a:srgbClr val="999999"/>
                </a:solidFill>
              </a:rPr>
              <a:t>  </a:t>
            </a:r>
            <a:endParaRPr sz="1800">
              <a:solidFill>
                <a:srgbClr val="999999"/>
              </a:solidFill>
            </a:endParaRPr>
          </a:p>
        </p:txBody>
      </p:sp>
      <p:sp>
        <p:nvSpPr>
          <p:cNvPr id="205" name="Google Shape;205;p2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5"/>
          <p:cNvSpPr txBox="1"/>
          <p:nvPr>
            <p:ph type="title"/>
          </p:nvPr>
        </p:nvSpPr>
        <p:spPr>
          <a:xfrm>
            <a:off x="848700" y="154100"/>
            <a:ext cx="7747500" cy="7431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de" sz="4389">
                <a:solidFill>
                  <a:srgbClr val="674EA7"/>
                </a:solidFill>
                <a:latin typeface="Roboto"/>
                <a:ea typeface="Roboto"/>
                <a:cs typeface="Roboto"/>
                <a:sym typeface="Roboto"/>
              </a:rPr>
              <a:t>Was ist Wissenschaft?</a:t>
            </a:r>
            <a:r>
              <a:rPr lang="de"/>
              <a:t> </a:t>
            </a:r>
            <a:endParaRPr/>
          </a:p>
        </p:txBody>
      </p:sp>
      <p:sp>
        <p:nvSpPr>
          <p:cNvPr id="211" name="Google Shape;211;p2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pic>
        <p:nvPicPr>
          <p:cNvPr id="212" name="Google Shape;212;p25"/>
          <p:cNvPicPr preferRelativeResize="0"/>
          <p:nvPr/>
        </p:nvPicPr>
        <p:blipFill>
          <a:blip r:embed="rId3">
            <a:alphaModFix/>
          </a:blip>
          <a:stretch>
            <a:fillRect/>
          </a:stretch>
        </p:blipFill>
        <p:spPr>
          <a:xfrm>
            <a:off x="510263" y="1072300"/>
            <a:ext cx="8085934" cy="36402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6"/>
          <p:cNvSpPr txBox="1"/>
          <p:nvPr>
            <p:ph idx="1" type="body"/>
          </p:nvPr>
        </p:nvSpPr>
        <p:spPr>
          <a:xfrm>
            <a:off x="226425" y="268400"/>
            <a:ext cx="8712900" cy="4668900"/>
          </a:xfrm>
          <a:prstGeom prst="rect">
            <a:avLst/>
          </a:prstGeom>
        </p:spPr>
        <p:txBody>
          <a:bodyPr anchorCtr="0" anchor="t" bIns="91425" lIns="91425" spcFirstLastPara="1" rIns="91425" wrap="square" tIns="91425">
            <a:normAutofit fontScale="70000" lnSpcReduction="20000"/>
          </a:bodyPr>
          <a:lstStyle/>
          <a:p>
            <a:pPr indent="0" lvl="0" marL="0" rtl="0" algn="ctr">
              <a:spcBef>
                <a:spcPts val="0"/>
              </a:spcBef>
              <a:spcAft>
                <a:spcPts val="0"/>
              </a:spcAft>
              <a:buNone/>
            </a:pPr>
            <a:r>
              <a:t/>
            </a:r>
            <a:endParaRPr sz="4603">
              <a:solidFill>
                <a:srgbClr val="A64D79"/>
              </a:solidFill>
              <a:latin typeface="Roboto Black"/>
              <a:ea typeface="Roboto Black"/>
              <a:cs typeface="Roboto Black"/>
              <a:sym typeface="Roboto Black"/>
            </a:endParaRPr>
          </a:p>
          <a:p>
            <a:pPr indent="0" lvl="0" marL="0" rtl="0" algn="ctr">
              <a:spcBef>
                <a:spcPts val="1200"/>
              </a:spcBef>
              <a:spcAft>
                <a:spcPts val="0"/>
              </a:spcAft>
              <a:buNone/>
            </a:pPr>
            <a:r>
              <a:rPr lang="de" sz="4603">
                <a:solidFill>
                  <a:srgbClr val="A64D79"/>
                </a:solidFill>
                <a:latin typeface="Roboto Black"/>
                <a:ea typeface="Roboto Black"/>
                <a:cs typeface="Roboto Black"/>
                <a:sym typeface="Roboto Black"/>
              </a:rPr>
              <a:t>Gibt es Beweise dafür, dass Sternzeichen unser Verhalten bestimmen?</a:t>
            </a:r>
            <a:endParaRPr sz="4603">
              <a:solidFill>
                <a:srgbClr val="A64D79"/>
              </a:solidFill>
              <a:latin typeface="Roboto Black"/>
              <a:ea typeface="Roboto Black"/>
              <a:cs typeface="Roboto Black"/>
              <a:sym typeface="Roboto Black"/>
            </a:endParaRPr>
          </a:p>
          <a:p>
            <a:pPr indent="0" lvl="0" marL="0" rtl="0" algn="ctr">
              <a:spcBef>
                <a:spcPts val="1200"/>
              </a:spcBef>
              <a:spcAft>
                <a:spcPts val="0"/>
              </a:spcAft>
              <a:buNone/>
            </a:pPr>
            <a:r>
              <a:t/>
            </a:r>
            <a:endParaRPr sz="3981">
              <a:solidFill>
                <a:srgbClr val="A64D79"/>
              </a:solidFill>
              <a:latin typeface="Roboto Black"/>
              <a:ea typeface="Roboto Black"/>
              <a:cs typeface="Roboto Black"/>
              <a:sym typeface="Roboto Black"/>
            </a:endParaRPr>
          </a:p>
          <a:p>
            <a:pPr indent="0" lvl="0" marL="0" rtl="0" algn="ctr">
              <a:spcBef>
                <a:spcPts val="1200"/>
              </a:spcBef>
              <a:spcAft>
                <a:spcPts val="0"/>
              </a:spcAft>
              <a:buNone/>
            </a:pPr>
            <a:r>
              <a:rPr lang="de" sz="4368">
                <a:solidFill>
                  <a:srgbClr val="A64D79"/>
                </a:solidFill>
                <a:latin typeface="Roboto Black"/>
                <a:ea typeface="Roboto Black"/>
                <a:cs typeface="Roboto Black"/>
                <a:sym typeface="Roboto Black"/>
              </a:rPr>
              <a:t>Homöopathische Mittel wirken meist nicht besser als ein Placebo.</a:t>
            </a:r>
            <a:r>
              <a:rPr lang="de" sz="3981">
                <a:solidFill>
                  <a:srgbClr val="A64D79"/>
                </a:solidFill>
                <a:latin typeface="Roboto Black"/>
                <a:ea typeface="Roboto Black"/>
                <a:cs typeface="Roboto Black"/>
                <a:sym typeface="Roboto Black"/>
              </a:rPr>
              <a:t> </a:t>
            </a:r>
            <a:endParaRPr sz="3981">
              <a:solidFill>
                <a:srgbClr val="A64D79"/>
              </a:solidFill>
              <a:latin typeface="Roboto Black"/>
              <a:ea typeface="Roboto Black"/>
              <a:cs typeface="Roboto Black"/>
              <a:sym typeface="Roboto Black"/>
            </a:endParaRPr>
          </a:p>
          <a:p>
            <a:pPr indent="0" lvl="0" marL="0" rtl="0" algn="l">
              <a:spcBef>
                <a:spcPts val="1200"/>
              </a:spcBef>
              <a:spcAft>
                <a:spcPts val="0"/>
              </a:spcAft>
              <a:buNone/>
            </a:pPr>
            <a:r>
              <a:t/>
            </a:r>
            <a:endParaRPr sz="4216">
              <a:solidFill>
                <a:srgbClr val="A64D79"/>
              </a:solidFill>
              <a:latin typeface="Roboto Black"/>
              <a:ea typeface="Roboto Black"/>
              <a:cs typeface="Roboto Black"/>
              <a:sym typeface="Roboto Black"/>
            </a:endParaRPr>
          </a:p>
          <a:p>
            <a:pPr indent="0" lvl="0" marL="0" rtl="0" algn="ctr">
              <a:spcBef>
                <a:spcPts val="1200"/>
              </a:spcBef>
              <a:spcAft>
                <a:spcPts val="1200"/>
              </a:spcAft>
              <a:buNone/>
            </a:pPr>
            <a:r>
              <a:t/>
            </a:r>
            <a:endParaRPr sz="2900">
              <a:solidFill>
                <a:srgbClr val="999999"/>
              </a:solidFill>
              <a:latin typeface="Roboto Medium"/>
              <a:ea typeface="Roboto Medium"/>
              <a:cs typeface="Roboto Medium"/>
              <a:sym typeface="Roboto Medium"/>
            </a:endParaRPr>
          </a:p>
        </p:txBody>
      </p:sp>
      <p:sp>
        <p:nvSpPr>
          <p:cNvPr id="218" name="Google Shape;218;p2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7"/>
          <p:cNvSpPr txBox="1"/>
          <p:nvPr>
            <p:ph idx="1" type="body"/>
          </p:nvPr>
        </p:nvSpPr>
        <p:spPr>
          <a:xfrm>
            <a:off x="162900" y="268400"/>
            <a:ext cx="8776500" cy="4668900"/>
          </a:xfrm>
          <a:prstGeom prst="rect">
            <a:avLst/>
          </a:prstGeom>
          <a:effectLst>
            <a:reflection blurRad="0" dir="5400000" dist="38100" endA="0" fadeDir="5400012" kx="0" rotWithShape="0" algn="bl" stPos="0" sy="-100000" ky="0"/>
          </a:effectLst>
        </p:spPr>
        <p:txBody>
          <a:bodyPr anchorCtr="0" anchor="t" bIns="91425" lIns="91425" spcFirstLastPara="1" rIns="91425" wrap="square" tIns="91425">
            <a:normAutofit fontScale="92500" lnSpcReduction="20000"/>
          </a:bodyPr>
          <a:lstStyle/>
          <a:p>
            <a:pPr indent="0" lvl="0" marL="0" rtl="0" algn="ctr">
              <a:spcBef>
                <a:spcPts val="0"/>
              </a:spcBef>
              <a:spcAft>
                <a:spcPts val="0"/>
              </a:spcAft>
              <a:buNone/>
            </a:pPr>
            <a:r>
              <a:rPr b="1" lang="de" sz="2916">
                <a:solidFill>
                  <a:srgbClr val="A64D79"/>
                </a:solidFill>
                <a:latin typeface="Roboto"/>
                <a:ea typeface="Roboto"/>
                <a:cs typeface="Roboto"/>
                <a:sym typeface="Roboto"/>
              </a:rPr>
              <a:t>Anekdotische Evidenz</a:t>
            </a:r>
            <a:r>
              <a:rPr lang="de" sz="2916">
                <a:solidFill>
                  <a:srgbClr val="A64D79"/>
                </a:solidFill>
                <a:latin typeface="Roboto"/>
                <a:ea typeface="Roboto"/>
                <a:cs typeface="Roboto"/>
                <a:sym typeface="Roboto"/>
              </a:rPr>
              <a:t> </a:t>
            </a:r>
            <a:endParaRPr sz="2916">
              <a:solidFill>
                <a:srgbClr val="A64D79"/>
              </a:solidFill>
              <a:latin typeface="Roboto"/>
              <a:ea typeface="Roboto"/>
              <a:cs typeface="Roboto"/>
              <a:sym typeface="Roboto"/>
            </a:endParaRPr>
          </a:p>
          <a:p>
            <a:pPr indent="0" lvl="0" marL="0" rtl="0" algn="ctr">
              <a:spcBef>
                <a:spcPts val="1200"/>
              </a:spcBef>
              <a:spcAft>
                <a:spcPts val="0"/>
              </a:spcAft>
              <a:buNone/>
            </a:pPr>
            <a:r>
              <a:rPr lang="de" sz="2700">
                <a:solidFill>
                  <a:srgbClr val="A64D79"/>
                </a:solidFill>
                <a:latin typeface="Roboto"/>
                <a:ea typeface="Roboto"/>
                <a:cs typeface="Roboto"/>
                <a:sym typeface="Roboto"/>
              </a:rPr>
              <a:t>(aus anekdotische Aussage, anekdotischer Beweis und Fallbericht) ist ein informeller Bericht über</a:t>
            </a:r>
            <a:r>
              <a:rPr lang="de" sz="2700">
                <a:solidFill>
                  <a:srgbClr val="A64D79"/>
                </a:solidFill>
                <a:uFill>
                  <a:noFill/>
                </a:uFill>
                <a:latin typeface="Roboto"/>
                <a:ea typeface="Roboto"/>
                <a:cs typeface="Roboto"/>
                <a:sym typeface="Roboto"/>
                <a:hlinkClick r:id="rId3">
                  <a:extLst>
                    <a:ext uri="{A12FA001-AC4F-418D-AE19-62706E023703}">
                      <ahyp:hlinkClr val="tx"/>
                    </a:ext>
                  </a:extLst>
                </a:hlinkClick>
              </a:rPr>
              <a:t> Korrelationen</a:t>
            </a:r>
            <a:r>
              <a:rPr lang="de" sz="2700">
                <a:solidFill>
                  <a:srgbClr val="A64D79"/>
                </a:solidFill>
                <a:latin typeface="Roboto"/>
                <a:ea typeface="Roboto"/>
                <a:cs typeface="Roboto"/>
                <a:sym typeface="Roboto"/>
              </a:rPr>
              <a:t> in Form eines oder mehrere Einzelberichte, im Alltag oft vom</a:t>
            </a:r>
            <a:r>
              <a:rPr lang="de" sz="2700">
                <a:solidFill>
                  <a:srgbClr val="A64D79"/>
                </a:solidFill>
                <a:uFill>
                  <a:noFill/>
                </a:uFill>
                <a:latin typeface="Roboto"/>
                <a:ea typeface="Roboto"/>
                <a:cs typeface="Roboto"/>
                <a:sym typeface="Roboto"/>
                <a:hlinkClick r:id="rId4">
                  <a:extLst>
                    <a:ext uri="{A12FA001-AC4F-418D-AE19-62706E023703}">
                      <ahyp:hlinkClr val="tx"/>
                    </a:ext>
                  </a:extLst>
                </a:hlinkClick>
              </a:rPr>
              <a:t> Hörensagen</a:t>
            </a:r>
            <a:r>
              <a:rPr lang="de" sz="2700">
                <a:solidFill>
                  <a:srgbClr val="A64D79"/>
                </a:solidFill>
                <a:latin typeface="Roboto"/>
                <a:ea typeface="Roboto"/>
                <a:cs typeface="Roboto"/>
                <a:sym typeface="Roboto"/>
              </a:rPr>
              <a:t>. Der Ausdruck wird oft als Gegensatz zur statistischen Evidenz (klassische</a:t>
            </a:r>
            <a:r>
              <a:rPr lang="de" sz="2700">
                <a:solidFill>
                  <a:srgbClr val="A64D79"/>
                </a:solidFill>
                <a:uFill>
                  <a:noFill/>
                </a:uFill>
                <a:latin typeface="Roboto"/>
                <a:ea typeface="Roboto"/>
                <a:cs typeface="Roboto"/>
                <a:sym typeface="Roboto"/>
                <a:hlinkClick r:id="rId5">
                  <a:extLst>
                    <a:ext uri="{A12FA001-AC4F-418D-AE19-62706E023703}">
                      <ahyp:hlinkClr val="tx"/>
                    </a:ext>
                  </a:extLst>
                </a:hlinkClick>
              </a:rPr>
              <a:t> Empirie</a:t>
            </a:r>
            <a:r>
              <a:rPr lang="de" sz="2700">
                <a:solidFill>
                  <a:srgbClr val="A64D79"/>
                </a:solidFill>
                <a:latin typeface="Roboto"/>
                <a:ea typeface="Roboto"/>
                <a:cs typeface="Roboto"/>
                <a:sym typeface="Roboto"/>
              </a:rPr>
              <a:t> z. B. im Sinne von</a:t>
            </a:r>
            <a:r>
              <a:rPr lang="de" sz="2700">
                <a:solidFill>
                  <a:srgbClr val="A64D79"/>
                </a:solidFill>
                <a:uFill>
                  <a:noFill/>
                </a:uFill>
                <a:latin typeface="Roboto"/>
                <a:ea typeface="Roboto"/>
                <a:cs typeface="Roboto"/>
                <a:sym typeface="Roboto"/>
                <a:hlinkClick r:id="rId6">
                  <a:extLst>
                    <a:ext uri="{A12FA001-AC4F-418D-AE19-62706E023703}">
                      <ahyp:hlinkClr val="tx"/>
                    </a:ext>
                  </a:extLst>
                </a:hlinkClick>
              </a:rPr>
              <a:t> klinischen Studien</a:t>
            </a:r>
            <a:r>
              <a:rPr lang="de" sz="2700">
                <a:solidFill>
                  <a:srgbClr val="A64D79"/>
                </a:solidFill>
                <a:latin typeface="Roboto"/>
                <a:ea typeface="Roboto"/>
                <a:cs typeface="Roboto"/>
                <a:sym typeface="Roboto"/>
              </a:rPr>
              <a:t>,</a:t>
            </a:r>
            <a:r>
              <a:rPr lang="de" sz="2700">
                <a:solidFill>
                  <a:srgbClr val="A64D79"/>
                </a:solidFill>
                <a:uFill>
                  <a:noFill/>
                </a:uFill>
                <a:latin typeface="Roboto"/>
                <a:ea typeface="Roboto"/>
                <a:cs typeface="Roboto"/>
                <a:sym typeface="Roboto"/>
                <a:hlinkClick r:id="rId7">
                  <a:extLst>
                    <a:ext uri="{A12FA001-AC4F-418D-AE19-62706E023703}">
                      <ahyp:hlinkClr val="tx"/>
                    </a:ext>
                  </a:extLst>
                </a:hlinkClick>
              </a:rPr>
              <a:t> Laborstudien</a:t>
            </a:r>
            <a:r>
              <a:rPr lang="de" sz="2700">
                <a:solidFill>
                  <a:srgbClr val="A64D79"/>
                </a:solidFill>
                <a:latin typeface="Roboto"/>
                <a:ea typeface="Roboto"/>
                <a:cs typeface="Roboto"/>
                <a:sym typeface="Roboto"/>
              </a:rPr>
              <a:t>,</a:t>
            </a:r>
            <a:r>
              <a:rPr lang="de" sz="2700">
                <a:solidFill>
                  <a:srgbClr val="A64D79"/>
                </a:solidFill>
                <a:uFill>
                  <a:noFill/>
                </a:uFill>
                <a:latin typeface="Roboto"/>
                <a:ea typeface="Roboto"/>
                <a:cs typeface="Roboto"/>
                <a:sym typeface="Roboto"/>
                <a:hlinkClick r:id="rId8">
                  <a:extLst>
                    <a:ext uri="{A12FA001-AC4F-418D-AE19-62706E023703}">
                      <ahyp:hlinkClr val="tx"/>
                    </a:ext>
                  </a:extLst>
                </a:hlinkClick>
              </a:rPr>
              <a:t> Feldstudien</a:t>
            </a:r>
            <a:r>
              <a:rPr lang="de" sz="2700">
                <a:solidFill>
                  <a:srgbClr val="A64D79"/>
                </a:solidFill>
                <a:latin typeface="Roboto"/>
                <a:ea typeface="Roboto"/>
                <a:cs typeface="Roboto"/>
                <a:sym typeface="Roboto"/>
              </a:rPr>
              <a:t>) und zum</a:t>
            </a:r>
            <a:r>
              <a:rPr lang="de" sz="2700">
                <a:solidFill>
                  <a:srgbClr val="A64D79"/>
                </a:solidFill>
                <a:uFill>
                  <a:noFill/>
                </a:uFill>
                <a:latin typeface="Roboto"/>
                <a:ea typeface="Roboto"/>
                <a:cs typeface="Roboto"/>
                <a:sym typeface="Roboto"/>
                <a:hlinkClick r:id="rId9">
                  <a:extLst>
                    <a:ext uri="{A12FA001-AC4F-418D-AE19-62706E023703}">
                      <ahyp:hlinkClr val="tx"/>
                    </a:ext>
                  </a:extLst>
                </a:hlinkClick>
              </a:rPr>
              <a:t> Analogieschluss</a:t>
            </a:r>
            <a:r>
              <a:rPr lang="de" sz="2700">
                <a:solidFill>
                  <a:srgbClr val="A64D79"/>
                </a:solidFill>
                <a:latin typeface="Roboto"/>
                <a:ea typeface="Roboto"/>
                <a:cs typeface="Roboto"/>
                <a:sym typeface="Roboto"/>
              </a:rPr>
              <a:t> und anderen Formen</a:t>
            </a:r>
            <a:r>
              <a:rPr lang="de" sz="2700">
                <a:solidFill>
                  <a:srgbClr val="A64D79"/>
                </a:solidFill>
                <a:uFill>
                  <a:noFill/>
                </a:uFill>
                <a:latin typeface="Roboto"/>
                <a:ea typeface="Roboto"/>
                <a:cs typeface="Roboto"/>
                <a:sym typeface="Roboto"/>
                <a:hlinkClick r:id="rId10">
                  <a:extLst>
                    <a:ext uri="{A12FA001-AC4F-418D-AE19-62706E023703}">
                      <ahyp:hlinkClr val="tx"/>
                    </a:ext>
                  </a:extLst>
                </a:hlinkClick>
              </a:rPr>
              <a:t> empirischer Evidenz</a:t>
            </a:r>
            <a:r>
              <a:rPr lang="de" sz="2700">
                <a:solidFill>
                  <a:srgbClr val="A64D79"/>
                </a:solidFill>
                <a:latin typeface="Roboto"/>
                <a:ea typeface="Roboto"/>
                <a:cs typeface="Roboto"/>
                <a:sym typeface="Roboto"/>
              </a:rPr>
              <a:t> verwendet.  </a:t>
            </a:r>
            <a:endParaRPr sz="3800">
              <a:solidFill>
                <a:srgbClr val="A64D79"/>
              </a:solidFill>
              <a:latin typeface="Roboto"/>
              <a:ea typeface="Roboto"/>
              <a:cs typeface="Roboto"/>
              <a:sym typeface="Roboto"/>
            </a:endParaRPr>
          </a:p>
          <a:p>
            <a:pPr indent="0" lvl="0" marL="0" rtl="0" algn="ctr">
              <a:spcBef>
                <a:spcPts val="1200"/>
              </a:spcBef>
              <a:spcAft>
                <a:spcPts val="0"/>
              </a:spcAft>
              <a:buNone/>
            </a:pPr>
            <a:r>
              <a:t/>
            </a:r>
            <a:endParaRPr sz="2300">
              <a:solidFill>
                <a:srgbClr val="000000"/>
              </a:solidFill>
              <a:latin typeface="Arial"/>
              <a:ea typeface="Arial"/>
              <a:cs typeface="Arial"/>
              <a:sym typeface="Arial"/>
            </a:endParaRPr>
          </a:p>
          <a:p>
            <a:pPr indent="0" lvl="0" marL="0" rtl="0" algn="l">
              <a:spcBef>
                <a:spcPts val="1200"/>
              </a:spcBef>
              <a:spcAft>
                <a:spcPts val="1200"/>
              </a:spcAft>
              <a:buNone/>
            </a:pPr>
            <a:r>
              <a:rPr lang="de" sz="2300">
                <a:solidFill>
                  <a:srgbClr val="000000"/>
                </a:solidFill>
                <a:latin typeface="Arial"/>
                <a:ea typeface="Arial"/>
                <a:cs typeface="Arial"/>
                <a:sym typeface="Arial"/>
              </a:rPr>
              <a:t>https://de.wikipedia.org/wiki/Anekdotische_Evidenz</a:t>
            </a:r>
            <a:endParaRPr sz="2300">
              <a:solidFill>
                <a:srgbClr val="000000"/>
              </a:solidFill>
              <a:latin typeface="Arial"/>
              <a:ea typeface="Arial"/>
              <a:cs typeface="Arial"/>
              <a:sym typeface="Arial"/>
            </a:endParaRPr>
          </a:p>
        </p:txBody>
      </p:sp>
      <p:sp>
        <p:nvSpPr>
          <p:cNvPr id="224" name="Google Shape;224;p2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8"/>
          <p:cNvSpPr txBox="1"/>
          <p:nvPr>
            <p:ph idx="1" type="body"/>
          </p:nvPr>
        </p:nvSpPr>
        <p:spPr>
          <a:xfrm>
            <a:off x="162900" y="268400"/>
            <a:ext cx="8776500" cy="4668900"/>
          </a:xfrm>
          <a:prstGeom prst="rect">
            <a:avLst/>
          </a:prstGeom>
        </p:spPr>
        <p:txBody>
          <a:bodyPr anchorCtr="0" anchor="t" bIns="91425" lIns="91425" spcFirstLastPara="1" rIns="91425" wrap="square" tIns="91425">
            <a:normAutofit lnSpcReduction="20000"/>
          </a:bodyPr>
          <a:lstStyle/>
          <a:p>
            <a:pPr indent="0" lvl="0" marL="0" rtl="0" algn="ctr">
              <a:spcBef>
                <a:spcPts val="0"/>
              </a:spcBef>
              <a:spcAft>
                <a:spcPts val="0"/>
              </a:spcAft>
              <a:buNone/>
            </a:pPr>
            <a:r>
              <a:t/>
            </a:r>
            <a:endParaRPr sz="5816">
              <a:solidFill>
                <a:srgbClr val="A64D79"/>
              </a:solidFill>
              <a:latin typeface="Roboto Black"/>
              <a:ea typeface="Roboto Black"/>
              <a:cs typeface="Roboto Black"/>
              <a:sym typeface="Roboto Black"/>
            </a:endParaRPr>
          </a:p>
          <a:p>
            <a:pPr indent="0" lvl="0" marL="0" rtl="0" algn="ctr">
              <a:spcBef>
                <a:spcPts val="1200"/>
              </a:spcBef>
              <a:spcAft>
                <a:spcPts val="0"/>
              </a:spcAft>
              <a:buNone/>
            </a:pPr>
            <a:r>
              <a:rPr lang="de" sz="5816">
                <a:solidFill>
                  <a:srgbClr val="A64D79"/>
                </a:solidFill>
                <a:latin typeface="Roboto Black"/>
                <a:ea typeface="Roboto Black"/>
                <a:cs typeface="Roboto Black"/>
                <a:sym typeface="Roboto Black"/>
              </a:rPr>
              <a:t>Woher wissen wir, dass Paracetamol wirklich gegen Schmerzen hilft? </a:t>
            </a:r>
            <a:endParaRPr sz="5816">
              <a:solidFill>
                <a:srgbClr val="A64D79"/>
              </a:solidFill>
              <a:latin typeface="Roboto Black"/>
              <a:ea typeface="Roboto Black"/>
              <a:cs typeface="Roboto Black"/>
              <a:sym typeface="Roboto Black"/>
            </a:endParaRPr>
          </a:p>
          <a:p>
            <a:pPr indent="0" lvl="0" marL="0" rtl="0" algn="ctr">
              <a:spcBef>
                <a:spcPts val="1200"/>
              </a:spcBef>
              <a:spcAft>
                <a:spcPts val="0"/>
              </a:spcAft>
              <a:buNone/>
            </a:pPr>
            <a:r>
              <a:t/>
            </a:r>
            <a:endParaRPr sz="1816">
              <a:solidFill>
                <a:srgbClr val="A64D79"/>
              </a:solidFill>
              <a:latin typeface="Roboto Black"/>
              <a:ea typeface="Roboto Black"/>
              <a:cs typeface="Roboto Black"/>
              <a:sym typeface="Roboto Black"/>
            </a:endParaRPr>
          </a:p>
          <a:p>
            <a:pPr indent="0" lvl="0" marL="0" rtl="0" algn="ctr">
              <a:spcBef>
                <a:spcPts val="1200"/>
              </a:spcBef>
              <a:spcAft>
                <a:spcPts val="1200"/>
              </a:spcAft>
              <a:buNone/>
            </a:pPr>
            <a:r>
              <a:t/>
            </a:r>
            <a:endParaRPr sz="2700">
              <a:solidFill>
                <a:srgbClr val="999999"/>
              </a:solidFill>
              <a:latin typeface="Roboto Medium"/>
              <a:ea typeface="Roboto Medium"/>
              <a:cs typeface="Roboto Medium"/>
              <a:sym typeface="Roboto Medium"/>
            </a:endParaRPr>
          </a:p>
        </p:txBody>
      </p:sp>
      <p:sp>
        <p:nvSpPr>
          <p:cNvPr id="230" name="Google Shape;230;p2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29"/>
          <p:cNvSpPr txBox="1"/>
          <p:nvPr>
            <p:ph idx="1" type="body"/>
          </p:nvPr>
        </p:nvSpPr>
        <p:spPr>
          <a:xfrm>
            <a:off x="305525" y="247275"/>
            <a:ext cx="8634000" cy="6601800"/>
          </a:xfrm>
          <a:prstGeom prst="rect">
            <a:avLst/>
          </a:prstGeom>
        </p:spPr>
        <p:txBody>
          <a:bodyPr anchorCtr="0" anchor="t" bIns="91425" lIns="91425" spcFirstLastPara="1" rIns="91425" wrap="square" tIns="91425">
            <a:spAutoFit/>
          </a:bodyPr>
          <a:lstStyle/>
          <a:p>
            <a:pPr indent="0" lvl="0" marL="0" rtl="0" algn="ctr">
              <a:spcBef>
                <a:spcPts val="1400"/>
              </a:spcBef>
              <a:spcAft>
                <a:spcPts val="0"/>
              </a:spcAft>
              <a:buNone/>
            </a:pPr>
            <a:r>
              <a:rPr lang="de" sz="3700">
                <a:solidFill>
                  <a:srgbClr val="741B47"/>
                </a:solidFill>
                <a:latin typeface="Roboto SemiBold"/>
                <a:ea typeface="Roboto SemiBold"/>
                <a:cs typeface="Roboto SemiBold"/>
                <a:sym typeface="Roboto SemiBold"/>
              </a:rPr>
              <a:t>Was macht Wissenschaft?</a:t>
            </a:r>
            <a:endParaRPr sz="1900">
              <a:solidFill>
                <a:srgbClr val="741B47"/>
              </a:solidFill>
              <a:latin typeface="Roboto SemiBold"/>
              <a:ea typeface="Roboto SemiBold"/>
              <a:cs typeface="Roboto SemiBold"/>
              <a:sym typeface="Roboto SemiBold"/>
            </a:endParaRPr>
          </a:p>
          <a:p>
            <a:pPr indent="-374650" lvl="0" marL="457200" rtl="0" algn="l">
              <a:spcBef>
                <a:spcPts val="400"/>
              </a:spcBef>
              <a:spcAft>
                <a:spcPts val="0"/>
              </a:spcAft>
              <a:buClr>
                <a:srgbClr val="674EA7"/>
              </a:buClr>
              <a:buSzPts val="2300"/>
              <a:buFont typeface="Nunito"/>
              <a:buChar char="★"/>
            </a:pPr>
            <a:r>
              <a:rPr b="1" lang="de" sz="2300">
                <a:solidFill>
                  <a:srgbClr val="674EA7"/>
                </a:solidFill>
                <a:latin typeface="Nunito"/>
                <a:ea typeface="Nunito"/>
                <a:cs typeface="Nunito"/>
                <a:sym typeface="Nunito"/>
              </a:rPr>
              <a:t>Gesellschaftliche Probleme erkennen und Lösungen entwickeln</a:t>
            </a:r>
            <a:endParaRPr b="1" sz="2300">
              <a:solidFill>
                <a:srgbClr val="674EA7"/>
              </a:solidFill>
              <a:latin typeface="Nunito"/>
              <a:ea typeface="Nunito"/>
              <a:cs typeface="Nunito"/>
              <a:sym typeface="Nunito"/>
            </a:endParaRPr>
          </a:p>
          <a:p>
            <a:pPr indent="-374650" lvl="0" marL="457200" rtl="0" algn="l">
              <a:spcBef>
                <a:spcPts val="0"/>
              </a:spcBef>
              <a:spcAft>
                <a:spcPts val="0"/>
              </a:spcAft>
              <a:buClr>
                <a:srgbClr val="674EA7"/>
              </a:buClr>
              <a:buSzPts val="2300"/>
              <a:buFont typeface="Nunito"/>
              <a:buChar char="★"/>
            </a:pPr>
            <a:r>
              <a:rPr b="1" lang="de" sz="2300">
                <a:solidFill>
                  <a:srgbClr val="674EA7"/>
                </a:solidFill>
                <a:latin typeface="Nunito"/>
                <a:ea typeface="Nunito"/>
                <a:cs typeface="Nunito"/>
                <a:sym typeface="Nunito"/>
              </a:rPr>
              <a:t>Beschreibt Phänomene und Zusammenhänge</a:t>
            </a:r>
            <a:endParaRPr b="1" sz="2300">
              <a:solidFill>
                <a:srgbClr val="674EA7"/>
              </a:solidFill>
              <a:latin typeface="Nunito"/>
              <a:ea typeface="Nunito"/>
              <a:cs typeface="Nunito"/>
              <a:sym typeface="Nunito"/>
            </a:endParaRPr>
          </a:p>
          <a:p>
            <a:pPr indent="-374650" lvl="0" marL="457200" rtl="0" algn="l">
              <a:spcBef>
                <a:spcPts val="0"/>
              </a:spcBef>
              <a:spcAft>
                <a:spcPts val="0"/>
              </a:spcAft>
              <a:buClr>
                <a:srgbClr val="674EA7"/>
              </a:buClr>
              <a:buSzPts val="2300"/>
              <a:buFont typeface="Nunito"/>
              <a:buChar char="★"/>
            </a:pPr>
            <a:r>
              <a:rPr b="1" lang="de" sz="2300">
                <a:solidFill>
                  <a:srgbClr val="674EA7"/>
                </a:solidFill>
                <a:latin typeface="Nunito"/>
                <a:ea typeface="Nunito"/>
                <a:cs typeface="Nunito"/>
                <a:sym typeface="Nunito"/>
              </a:rPr>
              <a:t>Erklärt Ursachen und Hintergründe</a:t>
            </a:r>
            <a:endParaRPr b="1" sz="2300">
              <a:solidFill>
                <a:srgbClr val="674EA7"/>
              </a:solidFill>
              <a:latin typeface="Nunito"/>
              <a:ea typeface="Nunito"/>
              <a:cs typeface="Nunito"/>
              <a:sym typeface="Nunito"/>
            </a:endParaRPr>
          </a:p>
          <a:p>
            <a:pPr indent="-374650" lvl="0" marL="457200" rtl="0" algn="l">
              <a:spcBef>
                <a:spcPts val="0"/>
              </a:spcBef>
              <a:spcAft>
                <a:spcPts val="0"/>
              </a:spcAft>
              <a:buClr>
                <a:srgbClr val="674EA7"/>
              </a:buClr>
              <a:buSzPts val="2300"/>
              <a:buFont typeface="Nunito"/>
              <a:buChar char="★"/>
            </a:pPr>
            <a:r>
              <a:rPr b="1" lang="de" sz="2300">
                <a:solidFill>
                  <a:srgbClr val="674EA7"/>
                </a:solidFill>
                <a:latin typeface="Nunito"/>
                <a:ea typeface="Nunito"/>
                <a:cs typeface="Nunito"/>
                <a:sym typeface="Nunito"/>
              </a:rPr>
              <a:t>Hinterfragt bestehendes Wissen</a:t>
            </a:r>
            <a:endParaRPr b="1" sz="2300">
              <a:solidFill>
                <a:srgbClr val="674EA7"/>
              </a:solidFill>
              <a:latin typeface="Nunito"/>
              <a:ea typeface="Nunito"/>
              <a:cs typeface="Nunito"/>
              <a:sym typeface="Nunito"/>
            </a:endParaRPr>
          </a:p>
          <a:p>
            <a:pPr indent="-374650" lvl="0" marL="457200" rtl="0" algn="l">
              <a:spcBef>
                <a:spcPts val="0"/>
              </a:spcBef>
              <a:spcAft>
                <a:spcPts val="0"/>
              </a:spcAft>
              <a:buClr>
                <a:srgbClr val="674EA7"/>
              </a:buClr>
              <a:buSzPts val="2300"/>
              <a:buFont typeface="Nunito"/>
              <a:buChar char="★"/>
            </a:pPr>
            <a:r>
              <a:rPr b="1" lang="de" sz="2300">
                <a:solidFill>
                  <a:srgbClr val="674EA7"/>
                </a:solidFill>
                <a:latin typeface="Nunito"/>
                <a:ea typeface="Nunito"/>
                <a:cs typeface="Nunito"/>
                <a:sym typeface="Nunito"/>
              </a:rPr>
              <a:t>Gewinnt neue Erkenntnisse</a:t>
            </a:r>
            <a:endParaRPr b="1" sz="2300">
              <a:solidFill>
                <a:srgbClr val="674EA7"/>
              </a:solidFill>
              <a:latin typeface="Nunito"/>
              <a:ea typeface="Nunito"/>
              <a:cs typeface="Nunito"/>
              <a:sym typeface="Nunito"/>
            </a:endParaRPr>
          </a:p>
          <a:p>
            <a:pPr indent="-374650" lvl="0" marL="457200" rtl="0" algn="l">
              <a:spcBef>
                <a:spcPts val="0"/>
              </a:spcBef>
              <a:spcAft>
                <a:spcPts val="0"/>
              </a:spcAft>
              <a:buClr>
                <a:srgbClr val="674EA7"/>
              </a:buClr>
              <a:buSzPts val="2300"/>
              <a:buFont typeface="Nunito"/>
              <a:buChar char="★"/>
            </a:pPr>
            <a:r>
              <a:rPr b="1" lang="de" sz="2300">
                <a:solidFill>
                  <a:srgbClr val="674EA7"/>
                </a:solidFill>
                <a:latin typeface="Nunito"/>
                <a:ea typeface="Nunito"/>
                <a:cs typeface="Nunito"/>
                <a:sym typeface="Nunito"/>
              </a:rPr>
              <a:t>Entwickelt Theorien und Lösungsansätze</a:t>
            </a:r>
            <a:endParaRPr b="1" sz="2300">
              <a:solidFill>
                <a:srgbClr val="674EA7"/>
              </a:solidFill>
              <a:latin typeface="Nunito"/>
              <a:ea typeface="Nunito"/>
              <a:cs typeface="Nunito"/>
              <a:sym typeface="Nunito"/>
            </a:endParaRPr>
          </a:p>
          <a:p>
            <a:pPr indent="-374650" lvl="0" marL="457200" rtl="0" algn="l">
              <a:spcBef>
                <a:spcPts val="0"/>
              </a:spcBef>
              <a:spcAft>
                <a:spcPts val="0"/>
              </a:spcAft>
              <a:buClr>
                <a:srgbClr val="674EA7"/>
              </a:buClr>
              <a:buSzPts val="2300"/>
              <a:buFont typeface="Nunito"/>
              <a:buChar char="★"/>
            </a:pPr>
            <a:r>
              <a:rPr b="1" lang="de" sz="2300">
                <a:solidFill>
                  <a:srgbClr val="674EA7"/>
                </a:solidFill>
                <a:latin typeface="Nunito"/>
                <a:ea typeface="Nunito"/>
                <a:cs typeface="Nunito"/>
                <a:sym typeface="Nunito"/>
              </a:rPr>
              <a:t>Überprüft Annahmen und Hypothesen</a:t>
            </a:r>
            <a:endParaRPr b="1" sz="2300">
              <a:solidFill>
                <a:srgbClr val="674EA7"/>
              </a:solidFill>
              <a:latin typeface="Nunito"/>
              <a:ea typeface="Nunito"/>
              <a:cs typeface="Nunito"/>
              <a:sym typeface="Nunito"/>
            </a:endParaRPr>
          </a:p>
          <a:p>
            <a:pPr indent="-374650" lvl="0" marL="457200" rtl="0" algn="l">
              <a:spcBef>
                <a:spcPts val="0"/>
              </a:spcBef>
              <a:spcAft>
                <a:spcPts val="0"/>
              </a:spcAft>
              <a:buClr>
                <a:srgbClr val="674EA7"/>
              </a:buClr>
              <a:buSzPts val="2300"/>
              <a:buFont typeface="Nunito"/>
              <a:buChar char="★"/>
            </a:pPr>
            <a:r>
              <a:rPr b="1" lang="de" sz="2300">
                <a:solidFill>
                  <a:srgbClr val="674EA7"/>
                </a:solidFill>
                <a:latin typeface="Nunito"/>
                <a:ea typeface="Nunito"/>
                <a:cs typeface="Nunito"/>
                <a:sym typeface="Nunito"/>
              </a:rPr>
              <a:t>Ermöglicht Vorhersagen über Entwicklungen</a:t>
            </a:r>
            <a:endParaRPr b="1" sz="2300">
              <a:solidFill>
                <a:srgbClr val="674EA7"/>
              </a:solidFill>
              <a:latin typeface="Nunito"/>
              <a:ea typeface="Nunito"/>
              <a:cs typeface="Nunito"/>
              <a:sym typeface="Nunito"/>
            </a:endParaRPr>
          </a:p>
          <a:p>
            <a:pPr indent="0" lvl="0" marL="457200" rtl="0" algn="l">
              <a:spcBef>
                <a:spcPts val="1200"/>
              </a:spcBef>
              <a:spcAft>
                <a:spcPts val="0"/>
              </a:spcAft>
              <a:buNone/>
            </a:pPr>
            <a:r>
              <a:t/>
            </a:r>
            <a:endParaRPr b="1" sz="3216">
              <a:solidFill>
                <a:srgbClr val="674EA7"/>
              </a:solidFill>
              <a:latin typeface="Nunito"/>
              <a:ea typeface="Nunito"/>
              <a:cs typeface="Nunito"/>
              <a:sym typeface="Nunito"/>
            </a:endParaRPr>
          </a:p>
          <a:p>
            <a:pPr indent="0" lvl="0" marL="0" rtl="0" algn="ctr">
              <a:spcBef>
                <a:spcPts val="1200"/>
              </a:spcBef>
              <a:spcAft>
                <a:spcPts val="0"/>
              </a:spcAft>
              <a:buNone/>
            </a:pPr>
            <a:r>
              <a:t/>
            </a:r>
            <a:endParaRPr b="1" sz="3216">
              <a:solidFill>
                <a:srgbClr val="674EA7"/>
              </a:solidFill>
              <a:latin typeface="Nunito"/>
              <a:ea typeface="Nunito"/>
              <a:cs typeface="Nunito"/>
              <a:sym typeface="Nunito"/>
            </a:endParaRPr>
          </a:p>
          <a:p>
            <a:pPr indent="0" lvl="0" marL="0" rtl="0" algn="ctr">
              <a:spcBef>
                <a:spcPts val="1200"/>
              </a:spcBef>
              <a:spcAft>
                <a:spcPts val="1200"/>
              </a:spcAft>
              <a:buNone/>
            </a:pPr>
            <a:r>
              <a:t/>
            </a:r>
            <a:endParaRPr sz="2900">
              <a:solidFill>
                <a:srgbClr val="999999"/>
              </a:solidFill>
              <a:latin typeface="Roboto Medium"/>
              <a:ea typeface="Roboto Medium"/>
              <a:cs typeface="Roboto Medium"/>
              <a:sym typeface="Roboto Medium"/>
            </a:endParaRPr>
          </a:p>
        </p:txBody>
      </p:sp>
      <p:sp>
        <p:nvSpPr>
          <p:cNvPr id="236" name="Google Shape;236;p2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0"/>
          <p:cNvSpPr txBox="1"/>
          <p:nvPr>
            <p:ph idx="1" type="body"/>
          </p:nvPr>
        </p:nvSpPr>
        <p:spPr>
          <a:xfrm>
            <a:off x="162900" y="168375"/>
            <a:ext cx="8776500" cy="4768800"/>
          </a:xfrm>
          <a:prstGeom prst="rect">
            <a:avLst/>
          </a:prstGeom>
        </p:spPr>
        <p:txBody>
          <a:bodyPr anchorCtr="0" anchor="t" bIns="91425" lIns="91425" spcFirstLastPara="1" rIns="91425" wrap="square" tIns="91425">
            <a:normAutofit fontScale="25000" lnSpcReduction="20000"/>
          </a:bodyPr>
          <a:lstStyle/>
          <a:p>
            <a:pPr indent="0" lvl="0" marL="0" rtl="0" algn="ctr">
              <a:spcBef>
                <a:spcPts val="0"/>
              </a:spcBef>
              <a:spcAft>
                <a:spcPts val="0"/>
              </a:spcAft>
              <a:buNone/>
            </a:pPr>
            <a:r>
              <a:rPr b="1" lang="de" sz="12241">
                <a:solidFill>
                  <a:srgbClr val="A64D79"/>
                </a:solidFill>
                <a:latin typeface="Roboto"/>
                <a:ea typeface="Roboto"/>
                <a:cs typeface="Roboto"/>
                <a:sym typeface="Roboto"/>
              </a:rPr>
              <a:t>WissenschaftlerInnen</a:t>
            </a:r>
            <a:r>
              <a:rPr lang="de" sz="10241">
                <a:solidFill>
                  <a:srgbClr val="674EA7"/>
                </a:solidFill>
                <a:latin typeface="Roboto Medium"/>
                <a:ea typeface="Roboto Medium"/>
                <a:cs typeface="Roboto Medium"/>
                <a:sym typeface="Roboto Medium"/>
              </a:rPr>
              <a:t> </a:t>
            </a:r>
            <a:endParaRPr sz="10241">
              <a:solidFill>
                <a:srgbClr val="674EA7"/>
              </a:solidFill>
              <a:latin typeface="Roboto Medium"/>
              <a:ea typeface="Roboto Medium"/>
              <a:cs typeface="Roboto Medium"/>
              <a:sym typeface="Roboto Medium"/>
            </a:endParaRPr>
          </a:p>
          <a:p>
            <a:pPr indent="0" lvl="0" marL="0" rtl="0" algn="ctr">
              <a:spcBef>
                <a:spcPts val="1200"/>
              </a:spcBef>
              <a:spcAft>
                <a:spcPts val="0"/>
              </a:spcAft>
              <a:buNone/>
            </a:pPr>
            <a:r>
              <a:rPr b="1" lang="de" sz="10727">
                <a:solidFill>
                  <a:srgbClr val="674EA7"/>
                </a:solidFill>
                <a:latin typeface="Nunito"/>
                <a:ea typeface="Nunito"/>
                <a:cs typeface="Nunito"/>
                <a:sym typeface="Nunito"/>
              </a:rPr>
              <a:t>führen Forschung durch, um neue Erkenntnisse zu gewinnen, indem sie Daten sammeln, Hypothesen testen und Theorien entwickeln. </a:t>
            </a:r>
            <a:endParaRPr b="1" sz="10727">
              <a:solidFill>
                <a:srgbClr val="674EA7"/>
              </a:solidFill>
              <a:latin typeface="Nunito"/>
              <a:ea typeface="Nunito"/>
              <a:cs typeface="Nunito"/>
              <a:sym typeface="Nunito"/>
            </a:endParaRPr>
          </a:p>
          <a:p>
            <a:pPr indent="0" lvl="0" marL="0" rtl="0" algn="ctr">
              <a:spcBef>
                <a:spcPts val="1200"/>
              </a:spcBef>
              <a:spcAft>
                <a:spcPts val="0"/>
              </a:spcAft>
              <a:buNone/>
            </a:pPr>
            <a:r>
              <a:rPr b="1" lang="de" sz="10727">
                <a:solidFill>
                  <a:srgbClr val="674EA7"/>
                </a:solidFill>
                <a:latin typeface="Nunito"/>
                <a:ea typeface="Nunito"/>
                <a:cs typeface="Nunito"/>
                <a:sym typeface="Nunito"/>
              </a:rPr>
              <a:t>Sie analysieren die gesammelten Daten, um Ergebnisse zu interpretieren und zu bewerten. Ein wichtiger Teil ihrer Arbeit besteht darin, ihre Ergebnisse in Form von Berichten und Artikeln zu dokumentieren und in Fachzeitschriften zu veröffentlichen.</a:t>
            </a:r>
            <a:r>
              <a:rPr b="1" lang="de" sz="10727">
                <a:solidFill>
                  <a:srgbClr val="674EA7"/>
                </a:solidFill>
                <a:latin typeface="Nunito"/>
                <a:ea typeface="Nunito"/>
                <a:cs typeface="Nunito"/>
                <a:sym typeface="Nunito"/>
              </a:rPr>
              <a:t> </a:t>
            </a:r>
            <a:endParaRPr b="1" sz="10727">
              <a:solidFill>
                <a:srgbClr val="674EA7"/>
              </a:solidFill>
              <a:latin typeface="Nunito"/>
              <a:ea typeface="Nunito"/>
              <a:cs typeface="Nunito"/>
              <a:sym typeface="Nunito"/>
            </a:endParaRPr>
          </a:p>
          <a:p>
            <a:pPr indent="0" lvl="0" marL="0" rtl="0" algn="ctr">
              <a:spcBef>
                <a:spcPts val="1200"/>
              </a:spcBef>
              <a:spcAft>
                <a:spcPts val="0"/>
              </a:spcAft>
              <a:buNone/>
            </a:pPr>
            <a:r>
              <a:t/>
            </a:r>
            <a:endParaRPr sz="4142">
              <a:solidFill>
                <a:srgbClr val="674EA7"/>
              </a:solidFill>
              <a:latin typeface="Roboto Medium"/>
              <a:ea typeface="Roboto Medium"/>
              <a:cs typeface="Roboto Medium"/>
              <a:sym typeface="Roboto Medium"/>
            </a:endParaRPr>
          </a:p>
          <a:p>
            <a:pPr indent="0" lvl="0" marL="0" rtl="0" algn="ctr">
              <a:spcBef>
                <a:spcPts val="1200"/>
              </a:spcBef>
              <a:spcAft>
                <a:spcPts val="1200"/>
              </a:spcAft>
              <a:buNone/>
            </a:pPr>
            <a:r>
              <a:t/>
            </a:r>
            <a:endParaRPr sz="6414">
              <a:solidFill>
                <a:srgbClr val="999999"/>
              </a:solidFill>
              <a:latin typeface="Roboto Medium"/>
              <a:ea typeface="Roboto Medium"/>
              <a:cs typeface="Roboto Medium"/>
              <a:sym typeface="Roboto Medium"/>
            </a:endParaRPr>
          </a:p>
        </p:txBody>
      </p:sp>
      <p:sp>
        <p:nvSpPr>
          <p:cNvPr id="242" name="Google Shape;242;p3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
        <p:nvSpPr>
          <p:cNvPr id="248" name="Google Shape;248;p31"/>
          <p:cNvSpPr/>
          <p:nvPr/>
        </p:nvSpPr>
        <p:spPr>
          <a:xfrm>
            <a:off x="5739550" y="353150"/>
            <a:ext cx="2957400" cy="1518900"/>
          </a:xfrm>
          <a:prstGeom prst="wedgeRectCallout">
            <a:avLst>
              <a:gd fmla="val -19889" name="adj1"/>
              <a:gd fmla="val 74355" name="adj2"/>
            </a:avLst>
          </a:prstGeom>
          <a:solidFill>
            <a:srgbClr val="D9D2E9"/>
          </a:solidFill>
          <a:ln cap="flat" cmpd="sng" w="9525">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de" sz="2400">
                <a:solidFill>
                  <a:srgbClr val="674EA7"/>
                </a:solidFill>
                <a:latin typeface="Roboto Medium"/>
                <a:ea typeface="Roboto Medium"/>
                <a:cs typeface="Roboto Medium"/>
                <a:sym typeface="Roboto Medium"/>
              </a:rPr>
              <a:t>Evolution, Naturforschung</a:t>
            </a:r>
            <a:endParaRPr sz="2400">
              <a:solidFill>
                <a:srgbClr val="674EA7"/>
              </a:solidFill>
              <a:latin typeface="Roboto Medium"/>
              <a:ea typeface="Roboto Medium"/>
              <a:cs typeface="Roboto Medium"/>
              <a:sym typeface="Roboto Medium"/>
            </a:endParaRPr>
          </a:p>
          <a:p>
            <a:pPr indent="0" lvl="0" marL="0" marR="0" rtl="0" algn="l">
              <a:lnSpc>
                <a:spcPct val="100000"/>
              </a:lnSpc>
              <a:spcBef>
                <a:spcPts val="0"/>
              </a:spcBef>
              <a:spcAft>
                <a:spcPts val="0"/>
              </a:spcAft>
              <a:buNone/>
            </a:pPr>
            <a:r>
              <a:rPr lang="de" sz="2400">
                <a:solidFill>
                  <a:srgbClr val="674EA7"/>
                </a:solidFill>
                <a:latin typeface="Roboto Medium"/>
                <a:ea typeface="Roboto Medium"/>
                <a:cs typeface="Roboto Medium"/>
                <a:sym typeface="Roboto Medium"/>
              </a:rPr>
              <a:t>Selektion</a:t>
            </a:r>
            <a:endParaRPr sz="2400">
              <a:solidFill>
                <a:srgbClr val="674EA7"/>
              </a:solidFill>
              <a:latin typeface="Roboto Medium"/>
              <a:ea typeface="Roboto Medium"/>
              <a:cs typeface="Roboto Medium"/>
              <a:sym typeface="Roboto Medium"/>
            </a:endParaRPr>
          </a:p>
        </p:txBody>
      </p:sp>
      <p:sp>
        <p:nvSpPr>
          <p:cNvPr id="249" name="Google Shape;249;p31"/>
          <p:cNvSpPr/>
          <p:nvPr/>
        </p:nvSpPr>
        <p:spPr>
          <a:xfrm>
            <a:off x="308950" y="1092175"/>
            <a:ext cx="2663400" cy="1285500"/>
          </a:xfrm>
          <a:prstGeom prst="wedgeRectCallout">
            <a:avLst>
              <a:gd fmla="val -19889" name="adj1"/>
              <a:gd fmla="val 74355" name="adj2"/>
            </a:avLst>
          </a:prstGeom>
          <a:solidFill>
            <a:srgbClr val="D9D2E9"/>
          </a:solidFill>
          <a:ln cap="flat" cmpd="sng" w="9525">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de" sz="2400">
                <a:solidFill>
                  <a:srgbClr val="674EA7"/>
                </a:solidFill>
                <a:latin typeface="Roboto Medium"/>
                <a:ea typeface="Roboto Medium"/>
                <a:cs typeface="Roboto Medium"/>
                <a:sym typeface="Roboto Medium"/>
              </a:rPr>
              <a:t>Beobachtung..</a:t>
            </a:r>
            <a:endParaRPr sz="2400">
              <a:solidFill>
                <a:srgbClr val="674EA7"/>
              </a:solidFill>
              <a:latin typeface="Roboto Medium"/>
              <a:ea typeface="Roboto Medium"/>
              <a:cs typeface="Roboto Medium"/>
              <a:sym typeface="Roboto Medium"/>
            </a:endParaRPr>
          </a:p>
          <a:p>
            <a:pPr indent="0" lvl="0" marL="0" rtl="0" algn="l">
              <a:spcBef>
                <a:spcPts val="0"/>
              </a:spcBef>
              <a:spcAft>
                <a:spcPts val="0"/>
              </a:spcAft>
              <a:buNone/>
            </a:pPr>
            <a:r>
              <a:rPr lang="de" sz="2400">
                <a:solidFill>
                  <a:srgbClr val="674EA7"/>
                </a:solidFill>
                <a:latin typeface="Roboto Medium"/>
                <a:ea typeface="Roboto Medium"/>
                <a:cs typeface="Roboto Medium"/>
                <a:sym typeface="Roboto Medium"/>
              </a:rPr>
              <a:t>Heliozentrismus..</a:t>
            </a:r>
            <a:r>
              <a:rPr lang="de" sz="2400">
                <a:solidFill>
                  <a:srgbClr val="674EA7"/>
                </a:solidFill>
                <a:latin typeface="Roboto Medium"/>
                <a:ea typeface="Roboto Medium"/>
                <a:cs typeface="Roboto Medium"/>
                <a:sym typeface="Roboto Medium"/>
              </a:rPr>
              <a:t> </a:t>
            </a:r>
            <a:endParaRPr sz="2400">
              <a:solidFill>
                <a:srgbClr val="674EA7"/>
              </a:solidFill>
              <a:latin typeface="Roboto Medium"/>
              <a:ea typeface="Roboto Medium"/>
              <a:cs typeface="Roboto Medium"/>
              <a:sym typeface="Roboto Medium"/>
            </a:endParaRPr>
          </a:p>
          <a:p>
            <a:pPr indent="0" lvl="0" marL="0" rtl="0" algn="l">
              <a:spcBef>
                <a:spcPts val="0"/>
              </a:spcBef>
              <a:spcAft>
                <a:spcPts val="0"/>
              </a:spcAft>
              <a:buNone/>
            </a:pPr>
            <a:r>
              <a:rPr lang="de" sz="2400">
                <a:solidFill>
                  <a:srgbClr val="674EA7"/>
                </a:solidFill>
                <a:latin typeface="Roboto Medium"/>
                <a:ea typeface="Roboto Medium"/>
                <a:cs typeface="Roboto Medium"/>
                <a:sym typeface="Roboto Medium"/>
              </a:rPr>
              <a:t>Teleskop.. </a:t>
            </a:r>
            <a:endParaRPr sz="2400">
              <a:solidFill>
                <a:srgbClr val="674EA7"/>
              </a:solidFill>
              <a:latin typeface="Roboto Medium"/>
              <a:ea typeface="Roboto Medium"/>
              <a:cs typeface="Roboto Medium"/>
              <a:sym typeface="Roboto Medium"/>
            </a:endParaRPr>
          </a:p>
          <a:p>
            <a:pPr indent="0" lvl="0" marL="0" rtl="0" algn="l">
              <a:spcBef>
                <a:spcPts val="0"/>
              </a:spcBef>
              <a:spcAft>
                <a:spcPts val="0"/>
              </a:spcAft>
              <a:buNone/>
            </a:pPr>
            <a:r>
              <a:rPr lang="de" sz="2400">
                <a:solidFill>
                  <a:srgbClr val="674EA7"/>
                </a:solidFill>
                <a:latin typeface="Roboto Medium"/>
                <a:ea typeface="Roboto Medium"/>
                <a:cs typeface="Roboto Medium"/>
                <a:sym typeface="Roboto Medium"/>
              </a:rPr>
              <a:t> </a:t>
            </a:r>
            <a:endParaRPr sz="2400">
              <a:solidFill>
                <a:srgbClr val="674EA7"/>
              </a:solidFill>
              <a:latin typeface="Roboto Medium"/>
              <a:ea typeface="Roboto Medium"/>
              <a:cs typeface="Roboto Medium"/>
              <a:sym typeface="Roboto Medium"/>
            </a:endParaRPr>
          </a:p>
        </p:txBody>
      </p:sp>
      <p:sp>
        <p:nvSpPr>
          <p:cNvPr id="250" name="Google Shape;250;p31"/>
          <p:cNvSpPr/>
          <p:nvPr/>
        </p:nvSpPr>
        <p:spPr>
          <a:xfrm>
            <a:off x="332500" y="3258050"/>
            <a:ext cx="2910300" cy="1285500"/>
          </a:xfrm>
          <a:prstGeom prst="wedgeRectCallout">
            <a:avLst>
              <a:gd fmla="val -19889" name="adj1"/>
              <a:gd fmla="val 74355" name="adj2"/>
            </a:avLst>
          </a:prstGeom>
          <a:solidFill>
            <a:srgbClr val="D9D2E9"/>
          </a:solidFill>
          <a:ln cap="flat" cmpd="sng" w="9525">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de" sz="2400">
                <a:solidFill>
                  <a:srgbClr val="674EA7"/>
                </a:solidFill>
                <a:latin typeface="Roboto Medium"/>
                <a:ea typeface="Roboto Medium"/>
                <a:cs typeface="Roboto Medium"/>
                <a:sym typeface="Roboto Medium"/>
              </a:rPr>
              <a:t>2 Nobelpreise… </a:t>
            </a:r>
            <a:endParaRPr sz="2400">
              <a:solidFill>
                <a:srgbClr val="674EA7"/>
              </a:solidFill>
              <a:latin typeface="Roboto Medium"/>
              <a:ea typeface="Roboto Medium"/>
              <a:cs typeface="Roboto Medium"/>
              <a:sym typeface="Roboto Medium"/>
            </a:endParaRPr>
          </a:p>
          <a:p>
            <a:pPr indent="0" lvl="0" marL="0" rtl="0" algn="l">
              <a:spcBef>
                <a:spcPts val="0"/>
              </a:spcBef>
              <a:spcAft>
                <a:spcPts val="0"/>
              </a:spcAft>
              <a:buNone/>
            </a:pPr>
            <a:r>
              <a:rPr lang="de" sz="2400">
                <a:solidFill>
                  <a:srgbClr val="674EA7"/>
                </a:solidFill>
                <a:latin typeface="Roboto Medium"/>
                <a:ea typeface="Roboto Medium"/>
                <a:cs typeface="Roboto Medium"/>
                <a:sym typeface="Roboto Medium"/>
              </a:rPr>
              <a:t>Radium…</a:t>
            </a:r>
            <a:endParaRPr sz="2400">
              <a:solidFill>
                <a:srgbClr val="674EA7"/>
              </a:solidFill>
              <a:latin typeface="Roboto Medium"/>
              <a:ea typeface="Roboto Medium"/>
              <a:cs typeface="Roboto Medium"/>
              <a:sym typeface="Roboto Medium"/>
            </a:endParaRPr>
          </a:p>
          <a:p>
            <a:pPr indent="0" lvl="0" marL="0" rtl="0" algn="l">
              <a:spcBef>
                <a:spcPts val="0"/>
              </a:spcBef>
              <a:spcAft>
                <a:spcPts val="0"/>
              </a:spcAft>
              <a:buNone/>
            </a:pPr>
            <a:r>
              <a:rPr lang="de" sz="2400">
                <a:solidFill>
                  <a:srgbClr val="674EA7"/>
                </a:solidFill>
                <a:latin typeface="Roboto Medium"/>
                <a:ea typeface="Roboto Medium"/>
                <a:cs typeface="Roboto Medium"/>
                <a:sym typeface="Roboto Medium"/>
              </a:rPr>
              <a:t>Polonium…</a:t>
            </a:r>
            <a:endParaRPr sz="2400">
              <a:solidFill>
                <a:srgbClr val="674EA7"/>
              </a:solidFill>
              <a:latin typeface="Roboto Medium"/>
              <a:ea typeface="Roboto Medium"/>
              <a:cs typeface="Roboto Medium"/>
              <a:sym typeface="Roboto Medium"/>
            </a:endParaRPr>
          </a:p>
          <a:p>
            <a:pPr indent="0" lvl="0" marL="0" rtl="0" algn="l">
              <a:spcBef>
                <a:spcPts val="0"/>
              </a:spcBef>
              <a:spcAft>
                <a:spcPts val="0"/>
              </a:spcAft>
              <a:buNone/>
            </a:pPr>
            <a:r>
              <a:t/>
            </a:r>
            <a:endParaRPr sz="2400">
              <a:solidFill>
                <a:srgbClr val="674EA7"/>
              </a:solidFill>
              <a:latin typeface="Roboto Medium"/>
              <a:ea typeface="Roboto Medium"/>
              <a:cs typeface="Roboto Medium"/>
              <a:sym typeface="Roboto Medium"/>
            </a:endParaRPr>
          </a:p>
        </p:txBody>
      </p:sp>
      <p:sp>
        <p:nvSpPr>
          <p:cNvPr id="251" name="Google Shape;251;p31"/>
          <p:cNvSpPr/>
          <p:nvPr/>
        </p:nvSpPr>
        <p:spPr>
          <a:xfrm>
            <a:off x="5606450" y="2377675"/>
            <a:ext cx="3333000" cy="2166000"/>
          </a:xfrm>
          <a:prstGeom prst="wedgeRectCallout">
            <a:avLst>
              <a:gd fmla="val -19889" name="adj1"/>
              <a:gd fmla="val 74355" name="adj2"/>
            </a:avLst>
          </a:prstGeom>
          <a:solidFill>
            <a:srgbClr val="D9D2E9"/>
          </a:solidFill>
          <a:ln cap="flat" cmpd="sng" w="9525">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de" sz="2200">
                <a:solidFill>
                  <a:srgbClr val="674EA7"/>
                </a:solidFill>
                <a:latin typeface="Roboto Medium"/>
                <a:ea typeface="Roboto Medium"/>
                <a:cs typeface="Roboto Medium"/>
                <a:sym typeface="Roboto Medium"/>
              </a:rPr>
              <a:t>Soziale Diagnostik…</a:t>
            </a:r>
            <a:endParaRPr sz="2200">
              <a:solidFill>
                <a:srgbClr val="674EA7"/>
              </a:solidFill>
              <a:latin typeface="Roboto Medium"/>
              <a:ea typeface="Roboto Medium"/>
              <a:cs typeface="Roboto Medium"/>
              <a:sym typeface="Roboto Medium"/>
            </a:endParaRPr>
          </a:p>
          <a:p>
            <a:pPr indent="0" lvl="0" marL="0" rtl="0" algn="l">
              <a:spcBef>
                <a:spcPts val="0"/>
              </a:spcBef>
              <a:spcAft>
                <a:spcPts val="0"/>
              </a:spcAft>
              <a:buNone/>
            </a:pPr>
            <a:r>
              <a:rPr lang="de" sz="2200">
                <a:solidFill>
                  <a:srgbClr val="674EA7"/>
                </a:solidFill>
                <a:latin typeface="Roboto Medium"/>
                <a:ea typeface="Roboto Medium"/>
                <a:cs typeface="Roboto Medium"/>
                <a:sym typeface="Roboto Medium"/>
              </a:rPr>
              <a:t>deutsche Frauenbewegung.. </a:t>
            </a:r>
            <a:endParaRPr sz="2200">
              <a:solidFill>
                <a:srgbClr val="674EA7"/>
              </a:solidFill>
              <a:latin typeface="Roboto Medium"/>
              <a:ea typeface="Roboto Medium"/>
              <a:cs typeface="Roboto Medium"/>
              <a:sym typeface="Roboto Medium"/>
            </a:endParaRPr>
          </a:p>
          <a:p>
            <a:pPr indent="0" lvl="0" marL="0" rtl="0" algn="l">
              <a:spcBef>
                <a:spcPts val="0"/>
              </a:spcBef>
              <a:spcAft>
                <a:spcPts val="0"/>
              </a:spcAft>
              <a:buNone/>
            </a:pPr>
            <a:r>
              <a:rPr lang="de" sz="2200">
                <a:solidFill>
                  <a:srgbClr val="674EA7"/>
                </a:solidFill>
                <a:latin typeface="Roboto Medium"/>
                <a:ea typeface="Roboto Medium"/>
                <a:cs typeface="Roboto Medium"/>
                <a:sym typeface="Roboto Medium"/>
              </a:rPr>
              <a:t>Internationale Vereinigung der Schulen für Sozialarbeit..</a:t>
            </a:r>
            <a:endParaRPr sz="2200">
              <a:solidFill>
                <a:srgbClr val="674EA7"/>
              </a:solidFill>
              <a:latin typeface="Roboto Medium"/>
              <a:ea typeface="Roboto Medium"/>
              <a:cs typeface="Roboto Medium"/>
              <a:sym typeface="Roboto Medium"/>
            </a:endParaRPr>
          </a:p>
        </p:txBody>
      </p:sp>
      <p:sp>
        <p:nvSpPr>
          <p:cNvPr id="252" name="Google Shape;252;p31"/>
          <p:cNvSpPr/>
          <p:nvPr/>
        </p:nvSpPr>
        <p:spPr>
          <a:xfrm>
            <a:off x="3562750" y="277325"/>
            <a:ext cx="1758000" cy="1361400"/>
          </a:xfrm>
          <a:prstGeom prst="wedgeRectCallout">
            <a:avLst>
              <a:gd fmla="val -19889" name="adj1"/>
              <a:gd fmla="val 74355" name="adj2"/>
            </a:avLst>
          </a:prstGeom>
          <a:solidFill>
            <a:srgbClr val="D9D2E9"/>
          </a:solidFill>
          <a:ln cap="flat" cmpd="sng" w="9525">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de" sz="2400">
                <a:solidFill>
                  <a:srgbClr val="674EA7"/>
                </a:solidFill>
                <a:latin typeface="Roboto Medium"/>
                <a:ea typeface="Roboto Medium"/>
                <a:cs typeface="Roboto Medium"/>
                <a:sym typeface="Roboto Medium"/>
              </a:rPr>
              <a:t>Moral.. </a:t>
            </a:r>
            <a:endParaRPr sz="2400">
              <a:solidFill>
                <a:srgbClr val="674EA7"/>
              </a:solidFill>
              <a:latin typeface="Roboto Medium"/>
              <a:ea typeface="Roboto Medium"/>
              <a:cs typeface="Roboto Medium"/>
              <a:sym typeface="Roboto Medium"/>
            </a:endParaRPr>
          </a:p>
          <a:p>
            <a:pPr indent="0" lvl="0" marL="0" rtl="0" algn="l">
              <a:spcBef>
                <a:spcPts val="0"/>
              </a:spcBef>
              <a:spcAft>
                <a:spcPts val="0"/>
              </a:spcAft>
              <a:buNone/>
            </a:pPr>
            <a:r>
              <a:rPr lang="de" sz="2400">
                <a:solidFill>
                  <a:srgbClr val="674EA7"/>
                </a:solidFill>
                <a:latin typeface="Roboto Medium"/>
                <a:ea typeface="Roboto Medium"/>
                <a:cs typeface="Roboto Medium"/>
                <a:sym typeface="Roboto Medium"/>
              </a:rPr>
              <a:t>Vernunft.. </a:t>
            </a:r>
            <a:endParaRPr sz="2400">
              <a:solidFill>
                <a:srgbClr val="674EA7"/>
              </a:solidFill>
              <a:latin typeface="Roboto Medium"/>
              <a:ea typeface="Roboto Medium"/>
              <a:cs typeface="Roboto Medium"/>
              <a:sym typeface="Roboto Medium"/>
            </a:endParaRPr>
          </a:p>
          <a:p>
            <a:pPr indent="0" lvl="0" marL="0" rtl="0" algn="l">
              <a:spcBef>
                <a:spcPts val="0"/>
              </a:spcBef>
              <a:spcAft>
                <a:spcPts val="0"/>
              </a:spcAft>
              <a:buNone/>
            </a:pPr>
            <a:r>
              <a:rPr lang="de" sz="2400">
                <a:solidFill>
                  <a:srgbClr val="674EA7"/>
                </a:solidFill>
                <a:latin typeface="Roboto Medium"/>
                <a:ea typeface="Roboto Medium"/>
                <a:cs typeface="Roboto Medium"/>
                <a:sym typeface="Roboto Medium"/>
              </a:rPr>
              <a:t>Imperativ.. </a:t>
            </a:r>
            <a:endParaRPr sz="2400">
              <a:solidFill>
                <a:srgbClr val="674EA7"/>
              </a:solidFill>
              <a:latin typeface="Roboto Medium"/>
              <a:ea typeface="Roboto Medium"/>
              <a:cs typeface="Roboto Medium"/>
              <a:sym typeface="Roboto Medium"/>
            </a:endParaRPr>
          </a:p>
        </p:txBody>
      </p:sp>
      <p:sp>
        <p:nvSpPr>
          <p:cNvPr id="253" name="Google Shape;253;p31"/>
          <p:cNvSpPr/>
          <p:nvPr/>
        </p:nvSpPr>
        <p:spPr>
          <a:xfrm>
            <a:off x="3094325" y="2011475"/>
            <a:ext cx="2373300" cy="1157700"/>
          </a:xfrm>
          <a:prstGeom prst="wedgeRectCallout">
            <a:avLst>
              <a:gd fmla="val -19889" name="adj1"/>
              <a:gd fmla="val 74355" name="adj2"/>
            </a:avLst>
          </a:prstGeom>
          <a:solidFill>
            <a:srgbClr val="D9D2E9"/>
          </a:solidFill>
          <a:ln cap="flat" cmpd="sng" w="9525">
            <a:solidFill>
              <a:srgbClr val="D9D2E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de" sz="2400">
                <a:solidFill>
                  <a:srgbClr val="674EA7"/>
                </a:solidFill>
                <a:latin typeface="Roboto Medium"/>
                <a:ea typeface="Roboto Medium"/>
                <a:cs typeface="Roboto Medium"/>
                <a:sym typeface="Roboto Medium"/>
              </a:rPr>
              <a:t>Unbewusstes.. </a:t>
            </a:r>
            <a:endParaRPr sz="2400">
              <a:solidFill>
                <a:srgbClr val="674EA7"/>
              </a:solidFill>
              <a:latin typeface="Roboto Medium"/>
              <a:ea typeface="Roboto Medium"/>
              <a:cs typeface="Roboto Medium"/>
              <a:sym typeface="Roboto Medium"/>
            </a:endParaRPr>
          </a:p>
          <a:p>
            <a:pPr indent="0" lvl="0" marL="0" rtl="0" algn="l">
              <a:spcBef>
                <a:spcPts val="0"/>
              </a:spcBef>
              <a:spcAft>
                <a:spcPts val="0"/>
              </a:spcAft>
              <a:buNone/>
            </a:pPr>
            <a:r>
              <a:rPr lang="de" sz="2400">
                <a:solidFill>
                  <a:srgbClr val="674EA7"/>
                </a:solidFill>
                <a:latin typeface="Roboto Medium"/>
                <a:ea typeface="Roboto Medium"/>
                <a:cs typeface="Roboto Medium"/>
                <a:sym typeface="Roboto Medium"/>
              </a:rPr>
              <a:t>Triebe…</a:t>
            </a:r>
            <a:endParaRPr sz="2400">
              <a:solidFill>
                <a:srgbClr val="674EA7"/>
              </a:solidFill>
              <a:latin typeface="Roboto Medium"/>
              <a:ea typeface="Roboto Medium"/>
              <a:cs typeface="Roboto Medium"/>
              <a:sym typeface="Roboto Medium"/>
            </a:endParaRPr>
          </a:p>
          <a:p>
            <a:pPr indent="0" lvl="0" marL="0" rtl="0" algn="l">
              <a:spcBef>
                <a:spcPts val="0"/>
              </a:spcBef>
              <a:spcAft>
                <a:spcPts val="0"/>
              </a:spcAft>
              <a:buNone/>
            </a:pPr>
            <a:r>
              <a:rPr lang="de" sz="2400">
                <a:solidFill>
                  <a:srgbClr val="674EA7"/>
                </a:solidFill>
                <a:latin typeface="Roboto Medium"/>
                <a:ea typeface="Roboto Medium"/>
                <a:cs typeface="Roboto Medium"/>
                <a:sym typeface="Roboto Medium"/>
              </a:rPr>
              <a:t>Träume… </a:t>
            </a:r>
            <a:endParaRPr sz="2400">
              <a:solidFill>
                <a:srgbClr val="674EA7"/>
              </a:solidFill>
              <a:latin typeface="Roboto Medium"/>
              <a:ea typeface="Roboto Medium"/>
              <a:cs typeface="Roboto Medium"/>
              <a:sym typeface="Roboto Medium"/>
            </a:endParaRPr>
          </a:p>
        </p:txBody>
      </p:sp>
      <p:sp>
        <p:nvSpPr>
          <p:cNvPr id="254" name="Google Shape;254;p31"/>
          <p:cNvSpPr txBox="1"/>
          <p:nvPr/>
        </p:nvSpPr>
        <p:spPr>
          <a:xfrm>
            <a:off x="308950" y="82650"/>
            <a:ext cx="2957400" cy="66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de" sz="3900">
                <a:solidFill>
                  <a:srgbClr val="A64D79"/>
                </a:solidFill>
                <a:latin typeface="Roboto"/>
                <a:ea typeface="Roboto"/>
                <a:cs typeface="Roboto"/>
                <a:sym typeface="Roboto"/>
              </a:rPr>
              <a:t>Wer bin ich</a:t>
            </a:r>
            <a:r>
              <a:rPr b="1" lang="de" sz="3900">
                <a:solidFill>
                  <a:srgbClr val="A64D79"/>
                </a:solidFill>
                <a:latin typeface="Roboto"/>
                <a:ea typeface="Roboto"/>
                <a:cs typeface="Roboto"/>
                <a:sym typeface="Roboto"/>
              </a:rPr>
              <a:t>?</a:t>
            </a:r>
            <a:r>
              <a:rPr lang="de" sz="3200">
                <a:solidFill>
                  <a:srgbClr val="674EA7"/>
                </a:solidFill>
                <a:latin typeface="Roboto Medium"/>
                <a:ea typeface="Roboto Medium"/>
                <a:cs typeface="Roboto Medium"/>
                <a:sym typeface="Roboto Medium"/>
              </a:rPr>
              <a:t> </a:t>
            </a:r>
            <a:endParaRPr sz="3200">
              <a:solidFill>
                <a:srgbClr val="674EA7"/>
              </a:solidFill>
              <a:latin typeface="Roboto Medium"/>
              <a:ea typeface="Roboto Medium"/>
              <a:cs typeface="Roboto Medium"/>
              <a:sym typeface="Roboto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pic>
        <p:nvPicPr>
          <p:cNvPr id="260" name="Google Shape;260;p32"/>
          <p:cNvPicPr preferRelativeResize="0"/>
          <p:nvPr/>
        </p:nvPicPr>
        <p:blipFill>
          <a:blip r:embed="rId3">
            <a:alphaModFix/>
          </a:blip>
          <a:stretch>
            <a:fillRect/>
          </a:stretch>
        </p:blipFill>
        <p:spPr>
          <a:xfrm>
            <a:off x="5216900" y="198400"/>
            <a:ext cx="3722525" cy="4738875"/>
          </a:xfrm>
          <a:prstGeom prst="rect">
            <a:avLst/>
          </a:prstGeom>
          <a:noFill/>
          <a:ln>
            <a:noFill/>
          </a:ln>
        </p:spPr>
      </p:pic>
      <p:sp>
        <p:nvSpPr>
          <p:cNvPr id="261" name="Google Shape;261;p32"/>
          <p:cNvSpPr txBox="1"/>
          <p:nvPr/>
        </p:nvSpPr>
        <p:spPr>
          <a:xfrm>
            <a:off x="183350" y="198400"/>
            <a:ext cx="5033400" cy="4738800"/>
          </a:xfrm>
          <a:prstGeom prst="rect">
            <a:avLst/>
          </a:prstGeom>
          <a:noFill/>
          <a:ln>
            <a:noFill/>
          </a:ln>
        </p:spPr>
        <p:txBody>
          <a:bodyPr anchorCtr="0" anchor="t" bIns="91425" lIns="91425" spcFirstLastPara="1" rIns="91425" wrap="square" tIns="91425">
            <a:normAutofit fontScale="40000" lnSpcReduction="10000"/>
          </a:bodyPr>
          <a:lstStyle/>
          <a:p>
            <a:pPr indent="0" lvl="0" marL="0" rtl="0" algn="l">
              <a:spcBef>
                <a:spcPts val="0"/>
              </a:spcBef>
              <a:spcAft>
                <a:spcPts val="0"/>
              </a:spcAft>
              <a:buNone/>
            </a:pPr>
            <a:r>
              <a:rPr b="1" lang="de" sz="5050">
                <a:solidFill>
                  <a:srgbClr val="741B47"/>
                </a:solidFill>
                <a:latin typeface="Roboto"/>
                <a:ea typeface="Roboto"/>
                <a:cs typeface="Roboto"/>
                <a:sym typeface="Roboto"/>
              </a:rPr>
              <a:t>Alice Salomon </a:t>
            </a:r>
            <a:endParaRPr b="1" sz="5050">
              <a:solidFill>
                <a:srgbClr val="741B47"/>
              </a:solidFill>
              <a:latin typeface="Roboto"/>
              <a:ea typeface="Roboto"/>
              <a:cs typeface="Roboto"/>
              <a:sym typeface="Roboto"/>
            </a:endParaRPr>
          </a:p>
          <a:p>
            <a:pPr indent="0" lvl="0" marL="0" rtl="0" algn="l">
              <a:spcBef>
                <a:spcPts val="0"/>
              </a:spcBef>
              <a:spcAft>
                <a:spcPts val="0"/>
              </a:spcAft>
              <a:buNone/>
            </a:pPr>
            <a:r>
              <a:rPr lang="de" sz="5050">
                <a:solidFill>
                  <a:srgbClr val="741B47"/>
                </a:solidFill>
                <a:latin typeface="Roboto"/>
                <a:ea typeface="Roboto"/>
                <a:cs typeface="Roboto"/>
                <a:sym typeface="Roboto"/>
              </a:rPr>
              <a:t>(* 19. April 1872 in Berlin; † 30. August 1948 in New York) war eine deutsche liberale Sozialreformerin in der deutschen Frauenbewegung und eine Wegbereiterin der Sozialen Arbeit als Wissenschaft. In diesem Zusammenhang wurde von ihr der Begriff Soziale Diagnostik eingeführt. Die Arbeit von Alice Salomon wurde in Deutschland ab den 1980er Jahren durch Namensverleihung an Hochschulen, Verkehrswegen, Kinder- und Hilfseinrichtungen gewürdigt.</a:t>
            </a:r>
            <a:endParaRPr sz="5050">
              <a:solidFill>
                <a:srgbClr val="741B47"/>
              </a:solidFill>
              <a:latin typeface="Roboto"/>
              <a:ea typeface="Roboto"/>
              <a:cs typeface="Roboto"/>
              <a:sym typeface="Roboto"/>
            </a:endParaRPr>
          </a:p>
          <a:p>
            <a:pPr indent="0" lvl="0" marL="0" rtl="0" algn="l">
              <a:spcBef>
                <a:spcPts val="0"/>
              </a:spcBef>
              <a:spcAft>
                <a:spcPts val="0"/>
              </a:spcAft>
              <a:buNone/>
            </a:pPr>
            <a:r>
              <a:t/>
            </a:r>
            <a:endParaRPr sz="2535">
              <a:solidFill>
                <a:srgbClr val="741B47"/>
              </a:solidFill>
              <a:latin typeface="Roboto"/>
              <a:ea typeface="Roboto"/>
              <a:cs typeface="Roboto"/>
              <a:sym typeface="Roboto"/>
            </a:endParaRPr>
          </a:p>
          <a:p>
            <a:pPr indent="0" lvl="0" marL="0" rtl="0" algn="l">
              <a:spcBef>
                <a:spcPts val="0"/>
              </a:spcBef>
              <a:spcAft>
                <a:spcPts val="0"/>
              </a:spcAft>
              <a:buNone/>
            </a:pPr>
            <a:r>
              <a:t/>
            </a:r>
            <a:endParaRPr sz="2535">
              <a:solidFill>
                <a:srgbClr val="741B47"/>
              </a:solidFill>
              <a:latin typeface="Roboto"/>
              <a:ea typeface="Roboto"/>
              <a:cs typeface="Roboto"/>
              <a:sym typeface="Roboto"/>
            </a:endParaRPr>
          </a:p>
          <a:p>
            <a:pPr indent="0" lvl="0" marL="0" rtl="0" algn="l">
              <a:spcBef>
                <a:spcPts val="0"/>
              </a:spcBef>
              <a:spcAft>
                <a:spcPts val="0"/>
              </a:spcAft>
              <a:buNone/>
            </a:pPr>
            <a:r>
              <a:t/>
            </a:r>
            <a:endParaRPr sz="2300">
              <a:solidFill>
                <a:srgbClr val="741B47"/>
              </a:solidFill>
              <a:latin typeface="Roboto"/>
              <a:ea typeface="Roboto"/>
              <a:cs typeface="Roboto"/>
              <a:sym typeface="Roboto"/>
            </a:endParaRPr>
          </a:p>
          <a:p>
            <a:pPr indent="0" lvl="0" marL="0" rtl="0" algn="l">
              <a:spcBef>
                <a:spcPts val="0"/>
              </a:spcBef>
              <a:spcAft>
                <a:spcPts val="0"/>
              </a:spcAft>
              <a:buNone/>
            </a:pPr>
            <a:r>
              <a:rPr lang="de" sz="1476">
                <a:solidFill>
                  <a:srgbClr val="741B47"/>
                </a:solidFill>
                <a:latin typeface="Roboto"/>
                <a:ea typeface="Roboto"/>
                <a:cs typeface="Roboto"/>
                <a:sym typeface="Roboto"/>
              </a:rPr>
              <a:t>https://de.wikipedia.org/wiki/Alice_Salomon</a:t>
            </a:r>
            <a:endParaRPr sz="1476">
              <a:solidFill>
                <a:srgbClr val="741B47"/>
              </a:solidFill>
              <a:latin typeface="Roboto"/>
              <a:ea typeface="Roboto"/>
              <a:cs typeface="Roboto"/>
              <a:sym typeface="Roboto"/>
            </a:endParaRPr>
          </a:p>
          <a:p>
            <a:pPr indent="0" lvl="0" marL="0" rtl="0" algn="l">
              <a:spcBef>
                <a:spcPts val="0"/>
              </a:spcBef>
              <a:spcAft>
                <a:spcPts val="0"/>
              </a:spcAft>
              <a:buNone/>
            </a:pPr>
            <a:r>
              <a:t/>
            </a:r>
            <a:endParaRPr sz="2300">
              <a:solidFill>
                <a:srgbClr val="741B47"/>
              </a:solidFill>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
        <p:nvSpPr>
          <p:cNvPr id="267" name="Google Shape;267;p33"/>
          <p:cNvSpPr/>
          <p:nvPr/>
        </p:nvSpPr>
        <p:spPr>
          <a:xfrm>
            <a:off x="6022275" y="1126250"/>
            <a:ext cx="2577300" cy="1338900"/>
          </a:xfrm>
          <a:prstGeom prst="ellipse">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 sz="2100">
                <a:solidFill>
                  <a:srgbClr val="666666"/>
                </a:solidFill>
                <a:latin typeface="Roboto"/>
                <a:ea typeface="Roboto"/>
                <a:cs typeface="Roboto"/>
                <a:sym typeface="Roboto"/>
              </a:rPr>
              <a:t>Theorie</a:t>
            </a:r>
            <a:r>
              <a:rPr lang="de" sz="2100">
                <a:latin typeface="Roboto"/>
                <a:ea typeface="Roboto"/>
                <a:cs typeface="Roboto"/>
                <a:sym typeface="Roboto"/>
              </a:rPr>
              <a:t> </a:t>
            </a:r>
            <a:endParaRPr sz="2100">
              <a:latin typeface="Calibri"/>
              <a:ea typeface="Calibri"/>
              <a:cs typeface="Calibri"/>
              <a:sym typeface="Calibri"/>
            </a:endParaRPr>
          </a:p>
        </p:txBody>
      </p:sp>
      <p:sp>
        <p:nvSpPr>
          <p:cNvPr id="268" name="Google Shape;268;p33"/>
          <p:cNvSpPr/>
          <p:nvPr/>
        </p:nvSpPr>
        <p:spPr>
          <a:xfrm>
            <a:off x="6396249" y="2257400"/>
            <a:ext cx="2492700" cy="1338900"/>
          </a:xfrm>
          <a:prstGeom prst="ellipse">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 sz="2000">
                <a:solidFill>
                  <a:srgbClr val="666666"/>
                </a:solidFill>
                <a:latin typeface="Roboto"/>
                <a:ea typeface="Roboto"/>
                <a:cs typeface="Roboto"/>
                <a:sym typeface="Roboto"/>
              </a:rPr>
              <a:t>Fortschritt</a:t>
            </a:r>
            <a:endParaRPr sz="2000">
              <a:solidFill>
                <a:srgbClr val="666666"/>
              </a:solidFill>
              <a:latin typeface="Roboto"/>
              <a:ea typeface="Roboto"/>
              <a:cs typeface="Roboto"/>
              <a:sym typeface="Roboto"/>
            </a:endParaRPr>
          </a:p>
        </p:txBody>
      </p:sp>
      <p:sp>
        <p:nvSpPr>
          <p:cNvPr id="269" name="Google Shape;269;p33"/>
          <p:cNvSpPr/>
          <p:nvPr/>
        </p:nvSpPr>
        <p:spPr>
          <a:xfrm>
            <a:off x="452750" y="3501425"/>
            <a:ext cx="2234100" cy="1338900"/>
          </a:xfrm>
          <a:prstGeom prst="ellipse">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 sz="2000">
                <a:solidFill>
                  <a:srgbClr val="666666"/>
                </a:solidFill>
                <a:latin typeface="Roboto"/>
                <a:ea typeface="Roboto"/>
                <a:cs typeface="Roboto"/>
                <a:sym typeface="Roboto"/>
              </a:rPr>
              <a:t>Erkenntnis</a:t>
            </a:r>
            <a:endParaRPr sz="2000">
              <a:solidFill>
                <a:srgbClr val="666666"/>
              </a:solidFill>
              <a:latin typeface="Roboto"/>
              <a:ea typeface="Roboto"/>
              <a:cs typeface="Roboto"/>
              <a:sym typeface="Roboto"/>
            </a:endParaRPr>
          </a:p>
        </p:txBody>
      </p:sp>
      <p:sp>
        <p:nvSpPr>
          <p:cNvPr id="270" name="Google Shape;270;p33"/>
          <p:cNvSpPr/>
          <p:nvPr/>
        </p:nvSpPr>
        <p:spPr>
          <a:xfrm>
            <a:off x="3964625" y="353788"/>
            <a:ext cx="2688600" cy="1338900"/>
          </a:xfrm>
          <a:prstGeom prst="ellipse">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 sz="2000">
                <a:solidFill>
                  <a:srgbClr val="666666"/>
                </a:solidFill>
                <a:latin typeface="Roboto"/>
                <a:ea typeface="Roboto"/>
                <a:cs typeface="Roboto"/>
                <a:sym typeface="Roboto"/>
              </a:rPr>
              <a:t>Forschung</a:t>
            </a:r>
            <a:endParaRPr sz="2000">
              <a:solidFill>
                <a:srgbClr val="666666"/>
              </a:solidFill>
              <a:latin typeface="Roboto"/>
              <a:ea typeface="Roboto"/>
              <a:cs typeface="Roboto"/>
              <a:sym typeface="Roboto"/>
            </a:endParaRPr>
          </a:p>
        </p:txBody>
      </p:sp>
      <p:sp>
        <p:nvSpPr>
          <p:cNvPr id="271" name="Google Shape;271;p33"/>
          <p:cNvSpPr/>
          <p:nvPr/>
        </p:nvSpPr>
        <p:spPr>
          <a:xfrm>
            <a:off x="237375" y="2162525"/>
            <a:ext cx="3143400" cy="1338900"/>
          </a:xfrm>
          <a:prstGeom prst="ellipse">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 sz="2000">
                <a:solidFill>
                  <a:srgbClr val="666666"/>
                </a:solidFill>
                <a:latin typeface="Roboto"/>
                <a:ea typeface="Roboto"/>
                <a:cs typeface="Roboto"/>
                <a:sym typeface="Roboto"/>
              </a:rPr>
              <a:t>Evidenzbasierung</a:t>
            </a:r>
            <a:endParaRPr sz="2000">
              <a:latin typeface="Roboto"/>
              <a:ea typeface="Roboto"/>
              <a:cs typeface="Roboto"/>
              <a:sym typeface="Roboto"/>
            </a:endParaRPr>
          </a:p>
        </p:txBody>
      </p:sp>
      <p:sp>
        <p:nvSpPr>
          <p:cNvPr id="272" name="Google Shape;272;p33"/>
          <p:cNvSpPr/>
          <p:nvPr/>
        </p:nvSpPr>
        <p:spPr>
          <a:xfrm>
            <a:off x="2544813" y="2885825"/>
            <a:ext cx="2758800" cy="937800"/>
          </a:xfrm>
          <a:prstGeom prst="ellipse">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de" sz="2000">
                <a:solidFill>
                  <a:srgbClr val="666666"/>
                </a:solidFill>
                <a:latin typeface="Roboto"/>
                <a:ea typeface="Roboto"/>
                <a:cs typeface="Roboto"/>
                <a:sym typeface="Roboto"/>
              </a:rPr>
              <a:t>Dokumentation </a:t>
            </a:r>
            <a:r>
              <a:rPr lang="de" sz="2000">
                <a:latin typeface="Roboto"/>
                <a:ea typeface="Roboto"/>
                <a:cs typeface="Roboto"/>
                <a:sym typeface="Roboto"/>
              </a:rPr>
              <a:t> </a:t>
            </a:r>
            <a:endParaRPr sz="2000">
              <a:latin typeface="Roboto"/>
              <a:ea typeface="Roboto"/>
              <a:cs typeface="Roboto"/>
              <a:sym typeface="Roboto"/>
            </a:endParaRPr>
          </a:p>
        </p:txBody>
      </p:sp>
      <p:sp>
        <p:nvSpPr>
          <p:cNvPr id="273" name="Google Shape;273;p33"/>
          <p:cNvSpPr/>
          <p:nvPr/>
        </p:nvSpPr>
        <p:spPr>
          <a:xfrm>
            <a:off x="5813428" y="3422888"/>
            <a:ext cx="2577300" cy="1338900"/>
          </a:xfrm>
          <a:prstGeom prst="ellipse">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 sz="2100">
                <a:latin typeface="Roboto"/>
                <a:ea typeface="Roboto"/>
                <a:cs typeface="Roboto"/>
                <a:sym typeface="Roboto"/>
              </a:rPr>
              <a:t> </a:t>
            </a:r>
            <a:r>
              <a:rPr lang="de" sz="2000">
                <a:solidFill>
                  <a:srgbClr val="666666"/>
                </a:solidFill>
                <a:latin typeface="Roboto"/>
                <a:ea typeface="Roboto"/>
                <a:cs typeface="Roboto"/>
                <a:sym typeface="Roboto"/>
              </a:rPr>
              <a:t>Rapide wachsendes Wissen</a:t>
            </a:r>
            <a:endParaRPr sz="2100">
              <a:latin typeface="Calibri"/>
              <a:ea typeface="Calibri"/>
              <a:cs typeface="Calibri"/>
              <a:sym typeface="Calibri"/>
            </a:endParaRPr>
          </a:p>
        </p:txBody>
      </p:sp>
      <p:sp>
        <p:nvSpPr>
          <p:cNvPr id="274" name="Google Shape;274;p33"/>
          <p:cNvSpPr/>
          <p:nvPr/>
        </p:nvSpPr>
        <p:spPr>
          <a:xfrm>
            <a:off x="494900" y="1232850"/>
            <a:ext cx="2149800" cy="1338900"/>
          </a:xfrm>
          <a:prstGeom prst="ellipse">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 sz="2000">
                <a:solidFill>
                  <a:srgbClr val="666666"/>
                </a:solidFill>
                <a:latin typeface="Roboto"/>
                <a:ea typeface="Roboto"/>
                <a:cs typeface="Roboto"/>
                <a:sym typeface="Roboto"/>
              </a:rPr>
              <a:t>KI</a:t>
            </a:r>
            <a:r>
              <a:rPr lang="de" sz="2000">
                <a:solidFill>
                  <a:srgbClr val="666666"/>
                </a:solidFill>
                <a:latin typeface="Roboto"/>
                <a:ea typeface="Roboto"/>
                <a:cs typeface="Roboto"/>
                <a:sym typeface="Roboto"/>
              </a:rPr>
              <a:t> </a:t>
            </a:r>
            <a:r>
              <a:rPr lang="de" sz="2000">
                <a:latin typeface="Roboto"/>
                <a:ea typeface="Roboto"/>
                <a:cs typeface="Roboto"/>
                <a:sym typeface="Roboto"/>
              </a:rPr>
              <a:t> </a:t>
            </a:r>
            <a:endParaRPr sz="2000">
              <a:latin typeface="Roboto"/>
              <a:ea typeface="Roboto"/>
              <a:cs typeface="Roboto"/>
              <a:sym typeface="Roboto"/>
            </a:endParaRPr>
          </a:p>
        </p:txBody>
      </p:sp>
      <p:sp>
        <p:nvSpPr>
          <p:cNvPr id="275" name="Google Shape;275;p33"/>
          <p:cNvSpPr/>
          <p:nvPr/>
        </p:nvSpPr>
        <p:spPr>
          <a:xfrm>
            <a:off x="2544825" y="3606877"/>
            <a:ext cx="3319800" cy="1128000"/>
          </a:xfrm>
          <a:prstGeom prst="ellipse">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 sz="2000">
                <a:solidFill>
                  <a:srgbClr val="666666"/>
                </a:solidFill>
                <a:latin typeface="Roboto"/>
                <a:ea typeface="Roboto"/>
                <a:cs typeface="Roboto"/>
                <a:sym typeface="Roboto"/>
              </a:rPr>
              <a:t>Veröffentlichung</a:t>
            </a:r>
            <a:r>
              <a:rPr lang="de" sz="2000">
                <a:latin typeface="Roboto"/>
                <a:ea typeface="Roboto"/>
                <a:cs typeface="Roboto"/>
                <a:sym typeface="Roboto"/>
              </a:rPr>
              <a:t> </a:t>
            </a:r>
            <a:endParaRPr sz="2000">
              <a:latin typeface="Roboto"/>
              <a:ea typeface="Roboto"/>
              <a:cs typeface="Roboto"/>
              <a:sym typeface="Roboto"/>
            </a:endParaRPr>
          </a:p>
        </p:txBody>
      </p:sp>
      <p:sp>
        <p:nvSpPr>
          <p:cNvPr id="276" name="Google Shape;276;p33"/>
          <p:cNvSpPr/>
          <p:nvPr/>
        </p:nvSpPr>
        <p:spPr>
          <a:xfrm>
            <a:off x="4572000" y="2430800"/>
            <a:ext cx="2325600" cy="992100"/>
          </a:xfrm>
          <a:prstGeom prst="ellipse">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 sz="2000">
                <a:solidFill>
                  <a:srgbClr val="666666"/>
                </a:solidFill>
                <a:latin typeface="Roboto"/>
                <a:ea typeface="Roboto"/>
                <a:cs typeface="Roboto"/>
                <a:sym typeface="Roboto"/>
              </a:rPr>
              <a:t>Recherche  </a:t>
            </a:r>
            <a:r>
              <a:rPr lang="de" sz="2000">
                <a:latin typeface="Roboto"/>
                <a:ea typeface="Roboto"/>
                <a:cs typeface="Roboto"/>
                <a:sym typeface="Roboto"/>
              </a:rPr>
              <a:t> </a:t>
            </a:r>
            <a:endParaRPr sz="2000">
              <a:latin typeface="Roboto"/>
              <a:ea typeface="Roboto"/>
              <a:cs typeface="Roboto"/>
              <a:sym typeface="Roboto"/>
            </a:endParaRPr>
          </a:p>
        </p:txBody>
      </p:sp>
      <p:sp>
        <p:nvSpPr>
          <p:cNvPr id="277" name="Google Shape;277;p33"/>
          <p:cNvSpPr/>
          <p:nvPr/>
        </p:nvSpPr>
        <p:spPr>
          <a:xfrm>
            <a:off x="237375" y="394125"/>
            <a:ext cx="2325600" cy="992100"/>
          </a:xfrm>
          <a:prstGeom prst="ellipse">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 sz="2000">
                <a:solidFill>
                  <a:srgbClr val="666666"/>
                </a:solidFill>
                <a:latin typeface="Roboto"/>
                <a:ea typeface="Roboto"/>
                <a:cs typeface="Roboto"/>
                <a:sym typeface="Roboto"/>
              </a:rPr>
              <a:t>Hypothese </a:t>
            </a:r>
            <a:r>
              <a:rPr lang="de" sz="2000">
                <a:latin typeface="Roboto"/>
                <a:ea typeface="Roboto"/>
                <a:cs typeface="Roboto"/>
                <a:sym typeface="Roboto"/>
              </a:rPr>
              <a:t> </a:t>
            </a:r>
            <a:endParaRPr sz="2000">
              <a:latin typeface="Roboto"/>
              <a:ea typeface="Roboto"/>
              <a:cs typeface="Roboto"/>
              <a:sym typeface="Roboto"/>
            </a:endParaRPr>
          </a:p>
        </p:txBody>
      </p:sp>
      <p:sp>
        <p:nvSpPr>
          <p:cNvPr id="278" name="Google Shape;278;p33"/>
          <p:cNvSpPr/>
          <p:nvPr/>
        </p:nvSpPr>
        <p:spPr>
          <a:xfrm>
            <a:off x="5972175" y="258575"/>
            <a:ext cx="2492700" cy="937800"/>
          </a:xfrm>
          <a:prstGeom prst="ellipse">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 sz="2000">
                <a:solidFill>
                  <a:srgbClr val="666666"/>
                </a:solidFill>
                <a:latin typeface="Roboto"/>
                <a:ea typeface="Roboto"/>
                <a:cs typeface="Roboto"/>
                <a:sym typeface="Roboto"/>
              </a:rPr>
              <a:t>Beweis </a:t>
            </a:r>
            <a:r>
              <a:rPr lang="de" sz="2000">
                <a:solidFill>
                  <a:srgbClr val="666666"/>
                </a:solidFill>
                <a:latin typeface="Roboto"/>
                <a:ea typeface="Roboto"/>
                <a:cs typeface="Roboto"/>
                <a:sym typeface="Roboto"/>
              </a:rPr>
              <a:t> </a:t>
            </a:r>
            <a:r>
              <a:rPr lang="de" sz="2000">
                <a:latin typeface="Roboto"/>
                <a:ea typeface="Roboto"/>
                <a:cs typeface="Roboto"/>
                <a:sym typeface="Roboto"/>
              </a:rPr>
              <a:t> </a:t>
            </a:r>
            <a:endParaRPr sz="2000">
              <a:latin typeface="Roboto"/>
              <a:ea typeface="Roboto"/>
              <a:cs typeface="Roboto"/>
              <a:sym typeface="Roboto"/>
            </a:endParaRPr>
          </a:p>
        </p:txBody>
      </p:sp>
      <p:sp>
        <p:nvSpPr>
          <p:cNvPr id="279" name="Google Shape;279;p33"/>
          <p:cNvSpPr/>
          <p:nvPr/>
        </p:nvSpPr>
        <p:spPr>
          <a:xfrm>
            <a:off x="2087773" y="258575"/>
            <a:ext cx="2325600" cy="1338900"/>
          </a:xfrm>
          <a:prstGeom prst="ellipse">
            <a:avLst/>
          </a:prstGeom>
          <a:solidFill>
            <a:srgbClr val="D9D2E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 sz="2000">
                <a:solidFill>
                  <a:srgbClr val="666666"/>
                </a:solidFill>
                <a:latin typeface="Roboto"/>
                <a:ea typeface="Roboto"/>
                <a:cs typeface="Roboto"/>
                <a:sym typeface="Roboto"/>
              </a:rPr>
              <a:t>Methode</a:t>
            </a:r>
            <a:endParaRPr sz="2000">
              <a:solidFill>
                <a:srgbClr val="666666"/>
              </a:solidFill>
              <a:latin typeface="Roboto"/>
              <a:ea typeface="Roboto"/>
              <a:cs typeface="Roboto"/>
              <a:sym typeface="Roboto"/>
            </a:endParaRPr>
          </a:p>
        </p:txBody>
      </p:sp>
      <p:sp>
        <p:nvSpPr>
          <p:cNvPr id="280" name="Google Shape;280;p33"/>
          <p:cNvSpPr/>
          <p:nvPr/>
        </p:nvSpPr>
        <p:spPr>
          <a:xfrm>
            <a:off x="2406050" y="1563150"/>
            <a:ext cx="3829200" cy="1165500"/>
          </a:xfrm>
          <a:prstGeom prst="ellipse">
            <a:avLst/>
          </a:prstGeom>
          <a:solidFill>
            <a:srgbClr val="D5A6BD"/>
          </a:solidFill>
          <a:ln cap="flat" cmpd="sng" w="9525">
            <a:solidFill>
              <a:srgbClr val="B4A7D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de" sz="2700">
                <a:solidFill>
                  <a:srgbClr val="666666"/>
                </a:solidFill>
                <a:latin typeface="Nunito ExtraBold"/>
                <a:ea typeface="Nunito ExtraBold"/>
                <a:cs typeface="Nunito ExtraBold"/>
                <a:sym typeface="Nunito ExtraBold"/>
              </a:rPr>
              <a:t>Wissenschaft</a:t>
            </a:r>
            <a:r>
              <a:rPr lang="de" sz="2700">
                <a:latin typeface="Nunito ExtraBold"/>
                <a:ea typeface="Nunito ExtraBold"/>
                <a:cs typeface="Nunito ExtraBold"/>
                <a:sym typeface="Nunito ExtraBold"/>
              </a:rPr>
              <a:t> </a:t>
            </a:r>
            <a:endParaRPr sz="2700">
              <a:latin typeface="Nunito ExtraBold"/>
              <a:ea typeface="Nunito ExtraBold"/>
              <a:cs typeface="Nunito ExtraBold"/>
              <a:sym typeface="Nunito ExtraBo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
        <p:nvSpPr>
          <p:cNvPr id="286" name="Google Shape;286;p34"/>
          <p:cNvSpPr/>
          <p:nvPr/>
        </p:nvSpPr>
        <p:spPr>
          <a:xfrm rot="-2081568">
            <a:off x="6015368" y="1721010"/>
            <a:ext cx="1849515" cy="1817639"/>
          </a:xfrm>
          <a:prstGeom prst="ellipse">
            <a:avLst/>
          </a:prstGeom>
          <a:solidFill>
            <a:srgbClr val="D786E4"/>
          </a:solidFill>
          <a:ln>
            <a:noFill/>
          </a:ln>
        </p:spPr>
        <p:txBody>
          <a:bodyPr anchorCtr="0" anchor="ctr" bIns="45700" lIns="91425" spcFirstLastPara="1" rIns="91425" wrap="square" tIns="45700">
            <a:noAutofit/>
          </a:bodyPr>
          <a:lstStyle/>
          <a:p>
            <a:pPr indent="0" lvl="0" marL="0" rtl="0" algn="ctr">
              <a:spcBef>
                <a:spcPts val="0"/>
              </a:spcBef>
              <a:spcAft>
                <a:spcPts val="0"/>
              </a:spcAft>
              <a:buNone/>
            </a:pPr>
            <a:r>
              <a:rPr lang="de" sz="2500">
                <a:latin typeface="Roboto Medium"/>
                <a:ea typeface="Roboto Medium"/>
                <a:cs typeface="Roboto Medium"/>
                <a:sym typeface="Roboto Medium"/>
              </a:rPr>
              <a:t>Soziale Arbeit </a:t>
            </a:r>
            <a:endParaRPr sz="3300">
              <a:latin typeface="Roboto Medium"/>
              <a:ea typeface="Roboto Medium"/>
              <a:cs typeface="Roboto Medium"/>
              <a:sym typeface="Roboto Medium"/>
            </a:endParaRPr>
          </a:p>
        </p:txBody>
      </p:sp>
      <p:grpSp>
        <p:nvGrpSpPr>
          <p:cNvPr id="287" name="Google Shape;287;p34"/>
          <p:cNvGrpSpPr/>
          <p:nvPr/>
        </p:nvGrpSpPr>
        <p:grpSpPr>
          <a:xfrm>
            <a:off x="4400512" y="1243143"/>
            <a:ext cx="2407147" cy="2190413"/>
            <a:chOff x="1978637" y="1202068"/>
            <a:chExt cx="2407147" cy="2190413"/>
          </a:xfrm>
        </p:grpSpPr>
        <p:sp>
          <p:nvSpPr>
            <p:cNvPr id="288" name="Google Shape;288;p34"/>
            <p:cNvSpPr/>
            <p:nvPr/>
          </p:nvSpPr>
          <p:spPr>
            <a:xfrm rot="-2081187">
              <a:off x="2278971" y="1519484"/>
              <a:ext cx="1601327" cy="1555582"/>
            </a:xfrm>
            <a:custGeom>
              <a:rect b="b" l="l" r="r" t="t"/>
              <a:pathLst>
                <a:path extrusionOk="0" h="240" w="246">
                  <a:moveTo>
                    <a:pt x="246" y="29"/>
                  </a:moveTo>
                  <a:cubicBezTo>
                    <a:pt x="241" y="19"/>
                    <a:pt x="235" y="9"/>
                    <a:pt x="228" y="0"/>
                  </a:cubicBezTo>
                  <a:cubicBezTo>
                    <a:pt x="111" y="25"/>
                    <a:pt x="19" y="120"/>
                    <a:pt x="0" y="240"/>
                  </a:cubicBezTo>
                  <a:cubicBezTo>
                    <a:pt x="11" y="237"/>
                    <a:pt x="22" y="234"/>
                    <a:pt x="34" y="232"/>
                  </a:cubicBezTo>
                  <a:cubicBezTo>
                    <a:pt x="56" y="128"/>
                    <a:pt x="140" y="46"/>
                    <a:pt x="246" y="29"/>
                  </a:cubicBezTo>
                  <a:close/>
                </a:path>
              </a:pathLst>
            </a:custGeom>
            <a:solidFill>
              <a:srgbClr val="D786E4"/>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p34"/>
            <p:cNvSpPr/>
            <p:nvPr/>
          </p:nvSpPr>
          <p:spPr>
            <a:xfrm rot="-2081188">
              <a:off x="2605674" y="1601249"/>
              <a:ext cx="1541190" cy="1320966"/>
            </a:xfrm>
            <a:custGeom>
              <a:rect b="b" l="l" r="r" t="t"/>
              <a:pathLst>
                <a:path extrusionOk="0" h="213" w="248">
                  <a:moveTo>
                    <a:pt x="142" y="213"/>
                  </a:moveTo>
                  <a:cubicBezTo>
                    <a:pt x="152" y="188"/>
                    <a:pt x="170" y="167"/>
                    <a:pt x="194" y="153"/>
                  </a:cubicBezTo>
                  <a:cubicBezTo>
                    <a:pt x="211" y="143"/>
                    <a:pt x="230" y="137"/>
                    <a:pt x="248" y="136"/>
                  </a:cubicBezTo>
                  <a:cubicBezTo>
                    <a:pt x="247" y="87"/>
                    <a:pt x="234" y="41"/>
                    <a:pt x="212" y="0"/>
                  </a:cubicBezTo>
                  <a:cubicBezTo>
                    <a:pt x="106" y="17"/>
                    <a:pt x="22" y="99"/>
                    <a:pt x="0" y="203"/>
                  </a:cubicBezTo>
                  <a:cubicBezTo>
                    <a:pt x="46" y="195"/>
                    <a:pt x="95" y="198"/>
                    <a:pt x="142" y="213"/>
                  </a:cubicBezTo>
                  <a:close/>
                </a:path>
              </a:pathLst>
            </a:custGeom>
            <a:solidFill>
              <a:srgbClr val="701C7F"/>
            </a:solidFill>
            <a:ln cap="flat" cmpd="sng" w="12700">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 name="Google Shape;290;p34"/>
            <p:cNvSpPr txBox="1"/>
            <p:nvPr/>
          </p:nvSpPr>
          <p:spPr>
            <a:xfrm rot="-4432495">
              <a:off x="2544840" y="1932818"/>
              <a:ext cx="1760669" cy="614665"/>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de" sz="2400">
                  <a:solidFill>
                    <a:srgbClr val="FFFFFF"/>
                  </a:solidFill>
                  <a:latin typeface="Roboto"/>
                  <a:ea typeface="Roboto"/>
                  <a:cs typeface="Roboto"/>
                  <a:sym typeface="Roboto"/>
                </a:rPr>
                <a:t>Pädagogik</a:t>
              </a:r>
              <a:r>
                <a:rPr lang="de" sz="2500">
                  <a:solidFill>
                    <a:srgbClr val="FFFFFF"/>
                  </a:solidFill>
                  <a:latin typeface="Roboto"/>
                  <a:ea typeface="Roboto"/>
                  <a:cs typeface="Roboto"/>
                  <a:sym typeface="Roboto"/>
                </a:rPr>
                <a:t> </a:t>
              </a:r>
              <a:endParaRPr sz="2500">
                <a:solidFill>
                  <a:srgbClr val="FFFFFF"/>
                </a:solidFill>
                <a:latin typeface="Roboto"/>
                <a:ea typeface="Roboto"/>
                <a:cs typeface="Roboto"/>
                <a:sym typeface="Roboto"/>
              </a:endParaRPr>
            </a:p>
          </p:txBody>
        </p:sp>
      </p:grpSp>
      <p:grpSp>
        <p:nvGrpSpPr>
          <p:cNvPr id="291" name="Google Shape;291;p34"/>
          <p:cNvGrpSpPr/>
          <p:nvPr/>
        </p:nvGrpSpPr>
        <p:grpSpPr>
          <a:xfrm>
            <a:off x="5288987" y="2641002"/>
            <a:ext cx="2108006" cy="2437164"/>
            <a:chOff x="2867112" y="2599927"/>
            <a:chExt cx="2108006" cy="2437164"/>
          </a:xfrm>
        </p:grpSpPr>
        <p:sp>
          <p:nvSpPr>
            <p:cNvPr id="292" name="Google Shape;292;p34"/>
            <p:cNvSpPr/>
            <p:nvPr/>
          </p:nvSpPr>
          <p:spPr>
            <a:xfrm rot="-2081188">
              <a:off x="3325156" y="2966530"/>
              <a:ext cx="1061085" cy="1941128"/>
            </a:xfrm>
            <a:custGeom>
              <a:rect b="b" l="l" r="r" t="t"/>
              <a:pathLst>
                <a:path extrusionOk="0" h="300" w="163">
                  <a:moveTo>
                    <a:pt x="32" y="39"/>
                  </a:moveTo>
                  <a:cubicBezTo>
                    <a:pt x="32" y="26"/>
                    <a:pt x="33" y="13"/>
                    <a:pt x="35" y="0"/>
                  </a:cubicBezTo>
                  <a:cubicBezTo>
                    <a:pt x="24" y="2"/>
                    <a:pt x="13" y="5"/>
                    <a:pt x="2" y="8"/>
                  </a:cubicBezTo>
                  <a:cubicBezTo>
                    <a:pt x="1" y="19"/>
                    <a:pt x="0" y="29"/>
                    <a:pt x="0" y="39"/>
                  </a:cubicBezTo>
                  <a:cubicBezTo>
                    <a:pt x="0" y="153"/>
                    <a:pt x="65" y="252"/>
                    <a:pt x="160" y="300"/>
                  </a:cubicBezTo>
                  <a:cubicBezTo>
                    <a:pt x="160" y="289"/>
                    <a:pt x="161" y="277"/>
                    <a:pt x="163" y="265"/>
                  </a:cubicBezTo>
                  <a:cubicBezTo>
                    <a:pt x="85" y="220"/>
                    <a:pt x="32" y="136"/>
                    <a:pt x="32" y="39"/>
                  </a:cubicBezTo>
                  <a:close/>
                </a:path>
              </a:pathLst>
            </a:custGeom>
            <a:solidFill>
              <a:srgbClr val="D786E4"/>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sz="1300"/>
            </a:p>
          </p:txBody>
        </p:sp>
        <p:sp>
          <p:nvSpPr>
            <p:cNvPr id="293" name="Google Shape;293;p34"/>
            <p:cNvSpPr/>
            <p:nvPr/>
          </p:nvSpPr>
          <p:spPr>
            <a:xfrm rot="-2081187">
              <a:off x="3456358" y="2773799"/>
              <a:ext cx="1138968" cy="1690435"/>
            </a:xfrm>
            <a:custGeom>
              <a:rect b="b" l="l" r="r" t="t"/>
              <a:pathLst>
                <a:path extrusionOk="0" h="273" w="183">
                  <a:moveTo>
                    <a:pt x="156" y="108"/>
                  </a:moveTo>
                  <a:cubicBezTo>
                    <a:pt x="139" y="79"/>
                    <a:pt x="136" y="46"/>
                    <a:pt x="144" y="16"/>
                  </a:cubicBezTo>
                  <a:cubicBezTo>
                    <a:pt x="97" y="2"/>
                    <a:pt x="48" y="0"/>
                    <a:pt x="3" y="8"/>
                  </a:cubicBezTo>
                  <a:cubicBezTo>
                    <a:pt x="1" y="21"/>
                    <a:pt x="0" y="34"/>
                    <a:pt x="0" y="47"/>
                  </a:cubicBezTo>
                  <a:cubicBezTo>
                    <a:pt x="0" y="144"/>
                    <a:pt x="53" y="228"/>
                    <a:pt x="131" y="273"/>
                  </a:cubicBezTo>
                  <a:cubicBezTo>
                    <a:pt x="138" y="227"/>
                    <a:pt x="155" y="182"/>
                    <a:pt x="183" y="141"/>
                  </a:cubicBezTo>
                  <a:cubicBezTo>
                    <a:pt x="173" y="132"/>
                    <a:pt x="163" y="121"/>
                    <a:pt x="156" y="108"/>
                  </a:cubicBezTo>
                  <a:close/>
                </a:path>
              </a:pathLst>
            </a:custGeom>
            <a:solidFill>
              <a:srgbClr val="771E86"/>
            </a:solidFill>
            <a:ln cap="flat" cmpd="sng" w="12700">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sz="1300"/>
            </a:p>
          </p:txBody>
        </p:sp>
        <p:sp>
          <p:nvSpPr>
            <p:cNvPr id="294" name="Google Shape;294;p34"/>
            <p:cNvSpPr txBox="1"/>
            <p:nvPr/>
          </p:nvSpPr>
          <p:spPr>
            <a:xfrm rot="2156420">
              <a:off x="3109257" y="3306559"/>
              <a:ext cx="1756731" cy="562882"/>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de" sz="2000">
                  <a:solidFill>
                    <a:srgbClr val="FFFFFF"/>
                  </a:solidFill>
                  <a:latin typeface="Roboto"/>
                  <a:ea typeface="Roboto"/>
                  <a:cs typeface="Roboto"/>
                  <a:sym typeface="Roboto"/>
                </a:rPr>
                <a:t>Jurisprudenz </a:t>
              </a:r>
              <a:endParaRPr sz="2000">
                <a:solidFill>
                  <a:srgbClr val="FFFFFF"/>
                </a:solidFill>
                <a:latin typeface="Roboto"/>
                <a:ea typeface="Roboto"/>
                <a:cs typeface="Roboto"/>
                <a:sym typeface="Roboto"/>
              </a:endParaRPr>
            </a:p>
          </p:txBody>
        </p:sp>
      </p:grpSp>
      <p:grpSp>
        <p:nvGrpSpPr>
          <p:cNvPr id="295" name="Google Shape;295;p34"/>
          <p:cNvGrpSpPr/>
          <p:nvPr/>
        </p:nvGrpSpPr>
        <p:grpSpPr>
          <a:xfrm>
            <a:off x="6759390" y="2505489"/>
            <a:ext cx="2424506" cy="2097542"/>
            <a:chOff x="4337515" y="2464414"/>
            <a:chExt cx="2424506" cy="2097542"/>
          </a:xfrm>
        </p:grpSpPr>
        <p:sp>
          <p:nvSpPr>
            <p:cNvPr id="296" name="Google Shape;296;p34"/>
            <p:cNvSpPr/>
            <p:nvPr/>
          </p:nvSpPr>
          <p:spPr>
            <a:xfrm rot="-2081187">
              <a:off x="4648818" y="3375680"/>
              <a:ext cx="2119401" cy="640096"/>
            </a:xfrm>
            <a:custGeom>
              <a:rect b="b" l="l" r="r" t="t"/>
              <a:pathLst>
                <a:path extrusionOk="0" h="99" w="326">
                  <a:moveTo>
                    <a:pt x="119" y="67"/>
                  </a:moveTo>
                  <a:cubicBezTo>
                    <a:pt x="77" y="67"/>
                    <a:pt x="37" y="57"/>
                    <a:pt x="2" y="40"/>
                  </a:cubicBezTo>
                  <a:cubicBezTo>
                    <a:pt x="1" y="51"/>
                    <a:pt x="0" y="63"/>
                    <a:pt x="0" y="74"/>
                  </a:cubicBezTo>
                  <a:cubicBezTo>
                    <a:pt x="36" y="90"/>
                    <a:pt x="76" y="99"/>
                    <a:pt x="119" y="99"/>
                  </a:cubicBezTo>
                  <a:cubicBezTo>
                    <a:pt x="200" y="99"/>
                    <a:pt x="273" y="67"/>
                    <a:pt x="326" y="14"/>
                  </a:cubicBezTo>
                  <a:cubicBezTo>
                    <a:pt x="315" y="10"/>
                    <a:pt x="304" y="5"/>
                    <a:pt x="294" y="0"/>
                  </a:cubicBezTo>
                  <a:cubicBezTo>
                    <a:pt x="247" y="42"/>
                    <a:pt x="186" y="67"/>
                    <a:pt x="119" y="67"/>
                  </a:cubicBezTo>
                  <a:close/>
                </a:path>
              </a:pathLst>
            </a:custGeom>
            <a:solidFill>
              <a:srgbClr val="D786E4"/>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 name="Google Shape;297;p34"/>
            <p:cNvSpPr/>
            <p:nvPr/>
          </p:nvSpPr>
          <p:spPr>
            <a:xfrm rot="-2081187">
              <a:off x="4457034" y="2893418"/>
              <a:ext cx="1815979" cy="987157"/>
            </a:xfrm>
            <a:custGeom>
              <a:rect b="b" l="l" r="r" t="t"/>
              <a:pathLst>
                <a:path extrusionOk="0" h="159" w="292">
                  <a:moveTo>
                    <a:pt x="182" y="1"/>
                  </a:moveTo>
                  <a:cubicBezTo>
                    <a:pt x="181" y="2"/>
                    <a:pt x="179" y="3"/>
                    <a:pt x="177" y="4"/>
                  </a:cubicBezTo>
                  <a:cubicBezTo>
                    <a:pt x="137" y="27"/>
                    <a:pt x="88" y="24"/>
                    <a:pt x="51" y="0"/>
                  </a:cubicBezTo>
                  <a:cubicBezTo>
                    <a:pt x="23" y="41"/>
                    <a:pt x="6" y="86"/>
                    <a:pt x="0" y="132"/>
                  </a:cubicBezTo>
                  <a:cubicBezTo>
                    <a:pt x="35" y="149"/>
                    <a:pt x="75" y="159"/>
                    <a:pt x="117" y="159"/>
                  </a:cubicBezTo>
                  <a:cubicBezTo>
                    <a:pt x="184" y="159"/>
                    <a:pt x="245" y="134"/>
                    <a:pt x="292" y="92"/>
                  </a:cubicBezTo>
                  <a:cubicBezTo>
                    <a:pt x="250" y="71"/>
                    <a:pt x="212" y="41"/>
                    <a:pt x="182" y="1"/>
                  </a:cubicBezTo>
                  <a:close/>
                </a:path>
              </a:pathLst>
            </a:custGeom>
            <a:solidFill>
              <a:srgbClr val="802090"/>
            </a:solidFill>
            <a:ln cap="flat" cmpd="sng" w="12700">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p34"/>
            <p:cNvSpPr txBox="1"/>
            <p:nvPr/>
          </p:nvSpPr>
          <p:spPr>
            <a:xfrm rot="-2245873">
              <a:off x="4639442" y="3207930"/>
              <a:ext cx="1304523" cy="563064"/>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de" sz="2500">
                  <a:solidFill>
                    <a:srgbClr val="FFFFFF"/>
                  </a:solidFill>
                  <a:latin typeface="Roboto"/>
                  <a:ea typeface="Roboto"/>
                  <a:cs typeface="Roboto"/>
                  <a:sym typeface="Roboto"/>
                </a:rPr>
                <a:t>Medizin </a:t>
              </a:r>
              <a:endParaRPr sz="2500">
                <a:solidFill>
                  <a:srgbClr val="FFFFFF"/>
                </a:solidFill>
                <a:latin typeface="Roboto"/>
                <a:ea typeface="Roboto"/>
                <a:cs typeface="Roboto"/>
                <a:sym typeface="Roboto"/>
              </a:endParaRPr>
            </a:p>
          </p:txBody>
        </p:sp>
      </p:grpSp>
      <p:grpSp>
        <p:nvGrpSpPr>
          <p:cNvPr id="299" name="Google Shape;299;p34"/>
          <p:cNvGrpSpPr/>
          <p:nvPr/>
        </p:nvGrpSpPr>
        <p:grpSpPr>
          <a:xfrm>
            <a:off x="5684971" y="112408"/>
            <a:ext cx="2344104" cy="2370669"/>
            <a:chOff x="3263096" y="71333"/>
            <a:chExt cx="2344104" cy="2370669"/>
          </a:xfrm>
        </p:grpSpPr>
        <p:sp>
          <p:nvSpPr>
            <p:cNvPr id="300" name="Google Shape;300;p34"/>
            <p:cNvSpPr/>
            <p:nvPr/>
          </p:nvSpPr>
          <p:spPr>
            <a:xfrm rot="-2081187">
              <a:off x="3407226" y="525393"/>
              <a:ext cx="1943480" cy="1113468"/>
            </a:xfrm>
            <a:custGeom>
              <a:rect b="b" l="l" r="r" t="t"/>
              <a:pathLst>
                <a:path extrusionOk="0" h="172" w="299">
                  <a:moveTo>
                    <a:pt x="45" y="32"/>
                  </a:moveTo>
                  <a:cubicBezTo>
                    <a:pt x="146" y="32"/>
                    <a:pt x="233" y="89"/>
                    <a:pt x="276" y="172"/>
                  </a:cubicBezTo>
                  <a:cubicBezTo>
                    <a:pt x="284" y="164"/>
                    <a:pt x="292" y="155"/>
                    <a:pt x="299" y="146"/>
                  </a:cubicBezTo>
                  <a:cubicBezTo>
                    <a:pt x="248" y="59"/>
                    <a:pt x="153" y="0"/>
                    <a:pt x="45" y="0"/>
                  </a:cubicBezTo>
                  <a:cubicBezTo>
                    <a:pt x="30" y="0"/>
                    <a:pt x="14" y="1"/>
                    <a:pt x="0" y="3"/>
                  </a:cubicBezTo>
                  <a:cubicBezTo>
                    <a:pt x="6" y="13"/>
                    <a:pt x="12" y="23"/>
                    <a:pt x="18" y="33"/>
                  </a:cubicBezTo>
                  <a:cubicBezTo>
                    <a:pt x="27" y="32"/>
                    <a:pt x="36" y="32"/>
                    <a:pt x="45" y="32"/>
                  </a:cubicBezTo>
                  <a:close/>
                </a:path>
              </a:pathLst>
            </a:custGeom>
            <a:solidFill>
              <a:srgbClr val="D786E4"/>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p34"/>
            <p:cNvSpPr/>
            <p:nvPr/>
          </p:nvSpPr>
          <p:spPr>
            <a:xfrm rot="-2081187">
              <a:off x="3761328" y="760580"/>
              <a:ext cx="1606237" cy="1343790"/>
            </a:xfrm>
            <a:custGeom>
              <a:rect b="b" l="l" r="r" t="t"/>
              <a:pathLst>
                <a:path extrusionOk="0" h="217" w="258">
                  <a:moveTo>
                    <a:pt x="132" y="200"/>
                  </a:moveTo>
                  <a:cubicBezTo>
                    <a:pt x="135" y="205"/>
                    <a:pt x="138" y="211"/>
                    <a:pt x="140" y="217"/>
                  </a:cubicBezTo>
                  <a:cubicBezTo>
                    <a:pt x="186" y="200"/>
                    <a:pt x="227" y="174"/>
                    <a:pt x="258" y="140"/>
                  </a:cubicBezTo>
                  <a:cubicBezTo>
                    <a:pt x="215" y="57"/>
                    <a:pt x="128" y="0"/>
                    <a:pt x="27" y="0"/>
                  </a:cubicBezTo>
                  <a:cubicBezTo>
                    <a:pt x="18" y="0"/>
                    <a:pt x="9" y="0"/>
                    <a:pt x="0" y="1"/>
                  </a:cubicBezTo>
                  <a:cubicBezTo>
                    <a:pt x="21" y="43"/>
                    <a:pt x="34" y="90"/>
                    <a:pt x="34" y="140"/>
                  </a:cubicBezTo>
                  <a:cubicBezTo>
                    <a:pt x="74" y="142"/>
                    <a:pt x="111" y="163"/>
                    <a:pt x="132" y="200"/>
                  </a:cubicBezTo>
                  <a:close/>
                </a:path>
              </a:pathLst>
            </a:custGeom>
            <a:solidFill>
              <a:srgbClr val="561561"/>
            </a:solidFill>
            <a:ln cap="flat" cmpd="sng" w="12700">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p34"/>
            <p:cNvSpPr txBox="1"/>
            <p:nvPr/>
          </p:nvSpPr>
          <p:spPr>
            <a:xfrm>
              <a:off x="3757627" y="1093925"/>
              <a:ext cx="1522500" cy="677100"/>
            </a:xfrm>
            <a:prstGeom prst="rect">
              <a:avLst/>
            </a:prstGeom>
            <a:noFill/>
            <a:ln>
              <a:noFill/>
            </a:ln>
          </p:spPr>
          <p:txBody>
            <a:bodyPr anchorCtr="0" anchor="ctr" bIns="91425" lIns="91425" spcFirstLastPara="1" rIns="91425" wrap="square" tIns="91425">
              <a:spAutoFit/>
            </a:bodyPr>
            <a:lstStyle/>
            <a:p>
              <a:pPr indent="0" lvl="0" marL="0" rtl="0" algn="ctr">
                <a:spcBef>
                  <a:spcPts val="0"/>
                </a:spcBef>
                <a:spcAft>
                  <a:spcPts val="0"/>
                </a:spcAft>
                <a:buNone/>
              </a:pPr>
              <a:r>
                <a:rPr lang="de" sz="2200">
                  <a:solidFill>
                    <a:srgbClr val="FFFFFF"/>
                  </a:solidFill>
                  <a:latin typeface="Roboto"/>
                  <a:ea typeface="Roboto"/>
                  <a:cs typeface="Roboto"/>
                  <a:sym typeface="Roboto"/>
                </a:rPr>
                <a:t>Soziologie </a:t>
              </a:r>
              <a:endParaRPr sz="2200">
                <a:solidFill>
                  <a:srgbClr val="FFFFFF"/>
                </a:solidFill>
                <a:latin typeface="Roboto"/>
                <a:ea typeface="Roboto"/>
                <a:cs typeface="Roboto"/>
                <a:sym typeface="Roboto"/>
              </a:endParaRPr>
            </a:p>
            <a:p>
              <a:pPr indent="0" lvl="0" marL="0" rtl="0" algn="ctr">
                <a:spcBef>
                  <a:spcPts val="0"/>
                </a:spcBef>
                <a:spcAft>
                  <a:spcPts val="0"/>
                </a:spcAft>
                <a:buNone/>
              </a:pPr>
              <a:r>
                <a:t/>
              </a:r>
              <a:endParaRPr sz="1000">
                <a:solidFill>
                  <a:srgbClr val="FFFFFF"/>
                </a:solidFill>
                <a:latin typeface="Roboto"/>
                <a:ea typeface="Roboto"/>
                <a:cs typeface="Roboto"/>
                <a:sym typeface="Roboto"/>
              </a:endParaRPr>
            </a:p>
          </p:txBody>
        </p:sp>
      </p:grpSp>
      <p:grpSp>
        <p:nvGrpSpPr>
          <p:cNvPr id="303" name="Google Shape;303;p34"/>
          <p:cNvGrpSpPr/>
          <p:nvPr/>
        </p:nvGrpSpPr>
        <p:grpSpPr>
          <a:xfrm>
            <a:off x="6993882" y="799551"/>
            <a:ext cx="2268741" cy="2444000"/>
            <a:chOff x="4593307" y="804376"/>
            <a:chExt cx="2268741" cy="2444000"/>
          </a:xfrm>
        </p:grpSpPr>
        <p:sp>
          <p:nvSpPr>
            <p:cNvPr id="304" name="Google Shape;304;p34"/>
            <p:cNvSpPr/>
            <p:nvPr/>
          </p:nvSpPr>
          <p:spPr>
            <a:xfrm rot="-2081188">
              <a:off x="5623193" y="814800"/>
              <a:ext cx="698156" cy="2118270"/>
            </a:xfrm>
            <a:custGeom>
              <a:rect b="b" l="l" r="r" t="t"/>
              <a:pathLst>
                <a:path extrusionOk="0" h="328" w="107">
                  <a:moveTo>
                    <a:pt x="52" y="26"/>
                  </a:moveTo>
                  <a:cubicBezTo>
                    <a:pt x="67" y="59"/>
                    <a:pt x="75" y="95"/>
                    <a:pt x="75" y="132"/>
                  </a:cubicBezTo>
                  <a:cubicBezTo>
                    <a:pt x="75" y="204"/>
                    <a:pt x="46" y="268"/>
                    <a:pt x="0" y="315"/>
                  </a:cubicBezTo>
                  <a:cubicBezTo>
                    <a:pt x="10" y="320"/>
                    <a:pt x="21" y="325"/>
                    <a:pt x="32" y="328"/>
                  </a:cubicBezTo>
                  <a:cubicBezTo>
                    <a:pt x="78" y="276"/>
                    <a:pt x="107" y="208"/>
                    <a:pt x="107" y="132"/>
                  </a:cubicBezTo>
                  <a:cubicBezTo>
                    <a:pt x="107" y="85"/>
                    <a:pt x="95" y="40"/>
                    <a:pt x="75" y="0"/>
                  </a:cubicBezTo>
                  <a:cubicBezTo>
                    <a:pt x="68" y="9"/>
                    <a:pt x="60" y="18"/>
                    <a:pt x="52" y="26"/>
                  </a:cubicBezTo>
                  <a:close/>
                </a:path>
              </a:pathLst>
            </a:custGeom>
            <a:solidFill>
              <a:srgbClr val="D786E4"/>
            </a:solidFill>
            <a:ln cap="flat" cmpd="sng" w="9525">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5" name="Google Shape;305;p34"/>
            <p:cNvSpPr/>
            <p:nvPr/>
          </p:nvSpPr>
          <p:spPr>
            <a:xfrm rot="-2081187">
              <a:off x="5001092" y="1289142"/>
              <a:ext cx="1148261" cy="1791718"/>
            </a:xfrm>
            <a:custGeom>
              <a:rect b="b" l="l" r="r" t="t"/>
              <a:pathLst>
                <a:path extrusionOk="0" h="289" w="184">
                  <a:moveTo>
                    <a:pt x="161" y="0"/>
                  </a:moveTo>
                  <a:cubicBezTo>
                    <a:pt x="128" y="34"/>
                    <a:pt x="87" y="60"/>
                    <a:pt x="40" y="76"/>
                  </a:cubicBezTo>
                  <a:cubicBezTo>
                    <a:pt x="52" y="121"/>
                    <a:pt x="36" y="170"/>
                    <a:pt x="0" y="200"/>
                  </a:cubicBezTo>
                  <a:cubicBezTo>
                    <a:pt x="29" y="240"/>
                    <a:pt x="67" y="270"/>
                    <a:pt x="109" y="289"/>
                  </a:cubicBezTo>
                  <a:cubicBezTo>
                    <a:pt x="155" y="242"/>
                    <a:pt x="184" y="178"/>
                    <a:pt x="184" y="106"/>
                  </a:cubicBezTo>
                  <a:cubicBezTo>
                    <a:pt x="184" y="69"/>
                    <a:pt x="176" y="33"/>
                    <a:pt x="161" y="0"/>
                  </a:cubicBezTo>
                  <a:close/>
                </a:path>
              </a:pathLst>
            </a:custGeom>
            <a:solidFill>
              <a:srgbClr val="9325A5"/>
            </a:solidFill>
            <a:ln cap="flat" cmpd="sng" w="12700">
              <a:solidFill>
                <a:srgbClr val="FFFFFF"/>
              </a:solidFill>
              <a:prstDash val="solid"/>
              <a:miter lim="8000"/>
              <a:headEnd len="sm" w="sm" type="none"/>
              <a:tailEnd len="sm" w="sm" type="none"/>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p34"/>
            <p:cNvSpPr txBox="1"/>
            <p:nvPr/>
          </p:nvSpPr>
          <p:spPr>
            <a:xfrm rot="4352466">
              <a:off x="4841520" y="1896448"/>
              <a:ext cx="1720877" cy="538453"/>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de" sz="2200">
                  <a:solidFill>
                    <a:srgbClr val="FFFFFF"/>
                  </a:solidFill>
                  <a:latin typeface="Roboto"/>
                  <a:ea typeface="Roboto"/>
                  <a:cs typeface="Roboto"/>
                  <a:sym typeface="Roboto"/>
                </a:rPr>
                <a:t>Politologie</a:t>
              </a:r>
              <a:endParaRPr sz="2200">
                <a:solidFill>
                  <a:srgbClr val="FFFFFF"/>
                </a:solidFill>
                <a:latin typeface="Roboto"/>
                <a:ea typeface="Roboto"/>
                <a:cs typeface="Roboto"/>
                <a:sym typeface="Roboto"/>
              </a:endParaRPr>
            </a:p>
          </p:txBody>
        </p:sp>
      </p:grpSp>
      <p:sp>
        <p:nvSpPr>
          <p:cNvPr id="307" name="Google Shape;307;p34"/>
          <p:cNvSpPr txBox="1"/>
          <p:nvPr/>
        </p:nvSpPr>
        <p:spPr>
          <a:xfrm>
            <a:off x="241025" y="156150"/>
            <a:ext cx="5193900" cy="514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 sz="2800">
                <a:solidFill>
                  <a:srgbClr val="A64D79"/>
                </a:solidFill>
                <a:latin typeface="Roboto Medium"/>
                <a:ea typeface="Roboto Medium"/>
                <a:cs typeface="Roboto Medium"/>
                <a:sym typeface="Roboto Medium"/>
              </a:rPr>
              <a:t>Merkmale der Sozialen Arbeit als Wissenschaft:</a:t>
            </a:r>
            <a:endParaRPr sz="2800">
              <a:solidFill>
                <a:srgbClr val="A64D79"/>
              </a:solidFill>
              <a:latin typeface="Roboto Medium"/>
              <a:ea typeface="Roboto Medium"/>
              <a:cs typeface="Roboto Medium"/>
              <a:sym typeface="Roboto Medium"/>
            </a:endParaRPr>
          </a:p>
          <a:p>
            <a:pPr indent="0" lvl="0" marL="0" rtl="0" algn="l">
              <a:spcBef>
                <a:spcPts val="0"/>
              </a:spcBef>
              <a:spcAft>
                <a:spcPts val="0"/>
              </a:spcAft>
              <a:buNone/>
            </a:pPr>
            <a:r>
              <a:rPr lang="de" sz="2800">
                <a:solidFill>
                  <a:srgbClr val="A64D79"/>
                </a:solidFill>
                <a:latin typeface="Roboto Medium"/>
                <a:ea typeface="Roboto Medium"/>
                <a:cs typeface="Roboto Medium"/>
                <a:sym typeface="Roboto Medium"/>
              </a:rPr>
              <a:t> </a:t>
            </a:r>
            <a:endParaRPr sz="2800">
              <a:solidFill>
                <a:srgbClr val="A64D79"/>
              </a:solidFill>
              <a:latin typeface="Roboto Medium"/>
              <a:ea typeface="Roboto Medium"/>
              <a:cs typeface="Roboto Medium"/>
              <a:sym typeface="Roboto Medium"/>
            </a:endParaRPr>
          </a:p>
          <a:p>
            <a:pPr indent="0" lvl="0" marL="0" rtl="0" algn="l">
              <a:spcBef>
                <a:spcPts val="0"/>
              </a:spcBef>
              <a:spcAft>
                <a:spcPts val="0"/>
              </a:spcAft>
              <a:buNone/>
            </a:pPr>
            <a:r>
              <a:rPr b="1" lang="de" sz="2600">
                <a:solidFill>
                  <a:srgbClr val="3C78D8"/>
                </a:solidFill>
                <a:latin typeface="Nunito"/>
                <a:ea typeface="Nunito"/>
                <a:cs typeface="Nunito"/>
                <a:sym typeface="Nunito"/>
              </a:rPr>
              <a:t>Interdisziplinär, </a:t>
            </a:r>
            <a:r>
              <a:rPr b="1" lang="de" sz="2600">
                <a:solidFill>
                  <a:srgbClr val="3C78D8"/>
                </a:solidFill>
                <a:latin typeface="Nunito"/>
                <a:ea typeface="Nunito"/>
                <a:cs typeface="Nunito"/>
                <a:sym typeface="Nunito"/>
              </a:rPr>
              <a:t>normativ, </a:t>
            </a:r>
            <a:r>
              <a:rPr b="1" lang="de" sz="2600">
                <a:solidFill>
                  <a:srgbClr val="3C78D8"/>
                </a:solidFill>
                <a:latin typeface="Nunito"/>
                <a:ea typeface="Nunito"/>
                <a:cs typeface="Nunito"/>
                <a:sym typeface="Nunito"/>
              </a:rPr>
              <a:t>praxisorientiert, quantitative und qualitative Studien</a:t>
            </a:r>
            <a:endParaRPr b="1" sz="2600">
              <a:solidFill>
                <a:srgbClr val="3C78D8"/>
              </a:solidFill>
              <a:latin typeface="Nunito"/>
              <a:ea typeface="Nunito"/>
              <a:cs typeface="Nunito"/>
              <a:sym typeface="Nunito"/>
            </a:endParaRPr>
          </a:p>
          <a:p>
            <a:pPr indent="0" lvl="0" marL="0" rtl="0" algn="l">
              <a:spcBef>
                <a:spcPts val="0"/>
              </a:spcBef>
              <a:spcAft>
                <a:spcPts val="0"/>
              </a:spcAft>
              <a:buNone/>
            </a:pPr>
            <a:r>
              <a:t/>
            </a:r>
            <a:endParaRPr b="1" sz="2600">
              <a:solidFill>
                <a:srgbClr val="3C78D8"/>
              </a:solidFill>
              <a:latin typeface="Nunito"/>
              <a:ea typeface="Nunito"/>
              <a:cs typeface="Nunito"/>
              <a:sym typeface="Nunito"/>
            </a:endParaRPr>
          </a:p>
          <a:p>
            <a:pPr indent="0" lvl="0" marL="0" rtl="0" algn="l">
              <a:spcBef>
                <a:spcPts val="0"/>
              </a:spcBef>
              <a:spcAft>
                <a:spcPts val="0"/>
              </a:spcAft>
              <a:buNone/>
            </a:pPr>
            <a:r>
              <a:rPr b="1" lang="de" sz="2600">
                <a:solidFill>
                  <a:srgbClr val="3C78D8"/>
                </a:solidFill>
                <a:latin typeface="Nunito"/>
                <a:ea typeface="Nunito"/>
                <a:cs typeface="Nunito"/>
                <a:sym typeface="Nunito"/>
              </a:rPr>
              <a:t>Breite Palette von Methoden, Techniken und Theorien</a:t>
            </a:r>
            <a:r>
              <a:rPr lang="de" sz="2600">
                <a:solidFill>
                  <a:srgbClr val="FF0000"/>
                </a:solidFill>
                <a:latin typeface="Roboto Medium"/>
                <a:ea typeface="Roboto Medium"/>
                <a:cs typeface="Roboto Medium"/>
                <a:sym typeface="Roboto Medium"/>
              </a:rPr>
              <a:t> </a:t>
            </a:r>
            <a:endParaRPr sz="2600">
              <a:solidFill>
                <a:srgbClr val="FF0000"/>
              </a:solidFill>
              <a:latin typeface="Roboto Medium"/>
              <a:ea typeface="Roboto Medium"/>
              <a:cs typeface="Roboto Medium"/>
              <a:sym typeface="Roboto Medium"/>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5"/>
          <p:cNvSpPr txBox="1"/>
          <p:nvPr>
            <p:ph type="title"/>
          </p:nvPr>
        </p:nvSpPr>
        <p:spPr>
          <a:xfrm>
            <a:off x="351575" y="1420025"/>
            <a:ext cx="5497800" cy="149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de" sz="3700">
                <a:solidFill>
                  <a:srgbClr val="674EA7"/>
                </a:solidFill>
                <a:latin typeface="Nunito Black"/>
                <a:ea typeface="Nunito Black"/>
                <a:cs typeface="Nunito Black"/>
                <a:sym typeface="Nunito Black"/>
              </a:rPr>
              <a:t>Wissenschaftliches Arbeiten</a:t>
            </a:r>
            <a:r>
              <a:rPr lang="de" sz="3100">
                <a:solidFill>
                  <a:srgbClr val="434343"/>
                </a:solidFill>
                <a:latin typeface="Nunito Black"/>
                <a:ea typeface="Nunito Black"/>
                <a:cs typeface="Nunito Black"/>
                <a:sym typeface="Nunito Black"/>
              </a:rPr>
              <a:t> </a:t>
            </a:r>
            <a:r>
              <a:rPr lang="de" sz="3100">
                <a:solidFill>
                  <a:srgbClr val="434343"/>
                </a:solidFill>
                <a:latin typeface="Roboto Medium"/>
                <a:ea typeface="Roboto Medium"/>
                <a:cs typeface="Roboto Medium"/>
                <a:sym typeface="Roboto Medium"/>
              </a:rPr>
              <a:t> </a:t>
            </a:r>
            <a:r>
              <a:rPr lang="de" sz="2800">
                <a:solidFill>
                  <a:srgbClr val="434343"/>
                </a:solidFill>
                <a:latin typeface="Roboto Medium"/>
                <a:ea typeface="Roboto Medium"/>
                <a:cs typeface="Roboto Medium"/>
                <a:sym typeface="Roboto Medium"/>
              </a:rPr>
              <a:t>  </a:t>
            </a:r>
            <a:endParaRPr sz="2800">
              <a:solidFill>
                <a:srgbClr val="434343"/>
              </a:solidFill>
              <a:latin typeface="Roboto Medium"/>
              <a:ea typeface="Roboto Medium"/>
              <a:cs typeface="Roboto Medium"/>
              <a:sym typeface="Roboto Medium"/>
            </a:endParaRPr>
          </a:p>
        </p:txBody>
      </p:sp>
      <p:sp>
        <p:nvSpPr>
          <p:cNvPr id="313" name="Google Shape;313;p3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pic>
        <p:nvPicPr>
          <p:cNvPr id="314" name="Google Shape;314;p35"/>
          <p:cNvPicPr preferRelativeResize="0"/>
          <p:nvPr/>
        </p:nvPicPr>
        <p:blipFill>
          <a:blip r:embed="rId3">
            <a:alphaModFix/>
          </a:blip>
          <a:stretch>
            <a:fillRect/>
          </a:stretch>
        </p:blipFill>
        <p:spPr>
          <a:xfrm>
            <a:off x="6149375" y="431850"/>
            <a:ext cx="2443176" cy="427979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6"/>
          <p:cNvSpPr txBox="1"/>
          <p:nvPr>
            <p:ph type="title"/>
          </p:nvPr>
        </p:nvSpPr>
        <p:spPr>
          <a:xfrm>
            <a:off x="351575" y="929050"/>
            <a:ext cx="8442000" cy="2936400"/>
          </a:xfrm>
          <a:prstGeom prst="rect">
            <a:avLst/>
          </a:prstGeom>
        </p:spPr>
        <p:txBody>
          <a:bodyPr anchorCtr="0" anchor="t" bIns="91425" lIns="91425" spcFirstLastPara="1" rIns="91425" wrap="square" tIns="91425">
            <a:normAutofit fontScale="90000"/>
          </a:bodyPr>
          <a:lstStyle/>
          <a:p>
            <a:pPr indent="0" lvl="0" marL="0" rtl="0" algn="ctr">
              <a:lnSpc>
                <a:spcPct val="115000"/>
              </a:lnSpc>
              <a:spcBef>
                <a:spcPts val="0"/>
              </a:spcBef>
              <a:spcAft>
                <a:spcPts val="0"/>
              </a:spcAft>
              <a:buSzPct val="32673"/>
              <a:buNone/>
            </a:pPr>
            <a:r>
              <a:rPr lang="de" sz="3030">
                <a:solidFill>
                  <a:srgbClr val="674EA7"/>
                </a:solidFill>
              </a:rPr>
              <a:t>“An jedem Ort der Welt sind die Regeln, wie man vernünftig wissenschaftlich arbeitet, insgesamt gesehen dieselben, gleichgültig, auf welchem Niveau man arbeitet oder wie kompliziert die Angelegenheit ist</a:t>
            </a:r>
            <a:r>
              <a:rPr lang="de" sz="2220">
                <a:solidFill>
                  <a:srgbClr val="434343"/>
                </a:solidFill>
              </a:rPr>
              <a:t>”</a:t>
            </a:r>
            <a:r>
              <a:rPr lang="de" sz="3030">
                <a:solidFill>
                  <a:srgbClr val="674EA7"/>
                </a:solidFill>
              </a:rPr>
              <a:t> </a:t>
            </a:r>
            <a:endParaRPr sz="3030">
              <a:solidFill>
                <a:srgbClr val="674EA7"/>
              </a:solidFill>
            </a:endParaRPr>
          </a:p>
          <a:p>
            <a:pPr indent="0" lvl="0" marL="0" rtl="0" algn="ctr">
              <a:lnSpc>
                <a:spcPct val="115000"/>
              </a:lnSpc>
              <a:spcBef>
                <a:spcPts val="0"/>
              </a:spcBef>
              <a:spcAft>
                <a:spcPts val="0"/>
              </a:spcAft>
              <a:buSzPct val="32673"/>
              <a:buNone/>
            </a:pPr>
            <a:r>
              <a:rPr lang="de" sz="3030">
                <a:solidFill>
                  <a:srgbClr val="B4A7D6"/>
                </a:solidFill>
              </a:rPr>
              <a:t>(Eco 2020: IX)</a:t>
            </a:r>
            <a:r>
              <a:rPr lang="de" sz="2420">
                <a:solidFill>
                  <a:srgbClr val="434343"/>
                </a:solidFill>
                <a:latin typeface="Roboto Medium"/>
                <a:ea typeface="Roboto Medium"/>
                <a:cs typeface="Roboto Medium"/>
                <a:sym typeface="Roboto Medium"/>
              </a:rPr>
              <a:t> </a:t>
            </a:r>
            <a:endParaRPr sz="2420">
              <a:solidFill>
                <a:srgbClr val="434343"/>
              </a:solidFill>
              <a:latin typeface="Roboto Medium"/>
              <a:ea typeface="Roboto Medium"/>
              <a:cs typeface="Roboto Medium"/>
              <a:sym typeface="Roboto Medium"/>
            </a:endParaRPr>
          </a:p>
        </p:txBody>
      </p:sp>
      <p:sp>
        <p:nvSpPr>
          <p:cNvPr id="320" name="Google Shape;320;p3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7"/>
          <p:cNvSpPr txBox="1"/>
          <p:nvPr>
            <p:ph type="title"/>
          </p:nvPr>
        </p:nvSpPr>
        <p:spPr>
          <a:xfrm>
            <a:off x="341875" y="389250"/>
            <a:ext cx="8311500" cy="56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de" sz="3300">
                <a:solidFill>
                  <a:srgbClr val="674EA7"/>
                </a:solidFill>
              </a:rPr>
              <a:t>Kriterien</a:t>
            </a:r>
            <a:r>
              <a:rPr lang="de" sz="3300">
                <a:solidFill>
                  <a:srgbClr val="674EA7"/>
                </a:solidFill>
              </a:rPr>
              <a:t> des wissenschaftlichen Arbeitens</a:t>
            </a:r>
            <a:endParaRPr sz="5000">
              <a:solidFill>
                <a:srgbClr val="674EA7"/>
              </a:solidFill>
            </a:endParaRPr>
          </a:p>
        </p:txBody>
      </p:sp>
      <p:sp>
        <p:nvSpPr>
          <p:cNvPr id="326" name="Google Shape;326;p37"/>
          <p:cNvSpPr txBox="1"/>
          <p:nvPr>
            <p:ph idx="1" type="body"/>
          </p:nvPr>
        </p:nvSpPr>
        <p:spPr>
          <a:xfrm>
            <a:off x="341875" y="954750"/>
            <a:ext cx="8597700" cy="38427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t/>
            </a:r>
            <a:endParaRPr sz="2500"/>
          </a:p>
          <a:p>
            <a:pPr indent="-150807" lvl="0" marL="269999" rtl="0" algn="l">
              <a:lnSpc>
                <a:spcPct val="100000"/>
              </a:lnSpc>
              <a:spcBef>
                <a:spcPts val="1200"/>
              </a:spcBef>
              <a:spcAft>
                <a:spcPts val="0"/>
              </a:spcAft>
              <a:buClr>
                <a:srgbClr val="666666"/>
              </a:buClr>
              <a:buSzPct val="63120"/>
              <a:buFont typeface="Roboto"/>
              <a:buChar char="☝"/>
            </a:pPr>
            <a:r>
              <a:rPr b="1" lang="de" sz="14100">
                <a:solidFill>
                  <a:srgbClr val="666666"/>
                </a:solidFill>
                <a:latin typeface="Roboto"/>
                <a:ea typeface="Roboto"/>
                <a:cs typeface="Roboto"/>
                <a:sym typeface="Roboto"/>
              </a:rPr>
              <a:t>Objektivität</a:t>
            </a:r>
            <a:r>
              <a:rPr lang="de" sz="14100">
                <a:solidFill>
                  <a:srgbClr val="666666"/>
                </a:solidFill>
                <a:latin typeface="Roboto"/>
                <a:ea typeface="Roboto"/>
                <a:cs typeface="Roboto"/>
                <a:sym typeface="Roboto"/>
              </a:rPr>
              <a:t>:</a:t>
            </a:r>
            <a:r>
              <a:rPr lang="de" sz="12900">
                <a:solidFill>
                  <a:srgbClr val="666666"/>
                </a:solidFill>
                <a:latin typeface="Roboto"/>
                <a:ea typeface="Roboto"/>
                <a:cs typeface="Roboto"/>
                <a:sym typeface="Roboto"/>
              </a:rPr>
              <a:t> </a:t>
            </a:r>
            <a:r>
              <a:rPr lang="de" sz="14100">
                <a:solidFill>
                  <a:srgbClr val="666666"/>
                </a:solidFill>
                <a:latin typeface="Nunito SemiBold"/>
                <a:ea typeface="Nunito SemiBold"/>
                <a:cs typeface="Nunito SemiBold"/>
                <a:sym typeface="Nunito SemiBold"/>
              </a:rPr>
              <a:t>Wissenschaftliches Arbeiten sollte frei von persönlichen Vorurteilen und subjektiven Einflüssen sein. </a:t>
            </a:r>
            <a:endParaRPr sz="14100">
              <a:solidFill>
                <a:srgbClr val="666666"/>
              </a:solidFill>
              <a:latin typeface="Nunito SemiBold"/>
              <a:ea typeface="Nunito SemiBold"/>
              <a:cs typeface="Nunito SemiBold"/>
              <a:sym typeface="Nunito SemiBold"/>
            </a:endParaRPr>
          </a:p>
          <a:p>
            <a:pPr indent="0" lvl="0" marL="0" rtl="0" algn="l">
              <a:lnSpc>
                <a:spcPct val="100000"/>
              </a:lnSpc>
              <a:spcBef>
                <a:spcPts val="1200"/>
              </a:spcBef>
              <a:spcAft>
                <a:spcPts val="0"/>
              </a:spcAft>
              <a:buNone/>
            </a:pPr>
            <a:r>
              <a:t/>
            </a:r>
            <a:endParaRPr sz="10100">
              <a:solidFill>
                <a:srgbClr val="666666"/>
              </a:solidFill>
              <a:latin typeface="Nunito SemiBold"/>
              <a:ea typeface="Nunito SemiBold"/>
              <a:cs typeface="Nunito SemiBold"/>
              <a:sym typeface="Nunito SemiBold"/>
            </a:endParaRPr>
          </a:p>
          <a:p>
            <a:pPr indent="0" lvl="0" marL="269999" rtl="0" algn="l">
              <a:lnSpc>
                <a:spcPct val="100000"/>
              </a:lnSpc>
              <a:spcBef>
                <a:spcPts val="1200"/>
              </a:spcBef>
              <a:spcAft>
                <a:spcPts val="0"/>
              </a:spcAft>
              <a:buNone/>
            </a:pPr>
            <a:r>
              <a:t/>
            </a:r>
            <a:endParaRPr sz="8900">
              <a:solidFill>
                <a:srgbClr val="666666"/>
              </a:solidFill>
              <a:latin typeface="Roboto"/>
              <a:ea typeface="Roboto"/>
              <a:cs typeface="Roboto"/>
              <a:sym typeface="Roboto"/>
            </a:endParaRPr>
          </a:p>
          <a:p>
            <a:pPr indent="0" lvl="0" marL="457200" rtl="0" algn="l">
              <a:lnSpc>
                <a:spcPct val="150000"/>
              </a:lnSpc>
              <a:spcBef>
                <a:spcPts val="1200"/>
              </a:spcBef>
              <a:spcAft>
                <a:spcPts val="0"/>
              </a:spcAft>
              <a:buNone/>
            </a:pPr>
            <a:r>
              <a:t/>
            </a:r>
            <a:endParaRPr sz="8500">
              <a:solidFill>
                <a:srgbClr val="666666"/>
              </a:solidFill>
              <a:latin typeface="Roboto"/>
              <a:ea typeface="Roboto"/>
              <a:cs typeface="Roboto"/>
              <a:sym typeface="Roboto"/>
            </a:endParaRPr>
          </a:p>
          <a:p>
            <a:pPr indent="0" lvl="0" marL="0" rtl="0" algn="l">
              <a:lnSpc>
                <a:spcPct val="150000"/>
              </a:lnSpc>
              <a:spcBef>
                <a:spcPts val="1200"/>
              </a:spcBef>
              <a:spcAft>
                <a:spcPts val="0"/>
              </a:spcAft>
              <a:buNone/>
            </a:pPr>
            <a:r>
              <a:t/>
            </a:r>
            <a:endParaRPr sz="10500">
              <a:solidFill>
                <a:srgbClr val="666666"/>
              </a:solidFill>
              <a:latin typeface="Roboto"/>
              <a:ea typeface="Roboto"/>
              <a:cs typeface="Roboto"/>
              <a:sym typeface="Roboto"/>
            </a:endParaRPr>
          </a:p>
          <a:p>
            <a:pPr indent="0" lvl="0" marL="457200" rtl="0" algn="l">
              <a:lnSpc>
                <a:spcPct val="150000"/>
              </a:lnSpc>
              <a:spcBef>
                <a:spcPts val="1200"/>
              </a:spcBef>
              <a:spcAft>
                <a:spcPts val="0"/>
              </a:spcAft>
              <a:buNone/>
            </a:pPr>
            <a:r>
              <a:rPr lang="de" sz="3300">
                <a:solidFill>
                  <a:srgbClr val="666666"/>
                </a:solidFill>
              </a:rPr>
              <a:t> </a:t>
            </a:r>
            <a:endParaRPr sz="3300">
              <a:solidFill>
                <a:srgbClr val="666666"/>
              </a:solidFill>
            </a:endParaRPr>
          </a:p>
          <a:p>
            <a:pPr indent="0" lvl="0" marL="0" rtl="0" algn="l">
              <a:spcBef>
                <a:spcPts val="1200"/>
              </a:spcBef>
              <a:spcAft>
                <a:spcPts val="1200"/>
              </a:spcAft>
              <a:buNone/>
            </a:pPr>
            <a:r>
              <a:t/>
            </a:r>
            <a:endParaRPr/>
          </a:p>
        </p:txBody>
      </p:sp>
      <p:sp>
        <p:nvSpPr>
          <p:cNvPr id="327" name="Google Shape;327;p3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38"/>
          <p:cNvSpPr txBox="1"/>
          <p:nvPr>
            <p:ph type="title"/>
          </p:nvPr>
        </p:nvSpPr>
        <p:spPr>
          <a:xfrm>
            <a:off x="341875" y="389250"/>
            <a:ext cx="8311500" cy="56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de" sz="3300">
                <a:solidFill>
                  <a:srgbClr val="674EA7"/>
                </a:solidFill>
              </a:rPr>
              <a:t>Kriterien des wissenschaftlichen Arbeitens</a:t>
            </a:r>
            <a:endParaRPr sz="5000">
              <a:solidFill>
                <a:srgbClr val="674EA7"/>
              </a:solidFill>
            </a:endParaRPr>
          </a:p>
        </p:txBody>
      </p:sp>
      <p:sp>
        <p:nvSpPr>
          <p:cNvPr id="333" name="Google Shape;333;p38"/>
          <p:cNvSpPr txBox="1"/>
          <p:nvPr>
            <p:ph idx="1" type="body"/>
          </p:nvPr>
        </p:nvSpPr>
        <p:spPr>
          <a:xfrm>
            <a:off x="262925" y="954750"/>
            <a:ext cx="8676600" cy="3842700"/>
          </a:xfrm>
          <a:prstGeom prst="rect">
            <a:avLst/>
          </a:prstGeom>
        </p:spPr>
        <p:txBody>
          <a:bodyPr anchorCtr="0" anchor="t" bIns="91425" lIns="91425" spcFirstLastPara="1" rIns="91425" wrap="square" tIns="91425">
            <a:normAutofit fontScale="25000" lnSpcReduction="20000"/>
          </a:bodyPr>
          <a:lstStyle/>
          <a:p>
            <a:pPr indent="0" lvl="0" marL="0" rtl="0" algn="l">
              <a:lnSpc>
                <a:spcPct val="100000"/>
              </a:lnSpc>
              <a:spcBef>
                <a:spcPts val="0"/>
              </a:spcBef>
              <a:spcAft>
                <a:spcPts val="0"/>
              </a:spcAft>
              <a:buNone/>
            </a:pPr>
            <a:r>
              <a:t/>
            </a:r>
            <a:endParaRPr sz="10100">
              <a:solidFill>
                <a:srgbClr val="666666"/>
              </a:solidFill>
              <a:latin typeface="Nunito SemiBold"/>
              <a:ea typeface="Nunito SemiBold"/>
              <a:cs typeface="Nunito SemiBold"/>
              <a:sym typeface="Nunito SemiBold"/>
            </a:endParaRPr>
          </a:p>
          <a:p>
            <a:pPr indent="-150807" lvl="0" marL="269999" rtl="0" algn="l">
              <a:lnSpc>
                <a:spcPct val="100000"/>
              </a:lnSpc>
              <a:spcBef>
                <a:spcPts val="1200"/>
              </a:spcBef>
              <a:spcAft>
                <a:spcPts val="0"/>
              </a:spcAft>
              <a:buClr>
                <a:srgbClr val="666666"/>
              </a:buClr>
              <a:buSzPct val="56687"/>
              <a:buFont typeface="Roboto"/>
              <a:buChar char="☝"/>
            </a:pPr>
            <a:r>
              <a:rPr lang="de" sz="15700">
                <a:solidFill>
                  <a:srgbClr val="666666"/>
                </a:solidFill>
                <a:latin typeface="Nunito ExtraBold"/>
                <a:ea typeface="Nunito ExtraBold"/>
                <a:cs typeface="Nunito ExtraBold"/>
                <a:sym typeface="Nunito ExtraBold"/>
              </a:rPr>
              <a:t>Nachvollziehbarkeit:</a:t>
            </a:r>
            <a:r>
              <a:rPr lang="de" sz="15300">
                <a:solidFill>
                  <a:srgbClr val="666666"/>
                </a:solidFill>
                <a:latin typeface="Nunito ExtraBold"/>
                <a:ea typeface="Nunito ExtraBold"/>
                <a:cs typeface="Nunito ExtraBold"/>
                <a:sym typeface="Nunito ExtraBold"/>
              </a:rPr>
              <a:t> </a:t>
            </a:r>
            <a:r>
              <a:rPr lang="de" sz="14900">
                <a:solidFill>
                  <a:srgbClr val="666666"/>
                </a:solidFill>
                <a:latin typeface="Nunito SemiBold"/>
                <a:ea typeface="Nunito SemiBold"/>
                <a:cs typeface="Nunito SemiBold"/>
                <a:sym typeface="Nunito SemiBold"/>
              </a:rPr>
              <a:t>Die verwendeten Methoden und Verfahren müssen klar dokumentiert sein, sodass andere ForscherInnen die Ergebnisse überprüfen und reproduzieren können.</a:t>
            </a:r>
            <a:endParaRPr sz="13700">
              <a:solidFill>
                <a:srgbClr val="666666"/>
              </a:solidFill>
              <a:latin typeface="Roboto"/>
              <a:ea typeface="Roboto"/>
              <a:cs typeface="Roboto"/>
              <a:sym typeface="Roboto"/>
            </a:endParaRPr>
          </a:p>
          <a:p>
            <a:pPr indent="0" lvl="0" marL="457200" rtl="0" algn="l">
              <a:lnSpc>
                <a:spcPct val="150000"/>
              </a:lnSpc>
              <a:spcBef>
                <a:spcPts val="1200"/>
              </a:spcBef>
              <a:spcAft>
                <a:spcPts val="0"/>
              </a:spcAft>
              <a:buNone/>
            </a:pPr>
            <a:r>
              <a:t/>
            </a:r>
            <a:endParaRPr sz="8500">
              <a:solidFill>
                <a:srgbClr val="666666"/>
              </a:solidFill>
              <a:latin typeface="Roboto"/>
              <a:ea typeface="Roboto"/>
              <a:cs typeface="Roboto"/>
              <a:sym typeface="Roboto"/>
            </a:endParaRPr>
          </a:p>
          <a:p>
            <a:pPr indent="0" lvl="0" marL="0" rtl="0" algn="l">
              <a:lnSpc>
                <a:spcPct val="150000"/>
              </a:lnSpc>
              <a:spcBef>
                <a:spcPts val="1200"/>
              </a:spcBef>
              <a:spcAft>
                <a:spcPts val="0"/>
              </a:spcAft>
              <a:buNone/>
            </a:pPr>
            <a:r>
              <a:t/>
            </a:r>
            <a:endParaRPr sz="10500">
              <a:solidFill>
                <a:srgbClr val="666666"/>
              </a:solidFill>
              <a:latin typeface="Roboto"/>
              <a:ea typeface="Roboto"/>
              <a:cs typeface="Roboto"/>
              <a:sym typeface="Roboto"/>
            </a:endParaRPr>
          </a:p>
          <a:p>
            <a:pPr indent="0" lvl="0" marL="457200" rtl="0" algn="l">
              <a:lnSpc>
                <a:spcPct val="150000"/>
              </a:lnSpc>
              <a:spcBef>
                <a:spcPts val="1200"/>
              </a:spcBef>
              <a:spcAft>
                <a:spcPts val="0"/>
              </a:spcAft>
              <a:buNone/>
            </a:pPr>
            <a:r>
              <a:rPr lang="de" sz="3300">
                <a:solidFill>
                  <a:srgbClr val="666666"/>
                </a:solidFill>
              </a:rPr>
              <a:t> </a:t>
            </a:r>
            <a:endParaRPr sz="3300">
              <a:solidFill>
                <a:srgbClr val="666666"/>
              </a:solidFill>
            </a:endParaRPr>
          </a:p>
          <a:p>
            <a:pPr indent="0" lvl="0" marL="0" rtl="0" algn="l">
              <a:spcBef>
                <a:spcPts val="1200"/>
              </a:spcBef>
              <a:spcAft>
                <a:spcPts val="1200"/>
              </a:spcAft>
              <a:buNone/>
            </a:pPr>
            <a:r>
              <a:t/>
            </a:r>
            <a:endParaRPr/>
          </a:p>
        </p:txBody>
      </p:sp>
      <p:sp>
        <p:nvSpPr>
          <p:cNvPr id="334" name="Google Shape;334;p3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39"/>
          <p:cNvSpPr txBox="1"/>
          <p:nvPr>
            <p:ph type="title"/>
          </p:nvPr>
        </p:nvSpPr>
        <p:spPr>
          <a:xfrm>
            <a:off x="341875" y="196950"/>
            <a:ext cx="8311500" cy="528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de" sz="3300">
                <a:solidFill>
                  <a:srgbClr val="674EA7"/>
                </a:solidFill>
              </a:rPr>
              <a:t>Kriterien des wissenschaftlichen Arbeitens</a:t>
            </a:r>
            <a:endParaRPr sz="5000">
              <a:solidFill>
                <a:srgbClr val="674EA7"/>
              </a:solidFill>
            </a:endParaRPr>
          </a:p>
        </p:txBody>
      </p:sp>
      <p:sp>
        <p:nvSpPr>
          <p:cNvPr id="340" name="Google Shape;340;p39"/>
          <p:cNvSpPr txBox="1"/>
          <p:nvPr>
            <p:ph idx="1" type="body"/>
          </p:nvPr>
        </p:nvSpPr>
        <p:spPr>
          <a:xfrm>
            <a:off x="439075" y="725550"/>
            <a:ext cx="8500200" cy="4029000"/>
          </a:xfrm>
          <a:prstGeom prst="rect">
            <a:avLst/>
          </a:prstGeom>
        </p:spPr>
        <p:txBody>
          <a:bodyPr anchorCtr="0" anchor="t" bIns="91425" lIns="91425" spcFirstLastPara="1" rIns="91425" wrap="square" tIns="91425">
            <a:normAutofit fontScale="25000" lnSpcReduction="10000"/>
          </a:bodyPr>
          <a:lstStyle/>
          <a:p>
            <a:pPr indent="0" lvl="0" marL="0" rtl="0" algn="l">
              <a:spcBef>
                <a:spcPts val="0"/>
              </a:spcBef>
              <a:spcAft>
                <a:spcPts val="0"/>
              </a:spcAft>
              <a:buNone/>
            </a:pPr>
            <a:r>
              <a:t/>
            </a:r>
            <a:endParaRPr sz="3300"/>
          </a:p>
          <a:p>
            <a:pPr indent="-246057" lvl="0" marL="269999" rtl="0" algn="l">
              <a:lnSpc>
                <a:spcPct val="100000"/>
              </a:lnSpc>
              <a:spcBef>
                <a:spcPts val="1200"/>
              </a:spcBef>
              <a:spcAft>
                <a:spcPts val="0"/>
              </a:spcAft>
              <a:buClr>
                <a:srgbClr val="666666"/>
              </a:buClr>
              <a:buSzPct val="100000"/>
              <a:buFont typeface="Roboto"/>
              <a:buChar char="☝"/>
            </a:pPr>
            <a:r>
              <a:rPr b="1" lang="de" sz="14900">
                <a:solidFill>
                  <a:srgbClr val="666666"/>
                </a:solidFill>
                <a:latin typeface="Roboto"/>
                <a:ea typeface="Roboto"/>
                <a:cs typeface="Roboto"/>
                <a:sym typeface="Roboto"/>
              </a:rPr>
              <a:t>Zuverlässigkeit:</a:t>
            </a:r>
            <a:r>
              <a:rPr lang="de" sz="14900">
                <a:solidFill>
                  <a:srgbClr val="666666"/>
                </a:solidFill>
                <a:latin typeface="Roboto"/>
                <a:ea typeface="Roboto"/>
                <a:cs typeface="Roboto"/>
                <a:sym typeface="Roboto"/>
              </a:rPr>
              <a:t> </a:t>
            </a:r>
            <a:r>
              <a:rPr lang="de" sz="14900">
                <a:solidFill>
                  <a:srgbClr val="666666"/>
                </a:solidFill>
                <a:latin typeface="Nunito SemiBold"/>
                <a:ea typeface="Nunito SemiBold"/>
                <a:cs typeface="Nunito SemiBold"/>
                <a:sym typeface="Nunito SemiBold"/>
              </a:rPr>
              <a:t>die Ergebnisse sollten bei wiederholten Messungen unter gleichen Bedingungen konsistent sein. </a:t>
            </a:r>
            <a:endParaRPr sz="14900">
              <a:solidFill>
                <a:srgbClr val="666666"/>
              </a:solidFill>
              <a:latin typeface="Nunito SemiBold"/>
              <a:ea typeface="Nunito SemiBold"/>
              <a:cs typeface="Nunito SemiBold"/>
              <a:sym typeface="Nunito SemiBold"/>
            </a:endParaRPr>
          </a:p>
          <a:p>
            <a:pPr indent="0" lvl="0" marL="269999" rtl="0" algn="l">
              <a:lnSpc>
                <a:spcPct val="100000"/>
              </a:lnSpc>
              <a:spcBef>
                <a:spcPts val="1200"/>
              </a:spcBef>
              <a:spcAft>
                <a:spcPts val="0"/>
              </a:spcAft>
              <a:buNone/>
            </a:pPr>
            <a:r>
              <a:t/>
            </a:r>
            <a:endParaRPr sz="9700">
              <a:solidFill>
                <a:srgbClr val="666666"/>
              </a:solidFill>
              <a:latin typeface="Roboto"/>
              <a:ea typeface="Roboto"/>
              <a:cs typeface="Roboto"/>
              <a:sym typeface="Roboto"/>
            </a:endParaRPr>
          </a:p>
          <a:p>
            <a:pPr indent="0" lvl="0" marL="269999" rtl="0" algn="l">
              <a:lnSpc>
                <a:spcPct val="100000"/>
              </a:lnSpc>
              <a:spcBef>
                <a:spcPts val="1200"/>
              </a:spcBef>
              <a:spcAft>
                <a:spcPts val="0"/>
              </a:spcAft>
              <a:buNone/>
            </a:pPr>
            <a:r>
              <a:t/>
            </a:r>
            <a:endParaRPr sz="10900">
              <a:solidFill>
                <a:srgbClr val="666666"/>
              </a:solidFill>
              <a:latin typeface="Nunito"/>
              <a:ea typeface="Nunito"/>
              <a:cs typeface="Nunito"/>
              <a:sym typeface="Nunito"/>
            </a:endParaRPr>
          </a:p>
          <a:p>
            <a:pPr indent="0" lvl="0" marL="457200" rtl="0" algn="l">
              <a:lnSpc>
                <a:spcPct val="100000"/>
              </a:lnSpc>
              <a:spcBef>
                <a:spcPts val="1200"/>
              </a:spcBef>
              <a:spcAft>
                <a:spcPts val="0"/>
              </a:spcAft>
              <a:buNone/>
            </a:pPr>
            <a:r>
              <a:rPr lang="de" sz="3300">
                <a:solidFill>
                  <a:srgbClr val="666666"/>
                </a:solidFill>
              </a:rPr>
              <a:t> </a:t>
            </a:r>
            <a:endParaRPr sz="3300">
              <a:solidFill>
                <a:srgbClr val="666666"/>
              </a:solidFill>
            </a:endParaRPr>
          </a:p>
          <a:p>
            <a:pPr indent="0" lvl="0" marL="0" rtl="0" algn="l">
              <a:spcBef>
                <a:spcPts val="1200"/>
              </a:spcBef>
              <a:spcAft>
                <a:spcPts val="1200"/>
              </a:spcAft>
              <a:buNone/>
            </a:pPr>
            <a:r>
              <a:t/>
            </a:r>
            <a:endParaRPr/>
          </a:p>
        </p:txBody>
      </p:sp>
      <p:sp>
        <p:nvSpPr>
          <p:cNvPr id="341" name="Google Shape;341;p3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0"/>
          <p:cNvSpPr txBox="1"/>
          <p:nvPr>
            <p:ph type="title"/>
          </p:nvPr>
        </p:nvSpPr>
        <p:spPr>
          <a:xfrm>
            <a:off x="341875" y="268400"/>
            <a:ext cx="8311500" cy="5202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de" sz="3200">
                <a:solidFill>
                  <a:srgbClr val="674EA7"/>
                </a:solidFill>
                <a:latin typeface="Nunito"/>
                <a:ea typeface="Nunito"/>
                <a:cs typeface="Nunito"/>
                <a:sym typeface="Nunito"/>
              </a:rPr>
              <a:t>Anleitung für wissenschaftliches Arbeiten</a:t>
            </a:r>
            <a:endParaRPr b="1" sz="4900">
              <a:solidFill>
                <a:srgbClr val="674EA7"/>
              </a:solidFill>
              <a:latin typeface="Nunito"/>
              <a:ea typeface="Nunito"/>
              <a:cs typeface="Nunito"/>
              <a:sym typeface="Nunito"/>
            </a:endParaRPr>
          </a:p>
        </p:txBody>
      </p:sp>
      <p:sp>
        <p:nvSpPr>
          <p:cNvPr id="347" name="Google Shape;347;p40"/>
          <p:cNvSpPr txBox="1"/>
          <p:nvPr>
            <p:ph idx="1" type="body"/>
          </p:nvPr>
        </p:nvSpPr>
        <p:spPr>
          <a:xfrm>
            <a:off x="191475" y="854175"/>
            <a:ext cx="8133300" cy="3957900"/>
          </a:xfrm>
          <a:prstGeom prst="rect">
            <a:avLst/>
          </a:prstGeom>
        </p:spPr>
        <p:txBody>
          <a:bodyPr anchorCtr="0" anchor="t" bIns="91425" lIns="91425" spcFirstLastPara="1" rIns="91425" wrap="square" tIns="91425">
            <a:normAutofit fontScale="25000" lnSpcReduction="10000"/>
          </a:bodyPr>
          <a:lstStyle/>
          <a:p>
            <a:pPr indent="0" lvl="0" marL="0" rtl="0" algn="l">
              <a:spcBef>
                <a:spcPts val="0"/>
              </a:spcBef>
              <a:spcAft>
                <a:spcPts val="0"/>
              </a:spcAft>
              <a:buNone/>
            </a:pPr>
            <a:r>
              <a:t/>
            </a:r>
            <a:endParaRPr/>
          </a:p>
          <a:p>
            <a:pPr indent="-173882" lvl="0" marL="457200" rtl="0" algn="l">
              <a:lnSpc>
                <a:spcPct val="150000"/>
              </a:lnSpc>
              <a:spcBef>
                <a:spcPts val="1200"/>
              </a:spcBef>
              <a:spcAft>
                <a:spcPts val="0"/>
              </a:spcAft>
              <a:buClr>
                <a:srgbClr val="666666"/>
              </a:buClr>
              <a:buSzPct val="96330"/>
              <a:buFont typeface="Roboto"/>
              <a:buChar char="☝"/>
            </a:pPr>
            <a:r>
              <a:rPr lang="de" sz="10900">
                <a:solidFill>
                  <a:srgbClr val="666666"/>
                </a:solidFill>
                <a:latin typeface="Roboto"/>
                <a:ea typeface="Roboto"/>
                <a:cs typeface="Roboto"/>
                <a:sym typeface="Roboto"/>
              </a:rPr>
              <a:t>D</a:t>
            </a:r>
            <a:r>
              <a:rPr lang="de" sz="10100">
                <a:solidFill>
                  <a:srgbClr val="666666"/>
                </a:solidFill>
                <a:latin typeface="Roboto"/>
                <a:ea typeface="Roboto"/>
                <a:cs typeface="Roboto"/>
                <a:sym typeface="Roboto"/>
              </a:rPr>
              <a:t>efinition einer Forschungsfrage </a:t>
            </a:r>
            <a:endParaRPr sz="10100">
              <a:solidFill>
                <a:srgbClr val="666666"/>
              </a:solidFill>
              <a:latin typeface="Roboto"/>
              <a:ea typeface="Roboto"/>
              <a:cs typeface="Roboto"/>
              <a:sym typeface="Roboto"/>
            </a:endParaRPr>
          </a:p>
          <a:p>
            <a:pPr indent="-167532" lvl="0" marL="457200" rtl="0" algn="l">
              <a:lnSpc>
                <a:spcPct val="150000"/>
              </a:lnSpc>
              <a:spcBef>
                <a:spcPts val="0"/>
              </a:spcBef>
              <a:spcAft>
                <a:spcPts val="0"/>
              </a:spcAft>
              <a:buClr>
                <a:srgbClr val="666666"/>
              </a:buClr>
              <a:buSzPct val="100000"/>
              <a:buFont typeface="Roboto"/>
              <a:buChar char="☝"/>
            </a:pPr>
            <a:r>
              <a:rPr lang="de" sz="10100">
                <a:solidFill>
                  <a:srgbClr val="666666"/>
                </a:solidFill>
                <a:latin typeface="Roboto"/>
                <a:ea typeface="Roboto"/>
                <a:cs typeface="Roboto"/>
                <a:sym typeface="Roboto"/>
              </a:rPr>
              <a:t>Literatursuche</a:t>
            </a:r>
            <a:endParaRPr sz="10100">
              <a:solidFill>
                <a:srgbClr val="666666"/>
              </a:solidFill>
              <a:latin typeface="Roboto"/>
              <a:ea typeface="Roboto"/>
              <a:cs typeface="Roboto"/>
              <a:sym typeface="Roboto"/>
            </a:endParaRPr>
          </a:p>
          <a:p>
            <a:pPr indent="-167532" lvl="0" marL="457200" rtl="0" algn="l">
              <a:lnSpc>
                <a:spcPct val="150000"/>
              </a:lnSpc>
              <a:spcBef>
                <a:spcPts val="0"/>
              </a:spcBef>
              <a:spcAft>
                <a:spcPts val="0"/>
              </a:spcAft>
              <a:buClr>
                <a:srgbClr val="666666"/>
              </a:buClr>
              <a:buSzPct val="100000"/>
              <a:buFont typeface="Roboto"/>
              <a:buChar char="☝"/>
            </a:pPr>
            <a:r>
              <a:rPr lang="de" sz="10100">
                <a:solidFill>
                  <a:srgbClr val="666666"/>
                </a:solidFill>
                <a:latin typeface="Roboto"/>
                <a:ea typeface="Roboto"/>
                <a:cs typeface="Roboto"/>
                <a:sym typeface="Roboto"/>
              </a:rPr>
              <a:t>Datensammlung </a:t>
            </a:r>
            <a:r>
              <a:rPr lang="de" sz="10100">
                <a:solidFill>
                  <a:srgbClr val="666666"/>
                </a:solidFill>
                <a:latin typeface="Roboto"/>
                <a:ea typeface="Roboto"/>
                <a:cs typeface="Roboto"/>
                <a:sym typeface="Roboto"/>
              </a:rPr>
              <a:t> </a:t>
            </a:r>
            <a:endParaRPr sz="10100">
              <a:solidFill>
                <a:srgbClr val="666666"/>
              </a:solidFill>
              <a:latin typeface="Roboto"/>
              <a:ea typeface="Roboto"/>
              <a:cs typeface="Roboto"/>
              <a:sym typeface="Roboto"/>
            </a:endParaRPr>
          </a:p>
          <a:p>
            <a:pPr indent="-167532" lvl="0" marL="457200" rtl="0" algn="l">
              <a:lnSpc>
                <a:spcPct val="150000"/>
              </a:lnSpc>
              <a:spcBef>
                <a:spcPts val="0"/>
              </a:spcBef>
              <a:spcAft>
                <a:spcPts val="0"/>
              </a:spcAft>
              <a:buClr>
                <a:srgbClr val="666666"/>
              </a:buClr>
              <a:buSzPct val="100000"/>
              <a:buFont typeface="Roboto"/>
              <a:buChar char="☝"/>
            </a:pPr>
            <a:r>
              <a:rPr lang="de" sz="10100">
                <a:solidFill>
                  <a:srgbClr val="666666"/>
                </a:solidFill>
                <a:latin typeface="Roboto"/>
                <a:ea typeface="Roboto"/>
                <a:cs typeface="Roboto"/>
                <a:sym typeface="Roboto"/>
              </a:rPr>
              <a:t>Exzerpieren </a:t>
            </a:r>
            <a:endParaRPr sz="10100">
              <a:solidFill>
                <a:srgbClr val="666666"/>
              </a:solidFill>
              <a:latin typeface="Roboto"/>
              <a:ea typeface="Roboto"/>
              <a:cs typeface="Roboto"/>
              <a:sym typeface="Roboto"/>
            </a:endParaRPr>
          </a:p>
          <a:p>
            <a:pPr indent="-167532" lvl="0" marL="457200" rtl="0" algn="l">
              <a:lnSpc>
                <a:spcPct val="150000"/>
              </a:lnSpc>
              <a:spcBef>
                <a:spcPts val="0"/>
              </a:spcBef>
              <a:spcAft>
                <a:spcPts val="0"/>
              </a:spcAft>
              <a:buClr>
                <a:srgbClr val="666666"/>
              </a:buClr>
              <a:buSzPct val="100000"/>
              <a:buFont typeface="Roboto"/>
              <a:buChar char="☝"/>
            </a:pPr>
            <a:r>
              <a:rPr lang="de" sz="10100">
                <a:solidFill>
                  <a:srgbClr val="666666"/>
                </a:solidFill>
                <a:latin typeface="Roboto"/>
                <a:ea typeface="Roboto"/>
                <a:cs typeface="Roboto"/>
                <a:sym typeface="Roboto"/>
              </a:rPr>
              <a:t>Schreiben </a:t>
            </a:r>
            <a:endParaRPr sz="10100">
              <a:solidFill>
                <a:srgbClr val="666666"/>
              </a:solidFill>
              <a:latin typeface="Roboto"/>
              <a:ea typeface="Roboto"/>
              <a:cs typeface="Roboto"/>
              <a:sym typeface="Roboto"/>
            </a:endParaRPr>
          </a:p>
          <a:p>
            <a:pPr indent="-167532" lvl="0" marL="457200" rtl="0" algn="l">
              <a:lnSpc>
                <a:spcPct val="150000"/>
              </a:lnSpc>
              <a:spcBef>
                <a:spcPts val="0"/>
              </a:spcBef>
              <a:spcAft>
                <a:spcPts val="0"/>
              </a:spcAft>
              <a:buClr>
                <a:srgbClr val="666666"/>
              </a:buClr>
              <a:buSzPct val="100000"/>
              <a:buFont typeface="Roboto"/>
              <a:buChar char="☝"/>
            </a:pPr>
            <a:r>
              <a:rPr lang="de" sz="10100">
                <a:solidFill>
                  <a:srgbClr val="666666"/>
                </a:solidFill>
                <a:latin typeface="Roboto"/>
                <a:ea typeface="Roboto"/>
                <a:cs typeface="Roboto"/>
                <a:sym typeface="Roboto"/>
              </a:rPr>
              <a:t>Präsentieren </a:t>
            </a:r>
            <a:endParaRPr sz="2900">
              <a:solidFill>
                <a:srgbClr val="666666"/>
              </a:solidFill>
            </a:endParaRPr>
          </a:p>
          <a:p>
            <a:pPr indent="0" lvl="0" marL="0" rtl="0" algn="l">
              <a:spcBef>
                <a:spcPts val="1200"/>
              </a:spcBef>
              <a:spcAft>
                <a:spcPts val="1200"/>
              </a:spcAft>
              <a:buNone/>
            </a:pPr>
            <a:r>
              <a:t/>
            </a:r>
            <a:endParaRPr/>
          </a:p>
        </p:txBody>
      </p:sp>
      <p:sp>
        <p:nvSpPr>
          <p:cNvPr id="348" name="Google Shape;348;p4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pic>
        <p:nvPicPr>
          <p:cNvPr id="349" name="Google Shape;349;p40"/>
          <p:cNvPicPr preferRelativeResize="0"/>
          <p:nvPr/>
        </p:nvPicPr>
        <p:blipFill rotWithShape="1">
          <a:blip r:embed="rId3">
            <a:alphaModFix/>
          </a:blip>
          <a:srcRect b="4010" l="16336" r="16160" t="27440"/>
          <a:stretch/>
        </p:blipFill>
        <p:spPr>
          <a:xfrm>
            <a:off x="4691777" y="1886250"/>
            <a:ext cx="3961602" cy="2925828"/>
          </a:xfrm>
          <a:prstGeom prst="flowChartMultidocumen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41"/>
          <p:cNvSpPr txBox="1"/>
          <p:nvPr>
            <p:ph type="title"/>
          </p:nvPr>
        </p:nvSpPr>
        <p:spPr>
          <a:xfrm>
            <a:off x="162900" y="311250"/>
            <a:ext cx="5396100" cy="3554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de" sz="4500">
                <a:solidFill>
                  <a:srgbClr val="A64D79"/>
                </a:solidFill>
                <a:latin typeface="Roboto"/>
                <a:ea typeface="Roboto"/>
                <a:cs typeface="Roboto"/>
                <a:sym typeface="Roboto"/>
              </a:rPr>
              <a:t> </a:t>
            </a:r>
            <a:endParaRPr b="1" sz="4500">
              <a:solidFill>
                <a:srgbClr val="A64D79"/>
              </a:solidFill>
              <a:latin typeface="Roboto"/>
              <a:ea typeface="Roboto"/>
              <a:cs typeface="Roboto"/>
              <a:sym typeface="Roboto"/>
            </a:endParaRPr>
          </a:p>
          <a:p>
            <a:pPr indent="0" lvl="0" marL="0" rtl="0" algn="l">
              <a:spcBef>
                <a:spcPts val="0"/>
              </a:spcBef>
              <a:spcAft>
                <a:spcPts val="0"/>
              </a:spcAft>
              <a:buNone/>
            </a:pPr>
            <a:r>
              <a:rPr b="1" lang="de" sz="4500">
                <a:solidFill>
                  <a:srgbClr val="A64D79"/>
                </a:solidFill>
                <a:latin typeface="Roboto"/>
                <a:ea typeface="Roboto"/>
                <a:cs typeface="Roboto"/>
                <a:sym typeface="Roboto"/>
              </a:rPr>
              <a:t> </a:t>
            </a:r>
            <a:endParaRPr b="1" sz="4500">
              <a:solidFill>
                <a:srgbClr val="A64D79"/>
              </a:solidFill>
              <a:latin typeface="Roboto"/>
              <a:ea typeface="Roboto"/>
              <a:cs typeface="Roboto"/>
              <a:sym typeface="Roboto"/>
            </a:endParaRPr>
          </a:p>
          <a:p>
            <a:pPr indent="0" lvl="0" marL="0" rtl="0" algn="ctr">
              <a:spcBef>
                <a:spcPts val="0"/>
              </a:spcBef>
              <a:spcAft>
                <a:spcPts val="0"/>
              </a:spcAft>
              <a:buNone/>
            </a:pPr>
            <a:r>
              <a:rPr lang="de" sz="3800">
                <a:solidFill>
                  <a:srgbClr val="A64D79"/>
                </a:solidFill>
                <a:latin typeface="Nunito ExtraBold"/>
                <a:ea typeface="Nunito ExtraBold"/>
                <a:cs typeface="Nunito ExtraBold"/>
                <a:sym typeface="Nunito ExtraBold"/>
              </a:rPr>
              <a:t>Wissenschaftliche </a:t>
            </a:r>
            <a:endParaRPr sz="3800">
              <a:solidFill>
                <a:srgbClr val="A64D79"/>
              </a:solidFill>
              <a:latin typeface="Nunito ExtraBold"/>
              <a:ea typeface="Nunito ExtraBold"/>
              <a:cs typeface="Nunito ExtraBold"/>
              <a:sym typeface="Nunito ExtraBold"/>
            </a:endParaRPr>
          </a:p>
          <a:p>
            <a:pPr indent="0" lvl="0" marL="0" rtl="0" algn="ctr">
              <a:spcBef>
                <a:spcPts val="0"/>
              </a:spcBef>
              <a:spcAft>
                <a:spcPts val="0"/>
              </a:spcAft>
              <a:buNone/>
            </a:pPr>
            <a:r>
              <a:rPr lang="de" sz="3800">
                <a:solidFill>
                  <a:srgbClr val="A64D79"/>
                </a:solidFill>
                <a:latin typeface="Nunito ExtraBold"/>
                <a:ea typeface="Nunito ExtraBold"/>
                <a:cs typeface="Nunito ExtraBold"/>
                <a:sym typeface="Nunito ExtraBold"/>
              </a:rPr>
              <a:t>Literatur</a:t>
            </a:r>
            <a:r>
              <a:rPr i="1" lang="de" sz="4400">
                <a:solidFill>
                  <a:srgbClr val="674EA7"/>
                </a:solidFill>
              </a:rPr>
              <a:t> </a:t>
            </a:r>
            <a:r>
              <a:rPr i="1" lang="de" sz="3800">
                <a:solidFill>
                  <a:srgbClr val="434343"/>
                </a:solidFill>
                <a:latin typeface="Roboto Medium"/>
                <a:ea typeface="Roboto Medium"/>
                <a:cs typeface="Roboto Medium"/>
                <a:sym typeface="Roboto Medium"/>
              </a:rPr>
              <a:t> </a:t>
            </a:r>
            <a:r>
              <a:rPr i="1" lang="de" sz="3200">
                <a:solidFill>
                  <a:srgbClr val="434343"/>
                </a:solidFill>
                <a:latin typeface="Roboto Medium"/>
                <a:ea typeface="Roboto Medium"/>
                <a:cs typeface="Roboto Medium"/>
                <a:sym typeface="Roboto Medium"/>
              </a:rPr>
              <a:t> </a:t>
            </a:r>
            <a:r>
              <a:rPr lang="de" sz="2800">
                <a:solidFill>
                  <a:srgbClr val="434343"/>
                </a:solidFill>
                <a:latin typeface="Roboto Medium"/>
                <a:ea typeface="Roboto Medium"/>
                <a:cs typeface="Roboto Medium"/>
                <a:sym typeface="Roboto Medium"/>
              </a:rPr>
              <a:t>  </a:t>
            </a:r>
            <a:endParaRPr sz="2800">
              <a:solidFill>
                <a:srgbClr val="434343"/>
              </a:solidFill>
              <a:latin typeface="Roboto Medium"/>
              <a:ea typeface="Roboto Medium"/>
              <a:cs typeface="Roboto Medium"/>
              <a:sym typeface="Roboto Medium"/>
            </a:endParaRPr>
          </a:p>
        </p:txBody>
      </p:sp>
      <p:sp>
        <p:nvSpPr>
          <p:cNvPr id="355" name="Google Shape;355;p4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pic>
        <p:nvPicPr>
          <p:cNvPr id="356" name="Google Shape;356;p41"/>
          <p:cNvPicPr preferRelativeResize="0"/>
          <p:nvPr/>
        </p:nvPicPr>
        <p:blipFill>
          <a:blip r:embed="rId3">
            <a:alphaModFix/>
          </a:blip>
          <a:stretch>
            <a:fillRect/>
          </a:stretch>
        </p:blipFill>
        <p:spPr>
          <a:xfrm>
            <a:off x="5558900" y="311238"/>
            <a:ext cx="3179100" cy="4239000"/>
          </a:xfrm>
          <a:prstGeom prst="cloudCallout">
            <a:avLst>
              <a:gd fmla="val -20833" name="adj1"/>
              <a:gd fmla="val 62500" name="adj2"/>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42"/>
          <p:cNvSpPr txBox="1"/>
          <p:nvPr>
            <p:ph type="title"/>
          </p:nvPr>
        </p:nvSpPr>
        <p:spPr>
          <a:xfrm>
            <a:off x="341875" y="389250"/>
            <a:ext cx="8311500" cy="56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de" sz="3600">
                <a:solidFill>
                  <a:srgbClr val="674EA7"/>
                </a:solidFill>
              </a:rPr>
              <a:t>Literaturrecherche </a:t>
            </a:r>
            <a:r>
              <a:rPr lang="de" sz="3600">
                <a:solidFill>
                  <a:srgbClr val="674EA7"/>
                </a:solidFill>
              </a:rPr>
              <a:t>  </a:t>
            </a:r>
            <a:endParaRPr sz="5300">
              <a:solidFill>
                <a:srgbClr val="674EA7"/>
              </a:solidFill>
            </a:endParaRPr>
          </a:p>
        </p:txBody>
      </p:sp>
      <p:sp>
        <p:nvSpPr>
          <p:cNvPr id="362" name="Google Shape;362;p42"/>
          <p:cNvSpPr txBox="1"/>
          <p:nvPr>
            <p:ph idx="1" type="body"/>
          </p:nvPr>
        </p:nvSpPr>
        <p:spPr>
          <a:xfrm>
            <a:off x="495850" y="1104400"/>
            <a:ext cx="8099100" cy="3550800"/>
          </a:xfrm>
          <a:prstGeom prst="rect">
            <a:avLst/>
          </a:prstGeom>
        </p:spPr>
        <p:txBody>
          <a:bodyPr anchorCtr="0" anchor="t" bIns="91425" lIns="91425" spcFirstLastPara="1" rIns="91425" wrap="square" tIns="91425">
            <a:noAutofit/>
          </a:bodyPr>
          <a:lstStyle/>
          <a:p>
            <a:pPr indent="-380484" lvl="0" marL="457200" rtl="0" algn="l">
              <a:spcBef>
                <a:spcPts val="0"/>
              </a:spcBef>
              <a:spcAft>
                <a:spcPts val="0"/>
              </a:spcAft>
              <a:buClr>
                <a:srgbClr val="666666"/>
              </a:buClr>
              <a:buSzPts val="2392"/>
              <a:buFont typeface="Roboto Medium"/>
              <a:buChar char="❏"/>
            </a:pPr>
            <a:r>
              <a:rPr lang="de" sz="2392">
                <a:solidFill>
                  <a:srgbClr val="666666"/>
                </a:solidFill>
                <a:latin typeface="Roboto Medium"/>
                <a:ea typeface="Roboto Medium"/>
                <a:cs typeface="Roboto Medium"/>
                <a:sym typeface="Roboto Medium"/>
              </a:rPr>
              <a:t>Bibliotheken + OPAC (Online Public Access Catalogue)</a:t>
            </a:r>
            <a:endParaRPr sz="2392">
              <a:solidFill>
                <a:srgbClr val="666666"/>
              </a:solidFill>
              <a:latin typeface="Roboto Medium"/>
              <a:ea typeface="Roboto Medium"/>
              <a:cs typeface="Roboto Medium"/>
              <a:sym typeface="Roboto Medium"/>
            </a:endParaRPr>
          </a:p>
          <a:p>
            <a:pPr indent="-380484" lvl="0" marL="457200" rtl="0" algn="l">
              <a:spcBef>
                <a:spcPts val="0"/>
              </a:spcBef>
              <a:spcAft>
                <a:spcPts val="0"/>
              </a:spcAft>
              <a:buClr>
                <a:srgbClr val="666666"/>
              </a:buClr>
              <a:buSzPts val="2392"/>
              <a:buFont typeface="Roboto Medium"/>
              <a:buChar char="❏"/>
            </a:pPr>
            <a:r>
              <a:rPr lang="de" sz="2392">
                <a:solidFill>
                  <a:srgbClr val="666666"/>
                </a:solidFill>
                <a:latin typeface="Roboto Medium"/>
                <a:ea typeface="Roboto Medium"/>
                <a:cs typeface="Roboto Medium"/>
                <a:sym typeface="Roboto Medium"/>
              </a:rPr>
              <a:t>Frontiers (Open-Access-wissenschaftliche Zeitschriften) </a:t>
            </a:r>
            <a:endParaRPr sz="2392">
              <a:solidFill>
                <a:srgbClr val="666666"/>
              </a:solidFill>
              <a:latin typeface="Roboto Medium"/>
              <a:ea typeface="Roboto Medium"/>
              <a:cs typeface="Roboto Medium"/>
              <a:sym typeface="Roboto Medium"/>
            </a:endParaRPr>
          </a:p>
          <a:p>
            <a:pPr indent="-380484" lvl="0" marL="457200" rtl="0" algn="l">
              <a:spcBef>
                <a:spcPts val="0"/>
              </a:spcBef>
              <a:spcAft>
                <a:spcPts val="0"/>
              </a:spcAft>
              <a:buClr>
                <a:srgbClr val="666666"/>
              </a:buClr>
              <a:buSzPts val="2392"/>
              <a:buFont typeface="Roboto Medium"/>
              <a:buChar char="❏"/>
            </a:pPr>
            <a:r>
              <a:rPr lang="de" sz="2392">
                <a:solidFill>
                  <a:srgbClr val="666666"/>
                </a:solidFill>
                <a:latin typeface="Roboto Medium"/>
                <a:ea typeface="Roboto Medium"/>
                <a:cs typeface="Roboto Medium"/>
                <a:sym typeface="Roboto Medium"/>
              </a:rPr>
              <a:t>BASE (Bielefeld Academic Search Engine)</a:t>
            </a:r>
            <a:endParaRPr sz="2392">
              <a:solidFill>
                <a:srgbClr val="666666"/>
              </a:solidFill>
              <a:latin typeface="Roboto Medium"/>
              <a:ea typeface="Roboto Medium"/>
              <a:cs typeface="Roboto Medium"/>
              <a:sym typeface="Roboto Medium"/>
            </a:endParaRPr>
          </a:p>
          <a:p>
            <a:pPr indent="-380484" lvl="0" marL="457200" rtl="0" algn="l">
              <a:spcBef>
                <a:spcPts val="0"/>
              </a:spcBef>
              <a:spcAft>
                <a:spcPts val="0"/>
              </a:spcAft>
              <a:buClr>
                <a:srgbClr val="666666"/>
              </a:buClr>
              <a:buSzPts val="2392"/>
              <a:buFont typeface="Roboto Medium"/>
              <a:buChar char="❏"/>
            </a:pPr>
            <a:r>
              <a:rPr lang="de" sz="2392">
                <a:solidFill>
                  <a:srgbClr val="666666"/>
                </a:solidFill>
                <a:latin typeface="Roboto Medium"/>
                <a:ea typeface="Roboto Medium"/>
                <a:cs typeface="Roboto Medium"/>
                <a:sym typeface="Roboto Medium"/>
              </a:rPr>
              <a:t>ScienceDirect</a:t>
            </a:r>
            <a:endParaRPr sz="2392">
              <a:solidFill>
                <a:srgbClr val="666666"/>
              </a:solidFill>
              <a:latin typeface="Roboto Medium"/>
              <a:ea typeface="Roboto Medium"/>
              <a:cs typeface="Roboto Medium"/>
              <a:sym typeface="Roboto Medium"/>
            </a:endParaRPr>
          </a:p>
          <a:p>
            <a:pPr indent="-380484" lvl="0" marL="457200" rtl="0" algn="l">
              <a:spcBef>
                <a:spcPts val="0"/>
              </a:spcBef>
              <a:spcAft>
                <a:spcPts val="0"/>
              </a:spcAft>
              <a:buClr>
                <a:srgbClr val="666666"/>
              </a:buClr>
              <a:buSzPts val="2392"/>
              <a:buFont typeface="Roboto Medium"/>
              <a:buChar char="❏"/>
            </a:pPr>
            <a:r>
              <a:rPr lang="de" sz="2392">
                <a:solidFill>
                  <a:srgbClr val="666666"/>
                </a:solidFill>
                <a:latin typeface="Roboto Medium"/>
                <a:ea typeface="Roboto Medium"/>
                <a:cs typeface="Roboto Medium"/>
                <a:sym typeface="Roboto Medium"/>
              </a:rPr>
              <a:t>Web of Science</a:t>
            </a:r>
            <a:endParaRPr sz="2392">
              <a:solidFill>
                <a:srgbClr val="666666"/>
              </a:solidFill>
              <a:latin typeface="Roboto Medium"/>
              <a:ea typeface="Roboto Medium"/>
              <a:cs typeface="Roboto Medium"/>
              <a:sym typeface="Roboto Medium"/>
            </a:endParaRPr>
          </a:p>
          <a:p>
            <a:pPr indent="-355084" lvl="0" marL="457200" rtl="0" algn="l">
              <a:spcBef>
                <a:spcPts val="0"/>
              </a:spcBef>
              <a:spcAft>
                <a:spcPts val="0"/>
              </a:spcAft>
              <a:buClr>
                <a:srgbClr val="666666"/>
              </a:buClr>
              <a:buSzPts val="1992"/>
              <a:buFont typeface="Roboto Medium"/>
              <a:buChar char="❏"/>
            </a:pPr>
            <a:r>
              <a:rPr lang="de" sz="2392">
                <a:solidFill>
                  <a:srgbClr val="666666"/>
                </a:solidFill>
                <a:latin typeface="Roboto Medium"/>
                <a:ea typeface="Roboto Medium"/>
                <a:cs typeface="Roboto Medium"/>
                <a:sym typeface="Roboto Medium"/>
              </a:rPr>
              <a:t>DZI (Deutsches Zentralinstitut für soziale Fragen)</a:t>
            </a:r>
            <a:r>
              <a:rPr lang="de" sz="2092">
                <a:solidFill>
                  <a:srgbClr val="666666"/>
                </a:solidFill>
                <a:latin typeface="Roboto Medium"/>
                <a:ea typeface="Roboto Medium"/>
                <a:cs typeface="Roboto Medium"/>
                <a:sym typeface="Roboto Medium"/>
              </a:rPr>
              <a:t> </a:t>
            </a:r>
            <a:endParaRPr sz="2092">
              <a:solidFill>
                <a:srgbClr val="666666"/>
              </a:solidFill>
              <a:latin typeface="Roboto Medium"/>
              <a:ea typeface="Roboto Medium"/>
              <a:cs typeface="Roboto Medium"/>
              <a:sym typeface="Roboto Medium"/>
            </a:endParaRPr>
          </a:p>
          <a:p>
            <a:pPr indent="-361434" lvl="0" marL="457200" rtl="0" algn="l">
              <a:spcBef>
                <a:spcPts val="0"/>
              </a:spcBef>
              <a:spcAft>
                <a:spcPts val="0"/>
              </a:spcAft>
              <a:buClr>
                <a:srgbClr val="666666"/>
              </a:buClr>
              <a:buSzPts val="2092"/>
              <a:buFont typeface="Roboto Medium"/>
              <a:buChar char="❏"/>
            </a:pPr>
            <a:r>
              <a:rPr lang="de" sz="2392">
                <a:solidFill>
                  <a:srgbClr val="666666"/>
                </a:solidFill>
                <a:latin typeface="Roboto Medium"/>
                <a:ea typeface="Roboto Medium"/>
                <a:cs typeface="Roboto Medium"/>
                <a:sym typeface="Roboto Medium"/>
              </a:rPr>
              <a:t>Google Scholar</a:t>
            </a:r>
            <a:endParaRPr sz="2092">
              <a:solidFill>
                <a:srgbClr val="666666"/>
              </a:solidFill>
              <a:latin typeface="Roboto Medium"/>
              <a:ea typeface="Roboto Medium"/>
              <a:cs typeface="Roboto Medium"/>
              <a:sym typeface="Roboto Medium"/>
            </a:endParaRPr>
          </a:p>
          <a:p>
            <a:pPr indent="0" lvl="0" marL="457200" rtl="0" algn="l">
              <a:spcBef>
                <a:spcPts val="1200"/>
              </a:spcBef>
              <a:spcAft>
                <a:spcPts val="0"/>
              </a:spcAft>
              <a:buNone/>
            </a:pPr>
            <a:r>
              <a:t/>
            </a:r>
            <a:endParaRPr sz="1992">
              <a:solidFill>
                <a:srgbClr val="666666"/>
              </a:solidFill>
              <a:latin typeface="Roboto Medium"/>
              <a:ea typeface="Roboto Medium"/>
              <a:cs typeface="Roboto Medium"/>
              <a:sym typeface="Roboto Medium"/>
            </a:endParaRPr>
          </a:p>
          <a:p>
            <a:pPr indent="0" lvl="0" marL="457200" rtl="0" algn="l">
              <a:spcBef>
                <a:spcPts val="1200"/>
              </a:spcBef>
              <a:spcAft>
                <a:spcPts val="0"/>
              </a:spcAft>
              <a:buNone/>
            </a:pPr>
            <a:r>
              <a:t/>
            </a:r>
            <a:endParaRPr sz="1992">
              <a:solidFill>
                <a:srgbClr val="666666"/>
              </a:solidFill>
              <a:latin typeface="Roboto Medium"/>
              <a:ea typeface="Roboto Medium"/>
              <a:cs typeface="Roboto Medium"/>
              <a:sym typeface="Roboto Medium"/>
            </a:endParaRPr>
          </a:p>
          <a:p>
            <a:pPr indent="0" lvl="0" marL="457200" rtl="0" algn="l">
              <a:spcBef>
                <a:spcPts val="1200"/>
              </a:spcBef>
              <a:spcAft>
                <a:spcPts val="0"/>
              </a:spcAft>
              <a:buNone/>
            </a:pPr>
            <a:r>
              <a:t/>
            </a:r>
            <a:endParaRPr sz="2000">
              <a:solidFill>
                <a:srgbClr val="666666"/>
              </a:solidFill>
            </a:endParaRPr>
          </a:p>
          <a:p>
            <a:pPr indent="0" lvl="0" marL="0" rtl="0" algn="l">
              <a:spcBef>
                <a:spcPts val="1200"/>
              </a:spcBef>
              <a:spcAft>
                <a:spcPts val="1200"/>
              </a:spcAft>
              <a:buNone/>
            </a:pPr>
            <a:r>
              <a:t/>
            </a:r>
            <a:endParaRPr/>
          </a:p>
        </p:txBody>
      </p:sp>
      <p:sp>
        <p:nvSpPr>
          <p:cNvPr id="363" name="Google Shape;363;p4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43"/>
          <p:cNvSpPr txBox="1"/>
          <p:nvPr>
            <p:ph type="title"/>
          </p:nvPr>
        </p:nvSpPr>
        <p:spPr>
          <a:xfrm>
            <a:off x="341875" y="389250"/>
            <a:ext cx="8311500" cy="565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de" sz="3100">
                <a:solidFill>
                  <a:srgbClr val="674EA7"/>
                </a:solidFill>
              </a:rPr>
              <a:t>Merkmale wissenschaftlicher Literatur</a:t>
            </a:r>
            <a:r>
              <a:rPr lang="de" sz="3100">
                <a:solidFill>
                  <a:srgbClr val="674EA7"/>
                </a:solidFill>
              </a:rPr>
              <a:t>   </a:t>
            </a:r>
            <a:endParaRPr sz="4800">
              <a:solidFill>
                <a:srgbClr val="674EA7"/>
              </a:solidFill>
            </a:endParaRPr>
          </a:p>
        </p:txBody>
      </p:sp>
      <p:sp>
        <p:nvSpPr>
          <p:cNvPr id="369" name="Google Shape;369;p43"/>
          <p:cNvSpPr txBox="1"/>
          <p:nvPr>
            <p:ph idx="1" type="body"/>
          </p:nvPr>
        </p:nvSpPr>
        <p:spPr>
          <a:xfrm>
            <a:off x="341875" y="1186225"/>
            <a:ext cx="8436000" cy="3488100"/>
          </a:xfrm>
          <a:prstGeom prst="rect">
            <a:avLst/>
          </a:prstGeom>
        </p:spPr>
        <p:txBody>
          <a:bodyPr anchorCtr="0" anchor="t" bIns="91425" lIns="91425" spcFirstLastPara="1" rIns="91425" wrap="square" tIns="91425">
            <a:noAutofit/>
          </a:bodyPr>
          <a:lstStyle/>
          <a:p>
            <a:pPr indent="-386834" lvl="0" marL="457200" rtl="0" algn="l">
              <a:spcBef>
                <a:spcPts val="0"/>
              </a:spcBef>
              <a:spcAft>
                <a:spcPts val="0"/>
              </a:spcAft>
              <a:buClr>
                <a:srgbClr val="666666"/>
              </a:buClr>
              <a:buSzPts val="2492"/>
              <a:buFont typeface="Roboto Medium"/>
              <a:buChar char="❏"/>
            </a:pPr>
            <a:r>
              <a:rPr lang="de" sz="2492">
                <a:solidFill>
                  <a:srgbClr val="666666"/>
                </a:solidFill>
                <a:latin typeface="Roboto Medium"/>
                <a:ea typeface="Roboto Medium"/>
                <a:cs typeface="Roboto Medium"/>
                <a:sym typeface="Roboto Medium"/>
              </a:rPr>
              <a:t>Wissenschaftliches Thema </a:t>
            </a:r>
            <a:endParaRPr sz="2492">
              <a:solidFill>
                <a:srgbClr val="666666"/>
              </a:solidFill>
              <a:latin typeface="Roboto Medium"/>
              <a:ea typeface="Roboto Medium"/>
              <a:cs typeface="Roboto Medium"/>
              <a:sym typeface="Roboto Medium"/>
            </a:endParaRPr>
          </a:p>
          <a:p>
            <a:pPr indent="-386834" lvl="0" marL="457200" rtl="0" algn="l">
              <a:spcBef>
                <a:spcPts val="0"/>
              </a:spcBef>
              <a:spcAft>
                <a:spcPts val="0"/>
              </a:spcAft>
              <a:buClr>
                <a:srgbClr val="666666"/>
              </a:buClr>
              <a:buSzPts val="2492"/>
              <a:buFont typeface="Roboto Medium"/>
              <a:buChar char="❏"/>
            </a:pPr>
            <a:r>
              <a:rPr lang="de" sz="2492">
                <a:solidFill>
                  <a:srgbClr val="666666"/>
                </a:solidFill>
                <a:latin typeface="Roboto Medium"/>
                <a:ea typeface="Roboto Medium"/>
                <a:cs typeface="Roboto Medium"/>
                <a:sym typeface="Roboto Medium"/>
              </a:rPr>
              <a:t>Fachjargon</a:t>
            </a:r>
            <a:endParaRPr sz="2492">
              <a:solidFill>
                <a:srgbClr val="666666"/>
              </a:solidFill>
              <a:latin typeface="Roboto Medium"/>
              <a:ea typeface="Roboto Medium"/>
              <a:cs typeface="Roboto Medium"/>
              <a:sym typeface="Roboto Medium"/>
            </a:endParaRPr>
          </a:p>
          <a:p>
            <a:pPr indent="-386834" lvl="0" marL="457200" rtl="0" algn="l">
              <a:spcBef>
                <a:spcPts val="0"/>
              </a:spcBef>
              <a:spcAft>
                <a:spcPts val="0"/>
              </a:spcAft>
              <a:buClr>
                <a:srgbClr val="666666"/>
              </a:buClr>
              <a:buSzPts val="2492"/>
              <a:buFont typeface="Roboto Medium"/>
              <a:buChar char="❏"/>
            </a:pPr>
            <a:r>
              <a:rPr lang="de" sz="2492">
                <a:solidFill>
                  <a:srgbClr val="666666"/>
                </a:solidFill>
                <a:latin typeface="Roboto Medium"/>
                <a:ea typeface="Roboto Medium"/>
                <a:cs typeface="Roboto Medium"/>
                <a:sym typeface="Roboto Medium"/>
              </a:rPr>
              <a:t>Klare und logische Struktur </a:t>
            </a:r>
            <a:endParaRPr sz="2492">
              <a:solidFill>
                <a:srgbClr val="666666"/>
              </a:solidFill>
              <a:latin typeface="Roboto Medium"/>
              <a:ea typeface="Roboto Medium"/>
              <a:cs typeface="Roboto Medium"/>
              <a:sym typeface="Roboto Medium"/>
            </a:endParaRPr>
          </a:p>
          <a:p>
            <a:pPr indent="-386834" lvl="0" marL="457200" rtl="0" algn="l">
              <a:spcBef>
                <a:spcPts val="0"/>
              </a:spcBef>
              <a:spcAft>
                <a:spcPts val="0"/>
              </a:spcAft>
              <a:buClr>
                <a:srgbClr val="666666"/>
              </a:buClr>
              <a:buSzPts val="2492"/>
              <a:buFont typeface="Roboto Medium"/>
              <a:buChar char="❏"/>
            </a:pPr>
            <a:r>
              <a:rPr lang="de" sz="2492">
                <a:solidFill>
                  <a:srgbClr val="666666"/>
                </a:solidFill>
                <a:latin typeface="Roboto Medium"/>
                <a:ea typeface="Roboto Medium"/>
                <a:cs typeface="Roboto Medium"/>
                <a:sym typeface="Roboto Medium"/>
              </a:rPr>
              <a:t>Zitate sind gekennzeichnet und belegt</a:t>
            </a:r>
            <a:endParaRPr sz="2492">
              <a:solidFill>
                <a:srgbClr val="666666"/>
              </a:solidFill>
              <a:latin typeface="Roboto Medium"/>
              <a:ea typeface="Roboto Medium"/>
              <a:cs typeface="Roboto Medium"/>
              <a:sym typeface="Roboto Medium"/>
            </a:endParaRPr>
          </a:p>
          <a:p>
            <a:pPr indent="-386834" lvl="0" marL="457200" rtl="0" algn="l">
              <a:spcBef>
                <a:spcPts val="0"/>
              </a:spcBef>
              <a:spcAft>
                <a:spcPts val="0"/>
              </a:spcAft>
              <a:buClr>
                <a:srgbClr val="666666"/>
              </a:buClr>
              <a:buSzPts val="2492"/>
              <a:buFont typeface="Roboto Medium"/>
              <a:buChar char="❏"/>
            </a:pPr>
            <a:r>
              <a:rPr lang="de" sz="2492">
                <a:solidFill>
                  <a:srgbClr val="666666"/>
                </a:solidFill>
                <a:latin typeface="Roboto Medium"/>
                <a:ea typeface="Roboto Medium"/>
                <a:cs typeface="Roboto Medium"/>
                <a:sym typeface="Roboto Medium"/>
              </a:rPr>
              <a:t>Autoren sind WissenschaftlerInnen </a:t>
            </a:r>
            <a:endParaRPr sz="2492">
              <a:solidFill>
                <a:srgbClr val="666666"/>
              </a:solidFill>
              <a:latin typeface="Roboto Medium"/>
              <a:ea typeface="Roboto Medium"/>
              <a:cs typeface="Roboto Medium"/>
              <a:sym typeface="Roboto Medium"/>
            </a:endParaRPr>
          </a:p>
          <a:p>
            <a:pPr indent="-386834" lvl="0" marL="457200" rtl="0" algn="l">
              <a:spcBef>
                <a:spcPts val="0"/>
              </a:spcBef>
              <a:spcAft>
                <a:spcPts val="0"/>
              </a:spcAft>
              <a:buClr>
                <a:srgbClr val="666666"/>
              </a:buClr>
              <a:buSzPts val="2492"/>
              <a:buFont typeface="Roboto Medium"/>
              <a:buChar char="❏"/>
            </a:pPr>
            <a:r>
              <a:rPr lang="de" sz="2492">
                <a:solidFill>
                  <a:srgbClr val="666666"/>
                </a:solidFill>
                <a:latin typeface="Roboto Medium"/>
                <a:ea typeface="Roboto Medium"/>
                <a:cs typeface="Roboto Medium"/>
                <a:sym typeface="Roboto Medium"/>
              </a:rPr>
              <a:t>Seriöse Publikationsorgane  </a:t>
            </a:r>
            <a:endParaRPr sz="2492">
              <a:solidFill>
                <a:srgbClr val="666666"/>
              </a:solidFill>
              <a:latin typeface="Roboto Medium"/>
              <a:ea typeface="Roboto Medium"/>
              <a:cs typeface="Roboto Medium"/>
              <a:sym typeface="Roboto Medium"/>
            </a:endParaRPr>
          </a:p>
          <a:p>
            <a:pPr indent="-393184" lvl="0" marL="457200" rtl="0" algn="l">
              <a:spcBef>
                <a:spcPts val="0"/>
              </a:spcBef>
              <a:spcAft>
                <a:spcPts val="0"/>
              </a:spcAft>
              <a:buClr>
                <a:srgbClr val="666666"/>
              </a:buClr>
              <a:buSzPts val="2592"/>
              <a:buFont typeface="Roboto Medium"/>
              <a:buChar char="❏"/>
            </a:pPr>
            <a:r>
              <a:rPr lang="de" sz="2592">
                <a:solidFill>
                  <a:srgbClr val="666666"/>
                </a:solidFill>
                <a:latin typeface="Roboto Medium"/>
                <a:ea typeface="Roboto Medium"/>
                <a:cs typeface="Roboto Medium"/>
                <a:sym typeface="Roboto Medium"/>
              </a:rPr>
              <a:t>Peer-Review </a:t>
            </a:r>
            <a:endParaRPr sz="2592">
              <a:solidFill>
                <a:srgbClr val="666666"/>
              </a:solidFill>
              <a:latin typeface="Roboto Medium"/>
              <a:ea typeface="Roboto Medium"/>
              <a:cs typeface="Roboto Medium"/>
              <a:sym typeface="Roboto Medium"/>
            </a:endParaRPr>
          </a:p>
          <a:p>
            <a:pPr indent="0" lvl="0" marL="457200" rtl="0" algn="l">
              <a:spcBef>
                <a:spcPts val="1200"/>
              </a:spcBef>
              <a:spcAft>
                <a:spcPts val="0"/>
              </a:spcAft>
              <a:buNone/>
            </a:pPr>
            <a:r>
              <a:t/>
            </a:r>
            <a:endParaRPr sz="1992">
              <a:solidFill>
                <a:srgbClr val="666666"/>
              </a:solidFill>
              <a:latin typeface="Roboto Medium"/>
              <a:ea typeface="Roboto Medium"/>
              <a:cs typeface="Roboto Medium"/>
              <a:sym typeface="Roboto Medium"/>
            </a:endParaRPr>
          </a:p>
          <a:p>
            <a:pPr indent="0" lvl="0" marL="457200" rtl="0" algn="l">
              <a:spcBef>
                <a:spcPts val="1200"/>
              </a:spcBef>
              <a:spcAft>
                <a:spcPts val="0"/>
              </a:spcAft>
              <a:buNone/>
            </a:pPr>
            <a:r>
              <a:t/>
            </a:r>
            <a:endParaRPr sz="1992">
              <a:solidFill>
                <a:srgbClr val="666666"/>
              </a:solidFill>
              <a:latin typeface="Roboto Medium"/>
              <a:ea typeface="Roboto Medium"/>
              <a:cs typeface="Roboto Medium"/>
              <a:sym typeface="Roboto Medium"/>
            </a:endParaRPr>
          </a:p>
          <a:p>
            <a:pPr indent="0" lvl="0" marL="457200" rtl="0" algn="l">
              <a:spcBef>
                <a:spcPts val="1200"/>
              </a:spcBef>
              <a:spcAft>
                <a:spcPts val="0"/>
              </a:spcAft>
              <a:buNone/>
            </a:pPr>
            <a:r>
              <a:t/>
            </a:r>
            <a:endParaRPr sz="1992">
              <a:solidFill>
                <a:srgbClr val="666666"/>
              </a:solidFill>
              <a:latin typeface="Roboto Medium"/>
              <a:ea typeface="Roboto Medium"/>
              <a:cs typeface="Roboto Medium"/>
              <a:sym typeface="Roboto Medium"/>
            </a:endParaRPr>
          </a:p>
          <a:p>
            <a:pPr indent="0" lvl="0" marL="457200" rtl="0" algn="l">
              <a:spcBef>
                <a:spcPts val="1200"/>
              </a:spcBef>
              <a:spcAft>
                <a:spcPts val="0"/>
              </a:spcAft>
              <a:buNone/>
            </a:pPr>
            <a:r>
              <a:t/>
            </a:r>
            <a:endParaRPr sz="2000">
              <a:solidFill>
                <a:srgbClr val="666666"/>
              </a:solidFill>
            </a:endParaRPr>
          </a:p>
          <a:p>
            <a:pPr indent="0" lvl="0" marL="0" rtl="0" algn="l">
              <a:spcBef>
                <a:spcPts val="1200"/>
              </a:spcBef>
              <a:spcAft>
                <a:spcPts val="1200"/>
              </a:spcAft>
              <a:buNone/>
            </a:pPr>
            <a:r>
              <a:t/>
            </a:r>
            <a:endParaRPr/>
          </a:p>
        </p:txBody>
      </p:sp>
      <p:sp>
        <p:nvSpPr>
          <p:cNvPr id="370" name="Google Shape;370;p4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pic>
        <p:nvPicPr>
          <p:cNvPr id="371" name="Google Shape;371;p43"/>
          <p:cNvPicPr preferRelativeResize="0"/>
          <p:nvPr/>
        </p:nvPicPr>
        <p:blipFill rotWithShape="1">
          <a:blip r:embed="rId3">
            <a:alphaModFix/>
          </a:blip>
          <a:srcRect b="6449" l="16081" r="10222" t="18560"/>
          <a:stretch/>
        </p:blipFill>
        <p:spPr>
          <a:xfrm>
            <a:off x="6305525" y="954738"/>
            <a:ext cx="2728500" cy="3554700"/>
          </a:xfrm>
          <a:prstGeom prst="wedgeEllipseCallout">
            <a:avLst>
              <a:gd fmla="val -20833" name="adj1"/>
              <a:gd fmla="val 62500" name="adj2"/>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44"/>
          <p:cNvSpPr txBox="1"/>
          <p:nvPr>
            <p:ph type="title"/>
          </p:nvPr>
        </p:nvSpPr>
        <p:spPr>
          <a:xfrm>
            <a:off x="341875" y="286125"/>
            <a:ext cx="8311500" cy="53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de" sz="3200">
                <a:solidFill>
                  <a:srgbClr val="674EA7"/>
                </a:solidFill>
              </a:rPr>
              <a:t>Publikationsformen </a:t>
            </a:r>
            <a:r>
              <a:rPr lang="de" sz="3100">
                <a:solidFill>
                  <a:srgbClr val="674EA7"/>
                </a:solidFill>
              </a:rPr>
              <a:t> </a:t>
            </a:r>
            <a:endParaRPr sz="4800">
              <a:solidFill>
                <a:srgbClr val="674EA7"/>
              </a:solidFill>
            </a:endParaRPr>
          </a:p>
        </p:txBody>
      </p:sp>
      <p:sp>
        <p:nvSpPr>
          <p:cNvPr id="377" name="Google Shape;377;p44"/>
          <p:cNvSpPr txBox="1"/>
          <p:nvPr>
            <p:ph idx="1" type="body"/>
          </p:nvPr>
        </p:nvSpPr>
        <p:spPr>
          <a:xfrm>
            <a:off x="464375" y="969850"/>
            <a:ext cx="8130600" cy="3468900"/>
          </a:xfrm>
          <a:prstGeom prst="rect">
            <a:avLst/>
          </a:prstGeom>
        </p:spPr>
        <p:txBody>
          <a:bodyPr anchorCtr="0" anchor="t" bIns="91425" lIns="91425" spcFirstLastPara="1" rIns="91425" wrap="square" tIns="91425">
            <a:noAutofit/>
          </a:bodyPr>
          <a:lstStyle/>
          <a:p>
            <a:pPr indent="-380484" lvl="0" marL="457200" rtl="0" algn="l">
              <a:spcBef>
                <a:spcPts val="0"/>
              </a:spcBef>
              <a:spcAft>
                <a:spcPts val="0"/>
              </a:spcAft>
              <a:buClr>
                <a:srgbClr val="666666"/>
              </a:buClr>
              <a:buSzPts val="2392"/>
              <a:buFont typeface="Roboto Medium"/>
              <a:buChar char="❏"/>
            </a:pPr>
            <a:r>
              <a:rPr lang="de" sz="2392">
                <a:solidFill>
                  <a:srgbClr val="666666"/>
                </a:solidFill>
                <a:latin typeface="Roboto Medium"/>
                <a:ea typeface="Roboto Medium"/>
                <a:cs typeface="Roboto Medium"/>
                <a:sym typeface="Roboto Medium"/>
              </a:rPr>
              <a:t>Monographie (umfassende Darstellung eines Themas) </a:t>
            </a:r>
            <a:endParaRPr sz="2392">
              <a:solidFill>
                <a:srgbClr val="666666"/>
              </a:solidFill>
              <a:latin typeface="Roboto Medium"/>
              <a:ea typeface="Roboto Medium"/>
              <a:cs typeface="Roboto Medium"/>
              <a:sym typeface="Roboto Medium"/>
            </a:endParaRPr>
          </a:p>
          <a:p>
            <a:pPr indent="-380484" lvl="0" marL="457200" rtl="0" algn="l">
              <a:spcBef>
                <a:spcPts val="0"/>
              </a:spcBef>
              <a:spcAft>
                <a:spcPts val="0"/>
              </a:spcAft>
              <a:buClr>
                <a:srgbClr val="666666"/>
              </a:buClr>
              <a:buSzPts val="2392"/>
              <a:buFont typeface="Roboto Medium"/>
              <a:buChar char="❏"/>
            </a:pPr>
            <a:r>
              <a:rPr lang="de" sz="2392">
                <a:solidFill>
                  <a:srgbClr val="666666"/>
                </a:solidFill>
                <a:latin typeface="Roboto Medium"/>
                <a:ea typeface="Roboto Medium"/>
                <a:cs typeface="Roboto Medium"/>
                <a:sym typeface="Roboto Medium"/>
              </a:rPr>
              <a:t>Artikel in einer Fachzeitschrift </a:t>
            </a:r>
            <a:endParaRPr sz="2392">
              <a:solidFill>
                <a:srgbClr val="666666"/>
              </a:solidFill>
              <a:latin typeface="Roboto Medium"/>
              <a:ea typeface="Roboto Medium"/>
              <a:cs typeface="Roboto Medium"/>
              <a:sym typeface="Roboto Medium"/>
            </a:endParaRPr>
          </a:p>
          <a:p>
            <a:pPr indent="-380484" lvl="0" marL="457200" rtl="0" algn="l">
              <a:spcBef>
                <a:spcPts val="0"/>
              </a:spcBef>
              <a:spcAft>
                <a:spcPts val="0"/>
              </a:spcAft>
              <a:buClr>
                <a:srgbClr val="666666"/>
              </a:buClr>
              <a:buSzPts val="2392"/>
              <a:buFont typeface="Roboto Medium"/>
              <a:buChar char="❏"/>
            </a:pPr>
            <a:r>
              <a:rPr lang="de" sz="2392">
                <a:solidFill>
                  <a:srgbClr val="666666"/>
                </a:solidFill>
                <a:latin typeface="Roboto Medium"/>
                <a:ea typeface="Roboto Medium"/>
                <a:cs typeface="Roboto Medium"/>
                <a:sym typeface="Roboto Medium"/>
              </a:rPr>
              <a:t>Arbeitspapier (Preprints) </a:t>
            </a:r>
            <a:endParaRPr sz="2392">
              <a:solidFill>
                <a:srgbClr val="666666"/>
              </a:solidFill>
              <a:latin typeface="Roboto Medium"/>
              <a:ea typeface="Roboto Medium"/>
              <a:cs typeface="Roboto Medium"/>
              <a:sym typeface="Roboto Medium"/>
            </a:endParaRPr>
          </a:p>
          <a:p>
            <a:pPr indent="-380484" lvl="0" marL="457200" rtl="0" algn="l">
              <a:spcBef>
                <a:spcPts val="0"/>
              </a:spcBef>
              <a:spcAft>
                <a:spcPts val="0"/>
              </a:spcAft>
              <a:buClr>
                <a:srgbClr val="666666"/>
              </a:buClr>
              <a:buSzPts val="2392"/>
              <a:buFont typeface="Roboto Medium"/>
              <a:buChar char="❏"/>
            </a:pPr>
            <a:r>
              <a:rPr lang="de" sz="2392">
                <a:solidFill>
                  <a:srgbClr val="666666"/>
                </a:solidFill>
                <a:latin typeface="Roboto Medium"/>
                <a:ea typeface="Roboto Medium"/>
                <a:cs typeface="Roboto Medium"/>
                <a:sym typeface="Roboto Medium"/>
              </a:rPr>
              <a:t>Sammelband (mehrere Autoren, verwandte Themen) </a:t>
            </a:r>
            <a:endParaRPr sz="2392">
              <a:solidFill>
                <a:srgbClr val="666666"/>
              </a:solidFill>
              <a:latin typeface="Roboto Medium"/>
              <a:ea typeface="Roboto Medium"/>
              <a:cs typeface="Roboto Medium"/>
              <a:sym typeface="Roboto Medium"/>
            </a:endParaRPr>
          </a:p>
          <a:p>
            <a:pPr indent="-380484" lvl="0" marL="457200" rtl="0" algn="l">
              <a:spcBef>
                <a:spcPts val="0"/>
              </a:spcBef>
              <a:spcAft>
                <a:spcPts val="0"/>
              </a:spcAft>
              <a:buClr>
                <a:srgbClr val="666666"/>
              </a:buClr>
              <a:buSzPts val="2392"/>
              <a:buFont typeface="Roboto Medium"/>
              <a:buChar char="❏"/>
            </a:pPr>
            <a:r>
              <a:rPr lang="de" sz="2392">
                <a:solidFill>
                  <a:srgbClr val="666666"/>
                </a:solidFill>
                <a:latin typeface="Roboto Medium"/>
                <a:ea typeface="Roboto Medium"/>
                <a:cs typeface="Roboto Medium"/>
                <a:sym typeface="Roboto Medium"/>
              </a:rPr>
              <a:t>Tagungsbände (Vorträge mehrerer Autoren) </a:t>
            </a:r>
            <a:endParaRPr sz="2392">
              <a:solidFill>
                <a:srgbClr val="666666"/>
              </a:solidFill>
              <a:latin typeface="Roboto Medium"/>
              <a:ea typeface="Roboto Medium"/>
              <a:cs typeface="Roboto Medium"/>
              <a:sym typeface="Roboto Medium"/>
            </a:endParaRPr>
          </a:p>
          <a:p>
            <a:pPr indent="-380484" lvl="0" marL="457200" rtl="0" algn="l">
              <a:spcBef>
                <a:spcPts val="0"/>
              </a:spcBef>
              <a:spcAft>
                <a:spcPts val="0"/>
              </a:spcAft>
              <a:buClr>
                <a:srgbClr val="666666"/>
              </a:buClr>
              <a:buSzPts val="2392"/>
              <a:buFont typeface="Roboto Medium"/>
              <a:buChar char="❏"/>
            </a:pPr>
            <a:r>
              <a:rPr lang="de" sz="2392">
                <a:solidFill>
                  <a:srgbClr val="666666"/>
                </a:solidFill>
                <a:latin typeface="Roboto Medium"/>
                <a:ea typeface="Roboto Medium"/>
                <a:cs typeface="Roboto Medium"/>
                <a:sym typeface="Roboto Medium"/>
              </a:rPr>
              <a:t>Handbuch (Zusammenfassung des Wissens, </a:t>
            </a:r>
            <a:r>
              <a:rPr lang="de" sz="2392">
                <a:solidFill>
                  <a:srgbClr val="666666"/>
                </a:solidFill>
                <a:latin typeface="Roboto Medium"/>
                <a:ea typeface="Roboto Medium"/>
                <a:cs typeface="Roboto Medium"/>
                <a:sym typeface="Roboto Medium"/>
              </a:rPr>
              <a:t>Nachschlagewerk</a:t>
            </a:r>
            <a:r>
              <a:rPr lang="de" sz="2392">
                <a:solidFill>
                  <a:srgbClr val="666666"/>
                </a:solidFill>
                <a:latin typeface="Roboto Medium"/>
                <a:ea typeface="Roboto Medium"/>
                <a:cs typeface="Roboto Medium"/>
                <a:sym typeface="Roboto Medium"/>
              </a:rPr>
              <a:t>) </a:t>
            </a:r>
            <a:endParaRPr sz="2392">
              <a:solidFill>
                <a:srgbClr val="666666"/>
              </a:solidFill>
              <a:latin typeface="Roboto Medium"/>
              <a:ea typeface="Roboto Medium"/>
              <a:cs typeface="Roboto Medium"/>
              <a:sym typeface="Roboto Medium"/>
            </a:endParaRPr>
          </a:p>
          <a:p>
            <a:pPr indent="-380484" lvl="0" marL="457200" rtl="0" algn="l">
              <a:spcBef>
                <a:spcPts val="0"/>
              </a:spcBef>
              <a:spcAft>
                <a:spcPts val="0"/>
              </a:spcAft>
              <a:buClr>
                <a:srgbClr val="666666"/>
              </a:buClr>
              <a:buSzPts val="2392"/>
              <a:buFont typeface="Roboto Medium"/>
              <a:buChar char="❏"/>
            </a:pPr>
            <a:r>
              <a:rPr lang="de" sz="2392">
                <a:solidFill>
                  <a:srgbClr val="666666"/>
                </a:solidFill>
                <a:latin typeface="Roboto Medium"/>
                <a:ea typeface="Roboto Medium"/>
                <a:cs typeface="Roboto Medium"/>
                <a:sym typeface="Roboto Medium"/>
              </a:rPr>
              <a:t>Internetquellen </a:t>
            </a:r>
            <a:endParaRPr sz="2392">
              <a:solidFill>
                <a:srgbClr val="666666"/>
              </a:solidFill>
              <a:latin typeface="Roboto Medium"/>
              <a:ea typeface="Roboto Medium"/>
              <a:cs typeface="Roboto Medium"/>
              <a:sym typeface="Roboto Medium"/>
            </a:endParaRPr>
          </a:p>
          <a:p>
            <a:pPr indent="0" lvl="0" marL="457200" rtl="0" algn="l">
              <a:spcBef>
                <a:spcPts val="1200"/>
              </a:spcBef>
              <a:spcAft>
                <a:spcPts val="0"/>
              </a:spcAft>
              <a:buNone/>
            </a:pPr>
            <a:r>
              <a:t/>
            </a:r>
            <a:endParaRPr sz="1992">
              <a:solidFill>
                <a:srgbClr val="666666"/>
              </a:solidFill>
              <a:latin typeface="Roboto Medium"/>
              <a:ea typeface="Roboto Medium"/>
              <a:cs typeface="Roboto Medium"/>
              <a:sym typeface="Roboto Medium"/>
            </a:endParaRPr>
          </a:p>
          <a:p>
            <a:pPr indent="0" lvl="0" marL="457200" rtl="0" algn="l">
              <a:spcBef>
                <a:spcPts val="1200"/>
              </a:spcBef>
              <a:spcAft>
                <a:spcPts val="0"/>
              </a:spcAft>
              <a:buNone/>
            </a:pPr>
            <a:r>
              <a:t/>
            </a:r>
            <a:endParaRPr sz="2000">
              <a:solidFill>
                <a:srgbClr val="666666"/>
              </a:solidFill>
            </a:endParaRPr>
          </a:p>
          <a:p>
            <a:pPr indent="0" lvl="0" marL="0" rtl="0" algn="l">
              <a:spcBef>
                <a:spcPts val="1200"/>
              </a:spcBef>
              <a:spcAft>
                <a:spcPts val="1200"/>
              </a:spcAft>
              <a:buNone/>
            </a:pPr>
            <a:r>
              <a:t/>
            </a:r>
            <a:endParaRPr/>
          </a:p>
        </p:txBody>
      </p:sp>
      <p:sp>
        <p:nvSpPr>
          <p:cNvPr id="378" name="Google Shape;378;p4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45"/>
          <p:cNvSpPr txBox="1"/>
          <p:nvPr>
            <p:ph type="title"/>
          </p:nvPr>
        </p:nvSpPr>
        <p:spPr>
          <a:xfrm>
            <a:off x="205775" y="389250"/>
            <a:ext cx="8733600" cy="797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de" sz="4300">
                <a:solidFill>
                  <a:srgbClr val="674EA7"/>
                </a:solidFill>
                <a:latin typeface="Roboto Black"/>
                <a:ea typeface="Roboto Black"/>
                <a:cs typeface="Roboto Black"/>
                <a:sym typeface="Roboto Black"/>
              </a:rPr>
              <a:t>ZITATION</a:t>
            </a:r>
            <a:r>
              <a:rPr lang="de" sz="4300">
                <a:solidFill>
                  <a:srgbClr val="674EA7"/>
                </a:solidFill>
                <a:latin typeface="Roboto Black"/>
                <a:ea typeface="Roboto Black"/>
                <a:cs typeface="Roboto Black"/>
                <a:sym typeface="Roboto Black"/>
              </a:rPr>
              <a:t>   </a:t>
            </a:r>
            <a:endParaRPr sz="6000">
              <a:solidFill>
                <a:srgbClr val="674EA7"/>
              </a:solidFill>
              <a:latin typeface="Roboto Black"/>
              <a:ea typeface="Roboto Black"/>
              <a:cs typeface="Roboto Black"/>
              <a:sym typeface="Roboto Black"/>
            </a:endParaRPr>
          </a:p>
        </p:txBody>
      </p:sp>
      <p:sp>
        <p:nvSpPr>
          <p:cNvPr id="384" name="Google Shape;384;p45"/>
          <p:cNvSpPr txBox="1"/>
          <p:nvPr>
            <p:ph idx="1" type="body"/>
          </p:nvPr>
        </p:nvSpPr>
        <p:spPr>
          <a:xfrm>
            <a:off x="205775" y="754175"/>
            <a:ext cx="8733600" cy="3071700"/>
          </a:xfrm>
          <a:prstGeom prst="rect">
            <a:avLst/>
          </a:prstGeom>
        </p:spPr>
        <p:txBody>
          <a:bodyPr anchorCtr="0" anchor="t" bIns="91425" lIns="91425" spcFirstLastPara="1" rIns="91425" wrap="square" tIns="91425">
            <a:noAutofit/>
          </a:bodyPr>
          <a:lstStyle/>
          <a:p>
            <a:pPr indent="0" lvl="0" marL="457200" rtl="0" algn="ctr">
              <a:spcBef>
                <a:spcPts val="0"/>
              </a:spcBef>
              <a:spcAft>
                <a:spcPts val="0"/>
              </a:spcAft>
              <a:buNone/>
            </a:pPr>
            <a:r>
              <a:t/>
            </a:r>
            <a:endParaRPr sz="2392">
              <a:solidFill>
                <a:srgbClr val="666666"/>
              </a:solidFill>
              <a:latin typeface="Roboto Medium"/>
              <a:ea typeface="Roboto Medium"/>
              <a:cs typeface="Roboto Medium"/>
              <a:sym typeface="Roboto Medium"/>
            </a:endParaRPr>
          </a:p>
          <a:p>
            <a:pPr indent="0" lvl="0" marL="0" rtl="0" algn="ctr">
              <a:spcBef>
                <a:spcPts val="1200"/>
              </a:spcBef>
              <a:spcAft>
                <a:spcPts val="0"/>
              </a:spcAft>
              <a:buNone/>
            </a:pPr>
            <a:r>
              <a:rPr b="1" lang="de" sz="3692">
                <a:solidFill>
                  <a:srgbClr val="666666"/>
                </a:solidFill>
                <a:latin typeface="Nunito"/>
                <a:ea typeface="Nunito"/>
                <a:cs typeface="Nunito"/>
                <a:sym typeface="Nunito"/>
              </a:rPr>
              <a:t>“If I have seen further, it is by standing on the shoulders of Giants"</a:t>
            </a:r>
            <a:endParaRPr b="1" sz="3692">
              <a:solidFill>
                <a:srgbClr val="666666"/>
              </a:solidFill>
              <a:latin typeface="Nunito"/>
              <a:ea typeface="Nunito"/>
              <a:cs typeface="Nunito"/>
              <a:sym typeface="Nunito"/>
            </a:endParaRPr>
          </a:p>
          <a:p>
            <a:pPr indent="0" lvl="0" marL="0" rtl="0" algn="l">
              <a:spcBef>
                <a:spcPts val="1200"/>
              </a:spcBef>
              <a:spcAft>
                <a:spcPts val="0"/>
              </a:spcAft>
              <a:buNone/>
            </a:pPr>
            <a:r>
              <a:rPr b="1" lang="de" sz="3892">
                <a:solidFill>
                  <a:srgbClr val="701C7F"/>
                </a:solidFill>
                <a:latin typeface="Roboto"/>
                <a:ea typeface="Roboto"/>
                <a:cs typeface="Roboto"/>
                <a:sym typeface="Roboto"/>
              </a:rPr>
              <a:t>                             Isaac Newton</a:t>
            </a:r>
            <a:endParaRPr b="1" sz="3892">
              <a:solidFill>
                <a:srgbClr val="701C7F"/>
              </a:solidFill>
              <a:latin typeface="Roboto"/>
              <a:ea typeface="Roboto"/>
              <a:cs typeface="Roboto"/>
              <a:sym typeface="Roboto"/>
            </a:endParaRPr>
          </a:p>
          <a:p>
            <a:pPr indent="0" lvl="0" marL="457200" rtl="0" algn="l">
              <a:spcBef>
                <a:spcPts val="1200"/>
              </a:spcBef>
              <a:spcAft>
                <a:spcPts val="0"/>
              </a:spcAft>
              <a:buNone/>
            </a:pPr>
            <a:r>
              <a:t/>
            </a:r>
            <a:endParaRPr sz="2392">
              <a:solidFill>
                <a:srgbClr val="666666"/>
              </a:solidFill>
              <a:latin typeface="Roboto Medium"/>
              <a:ea typeface="Roboto Medium"/>
              <a:cs typeface="Roboto Medium"/>
              <a:sym typeface="Roboto Medium"/>
            </a:endParaRPr>
          </a:p>
          <a:p>
            <a:pPr indent="0" lvl="0" marL="457200" rtl="0" algn="l">
              <a:spcBef>
                <a:spcPts val="1200"/>
              </a:spcBef>
              <a:spcAft>
                <a:spcPts val="0"/>
              </a:spcAft>
              <a:buNone/>
            </a:pPr>
            <a:r>
              <a:t/>
            </a:r>
            <a:endParaRPr sz="1992">
              <a:solidFill>
                <a:srgbClr val="666666"/>
              </a:solidFill>
              <a:latin typeface="Roboto Medium"/>
              <a:ea typeface="Roboto Medium"/>
              <a:cs typeface="Roboto Medium"/>
              <a:sym typeface="Roboto Medium"/>
            </a:endParaRPr>
          </a:p>
          <a:p>
            <a:pPr indent="0" lvl="0" marL="457200" rtl="0" algn="l">
              <a:spcBef>
                <a:spcPts val="1200"/>
              </a:spcBef>
              <a:spcAft>
                <a:spcPts val="0"/>
              </a:spcAft>
              <a:buNone/>
            </a:pPr>
            <a:r>
              <a:t/>
            </a:r>
            <a:endParaRPr sz="1992">
              <a:solidFill>
                <a:srgbClr val="666666"/>
              </a:solidFill>
              <a:latin typeface="Roboto Medium"/>
              <a:ea typeface="Roboto Medium"/>
              <a:cs typeface="Roboto Medium"/>
              <a:sym typeface="Roboto Medium"/>
            </a:endParaRPr>
          </a:p>
          <a:p>
            <a:pPr indent="0" lvl="0" marL="457200" rtl="0" algn="l">
              <a:spcBef>
                <a:spcPts val="1200"/>
              </a:spcBef>
              <a:spcAft>
                <a:spcPts val="0"/>
              </a:spcAft>
              <a:buNone/>
            </a:pPr>
            <a:r>
              <a:t/>
            </a:r>
            <a:endParaRPr sz="1992">
              <a:solidFill>
                <a:srgbClr val="666666"/>
              </a:solidFill>
              <a:latin typeface="Roboto Medium"/>
              <a:ea typeface="Roboto Medium"/>
              <a:cs typeface="Roboto Medium"/>
              <a:sym typeface="Roboto Medium"/>
            </a:endParaRPr>
          </a:p>
          <a:p>
            <a:pPr indent="0" lvl="0" marL="457200" rtl="0" algn="l">
              <a:spcBef>
                <a:spcPts val="1200"/>
              </a:spcBef>
              <a:spcAft>
                <a:spcPts val="0"/>
              </a:spcAft>
              <a:buNone/>
            </a:pPr>
            <a:r>
              <a:t/>
            </a:r>
            <a:endParaRPr sz="2000">
              <a:solidFill>
                <a:srgbClr val="666666"/>
              </a:solidFill>
            </a:endParaRPr>
          </a:p>
          <a:p>
            <a:pPr indent="0" lvl="0" marL="0" rtl="0" algn="l">
              <a:spcBef>
                <a:spcPts val="1200"/>
              </a:spcBef>
              <a:spcAft>
                <a:spcPts val="1200"/>
              </a:spcAft>
              <a:buNone/>
            </a:pPr>
            <a:r>
              <a:t/>
            </a:r>
            <a:endParaRPr/>
          </a:p>
        </p:txBody>
      </p:sp>
      <p:sp>
        <p:nvSpPr>
          <p:cNvPr id="385" name="Google Shape;385;p4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pic>
        <p:nvPicPr>
          <p:cNvPr id="386" name="Google Shape;386;p45"/>
          <p:cNvPicPr preferRelativeResize="0"/>
          <p:nvPr/>
        </p:nvPicPr>
        <p:blipFill rotWithShape="1">
          <a:blip r:embed="rId3">
            <a:alphaModFix/>
          </a:blip>
          <a:srcRect b="20155" l="19863" r="19579" t="37907"/>
          <a:stretch/>
        </p:blipFill>
        <p:spPr>
          <a:xfrm rot="7437812">
            <a:off x="6720270" y="2816789"/>
            <a:ext cx="1882702" cy="1738339"/>
          </a:xfrm>
          <a:prstGeom prst="wedgeEllipseCallout">
            <a:avLst>
              <a:gd fmla="val -20833" name="adj1"/>
              <a:gd fmla="val 62500" name="adj2"/>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4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
        <p:nvSpPr>
          <p:cNvPr id="392" name="Google Shape;392;p46"/>
          <p:cNvSpPr txBox="1"/>
          <p:nvPr/>
        </p:nvSpPr>
        <p:spPr>
          <a:xfrm flipH="1" rot="716628">
            <a:off x="4201869" y="1221999"/>
            <a:ext cx="3419631" cy="3170706"/>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de" sz="2400">
                <a:solidFill>
                  <a:schemeClr val="dk2"/>
                </a:solidFill>
                <a:latin typeface="Impact"/>
                <a:ea typeface="Impact"/>
                <a:cs typeface="Impact"/>
                <a:sym typeface="Impact"/>
              </a:rPr>
              <a:t>„GPT-3 kann in wissenschaftlichen Artikeln zitiert werden, indem das Modell (GPT-3) und der Entwickler (OpenAI) genannt werden.</a:t>
            </a:r>
            <a:r>
              <a:rPr lang="de" sz="2100">
                <a:solidFill>
                  <a:schemeClr val="dk2"/>
                </a:solidFill>
                <a:latin typeface="Impact"/>
                <a:ea typeface="Impact"/>
                <a:cs typeface="Impact"/>
                <a:sym typeface="Impact"/>
              </a:rPr>
              <a:t>”</a:t>
            </a:r>
            <a:r>
              <a:rPr lang="de" sz="2400">
                <a:solidFill>
                  <a:schemeClr val="dk2"/>
                </a:solidFill>
                <a:latin typeface="Impact"/>
                <a:ea typeface="Impact"/>
                <a:cs typeface="Impact"/>
                <a:sym typeface="Impact"/>
              </a:rPr>
              <a:t>  (-?-)</a:t>
            </a:r>
            <a:endParaRPr sz="2400">
              <a:solidFill>
                <a:schemeClr val="dk2"/>
              </a:solidFill>
              <a:latin typeface="Impact"/>
              <a:ea typeface="Impact"/>
              <a:cs typeface="Impact"/>
              <a:sym typeface="Impact"/>
            </a:endParaRPr>
          </a:p>
          <a:p>
            <a:pPr indent="0" lvl="0" marL="0" rtl="0" algn="l">
              <a:spcBef>
                <a:spcPts val="0"/>
              </a:spcBef>
              <a:spcAft>
                <a:spcPts val="0"/>
              </a:spcAft>
              <a:buNone/>
            </a:pPr>
            <a:r>
              <a:t/>
            </a:r>
            <a:endParaRPr sz="1300">
              <a:solidFill>
                <a:schemeClr val="dk2"/>
              </a:solidFill>
              <a:latin typeface="Calibri"/>
              <a:ea typeface="Calibri"/>
              <a:cs typeface="Calibri"/>
              <a:sym typeface="Calibri"/>
            </a:endParaRPr>
          </a:p>
          <a:p>
            <a:pPr indent="0" lvl="0" marL="0" rtl="0" algn="l">
              <a:spcBef>
                <a:spcPts val="0"/>
              </a:spcBef>
              <a:spcAft>
                <a:spcPts val="0"/>
              </a:spcAft>
              <a:buNone/>
            </a:pPr>
            <a:r>
              <a:t/>
            </a:r>
            <a:endParaRPr sz="1300">
              <a:solidFill>
                <a:schemeClr val="dk2"/>
              </a:solidFill>
              <a:latin typeface="Calibri"/>
              <a:ea typeface="Calibri"/>
              <a:cs typeface="Calibri"/>
              <a:sym typeface="Calibri"/>
            </a:endParaRPr>
          </a:p>
        </p:txBody>
      </p:sp>
      <p:pic>
        <p:nvPicPr>
          <p:cNvPr id="393" name="Google Shape;393;p46"/>
          <p:cNvPicPr preferRelativeResize="0"/>
          <p:nvPr/>
        </p:nvPicPr>
        <p:blipFill rotWithShape="1">
          <a:blip r:embed="rId3">
            <a:alphaModFix/>
          </a:blip>
          <a:srcRect b="22839" l="19040" r="28667" t="9106"/>
          <a:stretch/>
        </p:blipFill>
        <p:spPr>
          <a:xfrm>
            <a:off x="160250" y="442725"/>
            <a:ext cx="3014700" cy="3183000"/>
          </a:xfrm>
          <a:prstGeom prst="teardrop">
            <a:avLst>
              <a:gd fmla="val 100000" name="adj"/>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47"/>
          <p:cNvSpPr txBox="1"/>
          <p:nvPr>
            <p:ph idx="1" type="body"/>
          </p:nvPr>
        </p:nvSpPr>
        <p:spPr>
          <a:xfrm>
            <a:off x="819150" y="683575"/>
            <a:ext cx="7505700" cy="3755100"/>
          </a:xfrm>
          <a:prstGeom prst="rect">
            <a:avLst/>
          </a:prstGeom>
        </p:spPr>
        <p:txBody>
          <a:bodyPr anchorCtr="0" anchor="t" bIns="91425" lIns="91425" spcFirstLastPara="1" rIns="91425" wrap="square" tIns="91425">
            <a:normAutofit lnSpcReduction="20000"/>
          </a:bodyPr>
          <a:lstStyle/>
          <a:p>
            <a:pPr indent="0" lvl="0" marL="0" rtl="0" algn="ctr">
              <a:lnSpc>
                <a:spcPct val="100000"/>
              </a:lnSpc>
              <a:spcBef>
                <a:spcPts val="0"/>
              </a:spcBef>
              <a:spcAft>
                <a:spcPts val="0"/>
              </a:spcAft>
              <a:buNone/>
            </a:pPr>
            <a:r>
              <a:rPr lang="de" sz="3500">
                <a:solidFill>
                  <a:srgbClr val="C27BA0"/>
                </a:solidFill>
                <a:latin typeface="Nunito ExtraBold"/>
                <a:ea typeface="Nunito ExtraBold"/>
                <a:cs typeface="Nunito ExtraBold"/>
                <a:sym typeface="Nunito ExtraBold"/>
              </a:rPr>
              <a:t>„</a:t>
            </a:r>
            <a:r>
              <a:rPr lang="de" sz="3700">
                <a:solidFill>
                  <a:srgbClr val="C27BA0"/>
                </a:solidFill>
                <a:latin typeface="Nunito ExtraBold"/>
                <a:ea typeface="Nunito ExtraBold"/>
                <a:cs typeface="Nunito ExtraBold"/>
                <a:sym typeface="Nunito ExtraBold"/>
              </a:rPr>
              <a:t>Zitieren ist wie in einem Prozeß etwas unter Beweis stellen. </a:t>
            </a:r>
            <a:endParaRPr sz="3700">
              <a:solidFill>
                <a:srgbClr val="C27BA0"/>
              </a:solidFill>
              <a:latin typeface="Nunito ExtraBold"/>
              <a:ea typeface="Nunito ExtraBold"/>
              <a:cs typeface="Nunito ExtraBold"/>
              <a:sym typeface="Nunito ExtraBold"/>
            </a:endParaRPr>
          </a:p>
          <a:p>
            <a:pPr indent="0" lvl="0" marL="0" rtl="0" algn="ctr">
              <a:lnSpc>
                <a:spcPct val="100000"/>
              </a:lnSpc>
              <a:spcBef>
                <a:spcPts val="0"/>
              </a:spcBef>
              <a:spcAft>
                <a:spcPts val="0"/>
              </a:spcAft>
              <a:buNone/>
            </a:pPr>
            <a:r>
              <a:rPr lang="de" sz="3700">
                <a:solidFill>
                  <a:srgbClr val="C27BA0"/>
                </a:solidFill>
                <a:latin typeface="Nunito ExtraBold"/>
                <a:ea typeface="Nunito ExtraBold"/>
                <a:cs typeface="Nunito ExtraBold"/>
                <a:sym typeface="Nunito ExtraBold"/>
              </a:rPr>
              <a:t>Ihr müsst die Zeugen immer beibringen und den Nachweis erbringen können, dass sie glaubwürdig sind.”</a:t>
            </a:r>
            <a:r>
              <a:rPr lang="de" sz="3700">
                <a:solidFill>
                  <a:srgbClr val="674EA7"/>
                </a:solidFill>
                <a:latin typeface="Nunito ExtraBold"/>
                <a:ea typeface="Nunito ExtraBold"/>
                <a:cs typeface="Nunito ExtraBold"/>
                <a:sym typeface="Nunito ExtraBold"/>
              </a:rPr>
              <a:t> </a:t>
            </a:r>
            <a:endParaRPr sz="3700">
              <a:solidFill>
                <a:srgbClr val="674EA7"/>
              </a:solidFill>
              <a:latin typeface="Nunito ExtraBold"/>
              <a:ea typeface="Nunito ExtraBold"/>
              <a:cs typeface="Nunito ExtraBold"/>
              <a:sym typeface="Nunito ExtraBold"/>
            </a:endParaRPr>
          </a:p>
          <a:p>
            <a:pPr indent="0" lvl="0" marL="0" rtl="0" algn="ctr">
              <a:lnSpc>
                <a:spcPct val="100000"/>
              </a:lnSpc>
              <a:spcBef>
                <a:spcPts val="0"/>
              </a:spcBef>
              <a:spcAft>
                <a:spcPts val="0"/>
              </a:spcAft>
              <a:buNone/>
            </a:pPr>
            <a:r>
              <a:t/>
            </a:r>
            <a:endParaRPr sz="3400">
              <a:solidFill>
                <a:srgbClr val="674EA7"/>
              </a:solidFill>
              <a:latin typeface="Roboto Medium"/>
              <a:ea typeface="Roboto Medium"/>
              <a:cs typeface="Roboto Medium"/>
              <a:sym typeface="Roboto Medium"/>
            </a:endParaRPr>
          </a:p>
          <a:p>
            <a:pPr indent="0" lvl="0" marL="0" rtl="0" algn="ctr">
              <a:lnSpc>
                <a:spcPct val="100000"/>
              </a:lnSpc>
              <a:spcBef>
                <a:spcPts val="0"/>
              </a:spcBef>
              <a:spcAft>
                <a:spcPts val="0"/>
              </a:spcAft>
              <a:buNone/>
            </a:pPr>
            <a:r>
              <a:rPr lang="de" sz="3400">
                <a:solidFill>
                  <a:srgbClr val="8E7CC3"/>
                </a:solidFill>
                <a:latin typeface="Roboto Medium"/>
                <a:ea typeface="Roboto Medium"/>
                <a:cs typeface="Roboto Medium"/>
                <a:sym typeface="Roboto Medium"/>
              </a:rPr>
              <a:t>(Umberto Eco 2020: 204)</a:t>
            </a:r>
            <a:endParaRPr sz="2200"/>
          </a:p>
        </p:txBody>
      </p:sp>
      <p:sp>
        <p:nvSpPr>
          <p:cNvPr id="399" name="Google Shape;399;p4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48"/>
          <p:cNvSpPr txBox="1"/>
          <p:nvPr>
            <p:ph type="title"/>
          </p:nvPr>
        </p:nvSpPr>
        <p:spPr>
          <a:xfrm>
            <a:off x="819150" y="154100"/>
            <a:ext cx="7505700" cy="471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de" sz="3500">
                <a:solidFill>
                  <a:srgbClr val="674EA7"/>
                </a:solidFill>
              </a:rPr>
              <a:t>Sinn des Zitierens  </a:t>
            </a:r>
            <a:endParaRPr sz="3200">
              <a:solidFill>
                <a:srgbClr val="674EA7"/>
              </a:solidFill>
              <a:latin typeface="Roboto Medium"/>
              <a:ea typeface="Roboto Medium"/>
              <a:cs typeface="Roboto Medium"/>
              <a:sym typeface="Roboto Medium"/>
            </a:endParaRPr>
          </a:p>
        </p:txBody>
      </p:sp>
      <p:sp>
        <p:nvSpPr>
          <p:cNvPr id="405" name="Google Shape;405;p48"/>
          <p:cNvSpPr txBox="1"/>
          <p:nvPr>
            <p:ph idx="1" type="body"/>
          </p:nvPr>
        </p:nvSpPr>
        <p:spPr>
          <a:xfrm>
            <a:off x="552275" y="754175"/>
            <a:ext cx="8140200" cy="3890700"/>
          </a:xfrm>
          <a:prstGeom prst="rect">
            <a:avLst/>
          </a:prstGeom>
        </p:spPr>
        <p:txBody>
          <a:bodyPr anchorCtr="0" anchor="t" bIns="91425" lIns="91425" spcFirstLastPara="1" rIns="0" wrap="square" tIns="91425">
            <a:noAutofit/>
          </a:bodyPr>
          <a:lstStyle/>
          <a:p>
            <a:pPr indent="-262299" lvl="0" marL="457200" marR="381000" rtl="0" algn="l">
              <a:lnSpc>
                <a:spcPct val="150000"/>
              </a:lnSpc>
              <a:spcBef>
                <a:spcPts val="0"/>
              </a:spcBef>
              <a:spcAft>
                <a:spcPts val="0"/>
              </a:spcAft>
              <a:buClr>
                <a:srgbClr val="666666"/>
              </a:buClr>
              <a:buSzPts val="2600"/>
              <a:buFont typeface="Roboto Serif SemiBold"/>
              <a:buChar char="📔"/>
            </a:pPr>
            <a:r>
              <a:rPr lang="de" sz="2600">
                <a:solidFill>
                  <a:srgbClr val="666666"/>
                </a:solidFill>
                <a:highlight>
                  <a:srgbClr val="FFFFFF"/>
                </a:highlight>
                <a:latin typeface="Roboto Serif SemiBold"/>
                <a:ea typeface="Roboto Serif SemiBold"/>
                <a:cs typeface="Roboto Serif SemiBold"/>
                <a:sym typeface="Roboto Serif SemiBold"/>
              </a:rPr>
              <a:t>Zitieren statt </a:t>
            </a:r>
            <a:r>
              <a:rPr lang="de" sz="2600">
                <a:solidFill>
                  <a:srgbClr val="666666"/>
                </a:solidFill>
                <a:highlight>
                  <a:srgbClr val="FFFFFF"/>
                </a:highlight>
                <a:latin typeface="Roboto Serif SemiBold"/>
                <a:ea typeface="Roboto Serif SemiBold"/>
                <a:cs typeface="Roboto Serif SemiBold"/>
                <a:sym typeface="Roboto Serif SemiBold"/>
              </a:rPr>
              <a:t>plagiieren</a:t>
            </a:r>
            <a:r>
              <a:rPr lang="de" sz="2600">
                <a:solidFill>
                  <a:srgbClr val="666666"/>
                </a:solidFill>
                <a:highlight>
                  <a:srgbClr val="FFFFFF"/>
                </a:highlight>
                <a:latin typeface="Roboto Serif SemiBold"/>
                <a:ea typeface="Roboto Serif SemiBold"/>
                <a:cs typeface="Roboto Serif SemiBold"/>
                <a:sym typeface="Roboto Serif SemiBold"/>
              </a:rPr>
              <a:t> (§16!)  </a:t>
            </a:r>
            <a:endParaRPr sz="2600">
              <a:solidFill>
                <a:srgbClr val="666666"/>
              </a:solidFill>
              <a:highlight>
                <a:srgbClr val="FFFFFF"/>
              </a:highlight>
              <a:latin typeface="Roboto Serif SemiBold"/>
              <a:ea typeface="Roboto Serif SemiBold"/>
              <a:cs typeface="Roboto Serif SemiBold"/>
              <a:sym typeface="Roboto Serif SemiBold"/>
            </a:endParaRPr>
          </a:p>
          <a:p>
            <a:pPr indent="-262299" lvl="0" marL="457200" marR="381000" rtl="0" algn="l">
              <a:lnSpc>
                <a:spcPct val="150000"/>
              </a:lnSpc>
              <a:spcBef>
                <a:spcPts val="0"/>
              </a:spcBef>
              <a:spcAft>
                <a:spcPts val="0"/>
              </a:spcAft>
              <a:buClr>
                <a:srgbClr val="666666"/>
              </a:buClr>
              <a:buSzPts val="2600"/>
              <a:buFont typeface="Roboto Serif SemiBold"/>
              <a:buChar char="📔"/>
            </a:pPr>
            <a:r>
              <a:rPr lang="de" sz="2600">
                <a:solidFill>
                  <a:srgbClr val="666666"/>
                </a:solidFill>
                <a:highlight>
                  <a:srgbClr val="FFFFFF"/>
                </a:highlight>
                <a:latin typeface="Roboto Serif SemiBold"/>
                <a:ea typeface="Roboto Serif SemiBold"/>
                <a:cs typeface="Roboto Serif SemiBold"/>
                <a:sym typeface="Roboto Serif SemiBold"/>
              </a:rPr>
              <a:t>Intertextualität</a:t>
            </a:r>
            <a:r>
              <a:rPr lang="de" sz="2600">
                <a:solidFill>
                  <a:srgbClr val="666666"/>
                </a:solidFill>
                <a:highlight>
                  <a:srgbClr val="FFFFFF"/>
                </a:highlight>
                <a:latin typeface="Roboto Serif SemiBold"/>
                <a:ea typeface="Roboto Serif SemiBold"/>
                <a:cs typeface="Roboto Serif SemiBold"/>
                <a:sym typeface="Roboto Serif SemiBold"/>
              </a:rPr>
              <a:t> </a:t>
            </a:r>
            <a:endParaRPr sz="2600">
              <a:solidFill>
                <a:srgbClr val="666666"/>
              </a:solidFill>
              <a:highlight>
                <a:srgbClr val="FFFFFF"/>
              </a:highlight>
              <a:latin typeface="Roboto Serif SemiBold"/>
              <a:ea typeface="Roboto Serif SemiBold"/>
              <a:cs typeface="Roboto Serif SemiBold"/>
              <a:sym typeface="Roboto Serif SemiBold"/>
            </a:endParaRPr>
          </a:p>
          <a:p>
            <a:pPr indent="-262299" lvl="0" marL="457200" marR="381000" rtl="0" algn="l">
              <a:lnSpc>
                <a:spcPct val="150000"/>
              </a:lnSpc>
              <a:spcBef>
                <a:spcPts val="0"/>
              </a:spcBef>
              <a:spcAft>
                <a:spcPts val="0"/>
              </a:spcAft>
              <a:buClr>
                <a:srgbClr val="666666"/>
              </a:buClr>
              <a:buSzPts val="2600"/>
              <a:buFont typeface="Roboto Serif SemiBold"/>
              <a:buChar char="📔"/>
            </a:pPr>
            <a:r>
              <a:rPr lang="de" sz="2600">
                <a:solidFill>
                  <a:srgbClr val="666666"/>
                </a:solidFill>
                <a:highlight>
                  <a:schemeClr val="dk1"/>
                </a:highlight>
                <a:latin typeface="Roboto Serif SemiBold"/>
                <a:ea typeface="Roboto Serif SemiBold"/>
                <a:cs typeface="Roboto Serif SemiBold"/>
                <a:sym typeface="Roboto Serif SemiBold"/>
              </a:rPr>
              <a:t>Denkimpulse </a:t>
            </a:r>
            <a:endParaRPr sz="2600">
              <a:solidFill>
                <a:srgbClr val="666666"/>
              </a:solidFill>
              <a:highlight>
                <a:srgbClr val="FFFFFF"/>
              </a:highlight>
              <a:latin typeface="Roboto Serif SemiBold"/>
              <a:ea typeface="Roboto Serif SemiBold"/>
              <a:cs typeface="Roboto Serif SemiBold"/>
              <a:sym typeface="Roboto Serif SemiBold"/>
            </a:endParaRPr>
          </a:p>
          <a:p>
            <a:pPr indent="-262299" lvl="0" marL="457200" marR="381000" rtl="0" algn="l">
              <a:lnSpc>
                <a:spcPct val="150000"/>
              </a:lnSpc>
              <a:spcBef>
                <a:spcPts val="0"/>
              </a:spcBef>
              <a:spcAft>
                <a:spcPts val="0"/>
              </a:spcAft>
              <a:buClr>
                <a:srgbClr val="666666"/>
              </a:buClr>
              <a:buSzPts val="2600"/>
              <a:buFont typeface="Roboto Serif SemiBold"/>
              <a:buChar char="📔"/>
            </a:pPr>
            <a:r>
              <a:rPr lang="de" sz="2600">
                <a:solidFill>
                  <a:srgbClr val="666666"/>
                </a:solidFill>
                <a:highlight>
                  <a:srgbClr val="FFFFFF"/>
                </a:highlight>
                <a:latin typeface="Roboto Serif SemiBold"/>
                <a:ea typeface="Roboto Serif SemiBold"/>
                <a:cs typeface="Roboto Serif SemiBold"/>
                <a:sym typeface="Roboto Serif SemiBold"/>
              </a:rPr>
              <a:t>Kritische Würdigung </a:t>
            </a:r>
            <a:endParaRPr sz="2600">
              <a:solidFill>
                <a:srgbClr val="666666"/>
              </a:solidFill>
              <a:highlight>
                <a:srgbClr val="FFFFFF"/>
              </a:highlight>
              <a:latin typeface="Roboto Serif SemiBold"/>
              <a:ea typeface="Roboto Serif SemiBold"/>
              <a:cs typeface="Roboto Serif SemiBold"/>
              <a:sym typeface="Roboto Serif SemiBold"/>
            </a:endParaRPr>
          </a:p>
          <a:p>
            <a:pPr indent="-262299" lvl="0" marL="457200" marR="381000" rtl="0" algn="l">
              <a:lnSpc>
                <a:spcPct val="150000"/>
              </a:lnSpc>
              <a:spcBef>
                <a:spcPts val="0"/>
              </a:spcBef>
              <a:spcAft>
                <a:spcPts val="0"/>
              </a:spcAft>
              <a:buClr>
                <a:srgbClr val="666666"/>
              </a:buClr>
              <a:buSzPts val="2600"/>
              <a:buFont typeface="Roboto Serif SemiBold"/>
              <a:buChar char="📔"/>
            </a:pPr>
            <a:r>
              <a:rPr lang="de" sz="2600">
                <a:solidFill>
                  <a:srgbClr val="666666"/>
                </a:solidFill>
                <a:highlight>
                  <a:srgbClr val="FFFFFF"/>
                </a:highlight>
                <a:latin typeface="Roboto Serif SemiBold"/>
                <a:ea typeface="Roboto Serif SemiBold"/>
                <a:cs typeface="Roboto Serif SemiBold"/>
                <a:sym typeface="Roboto Serif SemiBold"/>
              </a:rPr>
              <a:t>Argumentation</a:t>
            </a:r>
            <a:endParaRPr sz="2600">
              <a:solidFill>
                <a:srgbClr val="666666"/>
              </a:solidFill>
              <a:highlight>
                <a:srgbClr val="FFFFFF"/>
              </a:highlight>
              <a:latin typeface="Roboto Serif SemiBold"/>
              <a:ea typeface="Roboto Serif SemiBold"/>
              <a:cs typeface="Roboto Serif SemiBold"/>
              <a:sym typeface="Roboto Serif SemiBold"/>
            </a:endParaRPr>
          </a:p>
          <a:p>
            <a:pPr indent="-262299" lvl="0" marL="457200" marR="381000" rtl="0" algn="l">
              <a:lnSpc>
                <a:spcPct val="150000"/>
              </a:lnSpc>
              <a:spcBef>
                <a:spcPts val="0"/>
              </a:spcBef>
              <a:spcAft>
                <a:spcPts val="0"/>
              </a:spcAft>
              <a:buClr>
                <a:srgbClr val="666666"/>
              </a:buClr>
              <a:buSzPts val="2600"/>
              <a:buFont typeface="Roboto Serif SemiBold"/>
              <a:buChar char="📔"/>
            </a:pPr>
            <a:r>
              <a:rPr lang="de" sz="2600">
                <a:solidFill>
                  <a:srgbClr val="666666"/>
                </a:solidFill>
                <a:highlight>
                  <a:srgbClr val="FFFFFF"/>
                </a:highlight>
                <a:latin typeface="Roboto Serif SemiBold"/>
                <a:ea typeface="Roboto Serif SemiBold"/>
                <a:cs typeface="Roboto Serif SemiBold"/>
                <a:sym typeface="Roboto Serif SemiBold"/>
              </a:rPr>
              <a:t>Neubewertung </a:t>
            </a:r>
            <a:endParaRPr sz="2600">
              <a:solidFill>
                <a:srgbClr val="666666"/>
              </a:solidFill>
              <a:highlight>
                <a:srgbClr val="FFFFFF"/>
              </a:highlight>
              <a:latin typeface="Roboto Serif SemiBold"/>
              <a:ea typeface="Roboto Serif SemiBold"/>
              <a:cs typeface="Roboto Serif SemiBold"/>
              <a:sym typeface="Roboto Serif SemiBold"/>
            </a:endParaRPr>
          </a:p>
          <a:p>
            <a:pPr indent="-262299" lvl="0" marL="457200" marR="381000" rtl="0" algn="l">
              <a:lnSpc>
                <a:spcPct val="150000"/>
              </a:lnSpc>
              <a:spcBef>
                <a:spcPts val="0"/>
              </a:spcBef>
              <a:spcAft>
                <a:spcPts val="0"/>
              </a:spcAft>
              <a:buClr>
                <a:srgbClr val="666666"/>
              </a:buClr>
              <a:buSzPts val="2600"/>
              <a:buFont typeface="Roboto Serif SemiBold"/>
              <a:buChar char="📔"/>
            </a:pPr>
            <a:r>
              <a:rPr lang="de" sz="2600">
                <a:solidFill>
                  <a:srgbClr val="666666"/>
                </a:solidFill>
                <a:highlight>
                  <a:srgbClr val="FFFFFF"/>
                </a:highlight>
                <a:latin typeface="Roboto Serif SemiBold"/>
                <a:ea typeface="Roboto Serif SemiBold"/>
                <a:cs typeface="Roboto Serif SemiBold"/>
                <a:sym typeface="Roboto Serif SemiBold"/>
              </a:rPr>
              <a:t>Fortschritt</a:t>
            </a:r>
            <a:endParaRPr sz="2600">
              <a:solidFill>
                <a:srgbClr val="666666"/>
              </a:solidFill>
              <a:highlight>
                <a:srgbClr val="FFFFFF"/>
              </a:highlight>
              <a:latin typeface="Roboto Serif SemiBold"/>
              <a:ea typeface="Roboto Serif SemiBold"/>
              <a:cs typeface="Roboto Serif SemiBold"/>
              <a:sym typeface="Roboto Serif SemiBold"/>
            </a:endParaRPr>
          </a:p>
          <a:p>
            <a:pPr indent="0" lvl="0" marL="457200" marR="381000" rtl="0" algn="l">
              <a:lnSpc>
                <a:spcPct val="150000"/>
              </a:lnSpc>
              <a:spcBef>
                <a:spcPts val="1200"/>
              </a:spcBef>
              <a:spcAft>
                <a:spcPts val="0"/>
              </a:spcAft>
              <a:buNone/>
            </a:pPr>
            <a:r>
              <a:rPr lang="de" sz="2200">
                <a:solidFill>
                  <a:srgbClr val="1155CC"/>
                </a:solidFill>
                <a:highlight>
                  <a:srgbClr val="FFFFFF"/>
                </a:highlight>
                <a:latin typeface="Roboto"/>
                <a:ea typeface="Roboto"/>
                <a:cs typeface="Roboto"/>
                <a:sym typeface="Roboto"/>
              </a:rPr>
              <a:t> </a:t>
            </a:r>
            <a:endParaRPr sz="2200">
              <a:solidFill>
                <a:srgbClr val="1155CC"/>
              </a:solidFill>
              <a:highlight>
                <a:srgbClr val="FFFFFF"/>
              </a:highlight>
              <a:latin typeface="Roboto"/>
              <a:ea typeface="Roboto"/>
              <a:cs typeface="Roboto"/>
              <a:sym typeface="Roboto"/>
            </a:endParaRPr>
          </a:p>
          <a:p>
            <a:pPr indent="0" lvl="0" marL="457200" marR="381000" rtl="0" algn="l">
              <a:lnSpc>
                <a:spcPct val="150000"/>
              </a:lnSpc>
              <a:spcBef>
                <a:spcPts val="1200"/>
              </a:spcBef>
              <a:spcAft>
                <a:spcPts val="0"/>
              </a:spcAft>
              <a:buNone/>
            </a:pPr>
            <a:r>
              <a:t/>
            </a:r>
            <a:endParaRPr sz="2200">
              <a:solidFill>
                <a:srgbClr val="1155CC"/>
              </a:solidFill>
              <a:highlight>
                <a:srgbClr val="FFFFFF"/>
              </a:highlight>
              <a:latin typeface="Roboto"/>
              <a:ea typeface="Roboto"/>
              <a:cs typeface="Roboto"/>
              <a:sym typeface="Roboto"/>
            </a:endParaRPr>
          </a:p>
          <a:p>
            <a:pPr indent="0" lvl="0" marL="457200" marR="381000" rtl="0" algn="l">
              <a:lnSpc>
                <a:spcPct val="115000"/>
              </a:lnSpc>
              <a:spcBef>
                <a:spcPts val="1200"/>
              </a:spcBef>
              <a:spcAft>
                <a:spcPts val="0"/>
              </a:spcAft>
              <a:buNone/>
            </a:pPr>
            <a:r>
              <a:t/>
            </a:r>
            <a:endParaRPr sz="2400">
              <a:solidFill>
                <a:srgbClr val="1155CC"/>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1200"/>
              </a:spcAft>
              <a:buSzPts val="1018"/>
              <a:buNone/>
            </a:pPr>
            <a:r>
              <a:rPr lang="de" sz="1800">
                <a:solidFill>
                  <a:srgbClr val="999999"/>
                </a:solidFill>
              </a:rPr>
              <a:t>  </a:t>
            </a:r>
            <a:endParaRPr sz="1800">
              <a:solidFill>
                <a:srgbClr val="999999"/>
              </a:solidFill>
            </a:endParaRPr>
          </a:p>
        </p:txBody>
      </p:sp>
      <p:sp>
        <p:nvSpPr>
          <p:cNvPr id="406" name="Google Shape;406;p4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49"/>
          <p:cNvSpPr txBox="1"/>
          <p:nvPr>
            <p:ph type="title"/>
          </p:nvPr>
        </p:nvSpPr>
        <p:spPr>
          <a:xfrm>
            <a:off x="819150" y="389250"/>
            <a:ext cx="7505700" cy="5655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b="1" lang="de" sz="5111">
                <a:solidFill>
                  <a:srgbClr val="674EA7"/>
                </a:solidFill>
                <a:latin typeface="Nunito"/>
                <a:ea typeface="Nunito"/>
                <a:cs typeface="Nunito"/>
                <a:sym typeface="Nunito"/>
              </a:rPr>
              <a:t>h-Index </a:t>
            </a:r>
            <a:endParaRPr b="1" sz="5111">
              <a:solidFill>
                <a:srgbClr val="674EA7"/>
              </a:solidFill>
              <a:latin typeface="Nunito"/>
              <a:ea typeface="Nunito"/>
              <a:cs typeface="Nunito"/>
              <a:sym typeface="Nunito"/>
            </a:endParaRPr>
          </a:p>
          <a:p>
            <a:pPr indent="0" lvl="0" marL="0" rtl="0" algn="ctr">
              <a:spcBef>
                <a:spcPts val="0"/>
              </a:spcBef>
              <a:spcAft>
                <a:spcPts val="0"/>
              </a:spcAft>
              <a:buNone/>
            </a:pPr>
            <a:r>
              <a:rPr b="1" lang="de" sz="5111">
                <a:solidFill>
                  <a:srgbClr val="674EA7"/>
                </a:solidFill>
                <a:latin typeface="Nunito"/>
                <a:ea typeface="Nunito"/>
                <a:cs typeface="Nunito"/>
                <a:sym typeface="Nunito"/>
              </a:rPr>
              <a:t>(bibliometrische Analyse)</a:t>
            </a:r>
            <a:r>
              <a:rPr lang="de" sz="4222">
                <a:solidFill>
                  <a:srgbClr val="674EA7"/>
                </a:solidFill>
              </a:rPr>
              <a:t> </a:t>
            </a:r>
            <a:endParaRPr sz="4222">
              <a:solidFill>
                <a:srgbClr val="674EA7"/>
              </a:solidFill>
            </a:endParaRPr>
          </a:p>
          <a:p>
            <a:pPr indent="0" lvl="0" marL="0" rtl="0" algn="ctr">
              <a:spcBef>
                <a:spcPts val="0"/>
              </a:spcBef>
              <a:spcAft>
                <a:spcPts val="0"/>
              </a:spcAft>
              <a:buNone/>
            </a:pPr>
            <a:r>
              <a:t/>
            </a:r>
            <a:endParaRPr/>
          </a:p>
        </p:txBody>
      </p:sp>
      <p:sp>
        <p:nvSpPr>
          <p:cNvPr id="412" name="Google Shape;412;p49"/>
          <p:cNvSpPr txBox="1"/>
          <p:nvPr>
            <p:ph idx="1" type="body"/>
          </p:nvPr>
        </p:nvSpPr>
        <p:spPr>
          <a:xfrm>
            <a:off x="575675" y="2068625"/>
            <a:ext cx="7749300" cy="2370000"/>
          </a:xfrm>
          <a:prstGeom prst="rect">
            <a:avLst/>
          </a:prstGeom>
        </p:spPr>
        <p:txBody>
          <a:bodyPr anchorCtr="0" anchor="t" bIns="91425" lIns="91425" spcFirstLastPara="1" rIns="91425" wrap="square" tIns="91425">
            <a:normAutofit fontScale="55000" lnSpcReduction="10000"/>
          </a:bodyPr>
          <a:lstStyle/>
          <a:p>
            <a:pPr indent="0" lvl="0" marL="0" rtl="0" algn="ctr">
              <a:spcBef>
                <a:spcPts val="0"/>
              </a:spcBef>
              <a:spcAft>
                <a:spcPts val="0"/>
              </a:spcAft>
              <a:buNone/>
            </a:pPr>
            <a:r>
              <a:rPr b="1" lang="de" sz="4480">
                <a:solidFill>
                  <a:srgbClr val="9325A5"/>
                </a:solidFill>
                <a:latin typeface="Roboto"/>
                <a:ea typeface="Roboto"/>
                <a:cs typeface="Roboto"/>
                <a:sym typeface="Roboto"/>
              </a:rPr>
              <a:t>Bewertung der Anerkennung </a:t>
            </a:r>
            <a:r>
              <a:rPr b="1" lang="de" sz="4480">
                <a:solidFill>
                  <a:srgbClr val="9325A5"/>
                </a:solidFill>
                <a:latin typeface="Roboto"/>
                <a:ea typeface="Roboto"/>
                <a:cs typeface="Roboto"/>
                <a:sym typeface="Roboto"/>
              </a:rPr>
              <a:t>eines/einer Wissenschaftlers/Wissenschaftlerin</a:t>
            </a:r>
            <a:r>
              <a:rPr b="1" lang="de" sz="4480">
                <a:solidFill>
                  <a:srgbClr val="9325A5"/>
                </a:solidFill>
                <a:latin typeface="Roboto"/>
                <a:ea typeface="Roboto"/>
                <a:cs typeface="Roboto"/>
                <a:sym typeface="Roboto"/>
              </a:rPr>
              <a:t> anhand der Zitierung seiner Publikationen</a:t>
            </a:r>
            <a:endParaRPr b="1" sz="4480">
              <a:solidFill>
                <a:srgbClr val="9325A5"/>
              </a:solidFill>
              <a:latin typeface="Roboto"/>
              <a:ea typeface="Roboto"/>
              <a:cs typeface="Roboto"/>
              <a:sym typeface="Roboto"/>
            </a:endParaRPr>
          </a:p>
          <a:p>
            <a:pPr indent="0" lvl="0" marL="0" rtl="0" algn="l">
              <a:spcBef>
                <a:spcPts val="1200"/>
              </a:spcBef>
              <a:spcAft>
                <a:spcPts val="0"/>
              </a:spcAft>
              <a:buNone/>
            </a:pPr>
            <a:r>
              <a:t/>
            </a:r>
            <a:endParaRPr sz="3300">
              <a:solidFill>
                <a:srgbClr val="8E7CC3"/>
              </a:solidFill>
              <a:latin typeface="Roboto Medium"/>
              <a:ea typeface="Roboto Medium"/>
              <a:cs typeface="Roboto Medium"/>
              <a:sym typeface="Roboto Medium"/>
            </a:endParaRPr>
          </a:p>
          <a:p>
            <a:pPr indent="0" lvl="0" marL="0" rtl="0" algn="l">
              <a:spcBef>
                <a:spcPts val="1200"/>
              </a:spcBef>
              <a:spcAft>
                <a:spcPts val="1200"/>
              </a:spcAft>
              <a:buNone/>
            </a:pPr>
            <a:r>
              <a:rPr b="1" lang="de" sz="4282">
                <a:solidFill>
                  <a:srgbClr val="351C75"/>
                </a:solidFill>
                <a:latin typeface="Roboto Serif"/>
                <a:ea typeface="Roboto Serif"/>
                <a:cs typeface="Roboto Serif"/>
                <a:sym typeface="Roboto Serif"/>
              </a:rPr>
              <a:t>„Nennen Sie 2 h-Index-Preisträger*innen?“</a:t>
            </a:r>
            <a:endParaRPr b="1" sz="4282">
              <a:solidFill>
                <a:srgbClr val="351C75"/>
              </a:solidFill>
              <a:latin typeface="Roboto Serif"/>
              <a:ea typeface="Roboto Serif"/>
              <a:cs typeface="Roboto Serif"/>
              <a:sym typeface="Roboto Serif"/>
            </a:endParaRPr>
          </a:p>
        </p:txBody>
      </p:sp>
      <p:sp>
        <p:nvSpPr>
          <p:cNvPr id="413" name="Google Shape;413;p4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50"/>
          <p:cNvSpPr txBox="1"/>
          <p:nvPr>
            <p:ph type="title"/>
          </p:nvPr>
        </p:nvSpPr>
        <p:spPr>
          <a:xfrm>
            <a:off x="819150" y="268400"/>
            <a:ext cx="7203000" cy="543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de" sz="4000">
                <a:solidFill>
                  <a:srgbClr val="9325A5"/>
                </a:solidFill>
              </a:rPr>
              <a:t>Zitierfähige Quellen </a:t>
            </a:r>
            <a:r>
              <a:rPr lang="de" sz="3100">
                <a:solidFill>
                  <a:srgbClr val="674EA7"/>
                </a:solidFill>
              </a:rPr>
              <a:t>  </a:t>
            </a:r>
            <a:r>
              <a:rPr lang="de" sz="3100">
                <a:solidFill>
                  <a:srgbClr val="674EA7"/>
                </a:solidFill>
              </a:rPr>
              <a:t> </a:t>
            </a:r>
            <a:r>
              <a:rPr lang="de" sz="3100">
                <a:solidFill>
                  <a:srgbClr val="434343"/>
                </a:solidFill>
                <a:latin typeface="Roboto Medium"/>
                <a:ea typeface="Roboto Medium"/>
                <a:cs typeface="Roboto Medium"/>
                <a:sym typeface="Roboto Medium"/>
              </a:rPr>
              <a:t> </a:t>
            </a:r>
            <a:r>
              <a:rPr lang="de" sz="2800">
                <a:solidFill>
                  <a:srgbClr val="434343"/>
                </a:solidFill>
                <a:latin typeface="Roboto Medium"/>
                <a:ea typeface="Roboto Medium"/>
                <a:cs typeface="Roboto Medium"/>
                <a:sym typeface="Roboto Medium"/>
              </a:rPr>
              <a:t> </a:t>
            </a:r>
            <a:endParaRPr sz="2800">
              <a:solidFill>
                <a:srgbClr val="434343"/>
              </a:solidFill>
              <a:latin typeface="Roboto Medium"/>
              <a:ea typeface="Roboto Medium"/>
              <a:cs typeface="Roboto Medium"/>
              <a:sym typeface="Roboto Medium"/>
            </a:endParaRPr>
          </a:p>
        </p:txBody>
      </p:sp>
      <p:sp>
        <p:nvSpPr>
          <p:cNvPr id="419" name="Google Shape;419;p50"/>
          <p:cNvSpPr txBox="1"/>
          <p:nvPr>
            <p:ph idx="1" type="body"/>
          </p:nvPr>
        </p:nvSpPr>
        <p:spPr>
          <a:xfrm>
            <a:off x="449475" y="1039925"/>
            <a:ext cx="8204100" cy="3714900"/>
          </a:xfrm>
          <a:prstGeom prst="rect">
            <a:avLst/>
          </a:prstGeom>
        </p:spPr>
        <p:txBody>
          <a:bodyPr anchorCtr="0" anchor="t" bIns="91425" lIns="91425" spcFirstLastPara="1" rIns="0" wrap="square" tIns="91425">
            <a:noAutofit/>
          </a:bodyPr>
          <a:lstStyle/>
          <a:p>
            <a:pPr indent="-381000" lvl="0" marL="457200" marR="381000" rtl="0" algn="l">
              <a:lnSpc>
                <a:spcPct val="150000"/>
              </a:lnSpc>
              <a:spcBef>
                <a:spcPts val="0"/>
              </a:spcBef>
              <a:spcAft>
                <a:spcPts val="0"/>
              </a:spcAft>
              <a:buClr>
                <a:srgbClr val="666666"/>
              </a:buClr>
              <a:buSzPts val="2400"/>
              <a:buFont typeface="Nunito SemiBold"/>
              <a:buChar char="📔"/>
            </a:pPr>
            <a:r>
              <a:rPr lang="de" sz="2400">
                <a:solidFill>
                  <a:srgbClr val="666666"/>
                </a:solidFill>
                <a:highlight>
                  <a:srgbClr val="FFFFFF"/>
                </a:highlight>
                <a:latin typeface="Nunito SemiBold"/>
                <a:ea typeface="Nunito SemiBold"/>
                <a:cs typeface="Nunito SemiBold"/>
                <a:sym typeface="Nunito SemiBold"/>
              </a:rPr>
              <a:t>Primärliteratur</a:t>
            </a:r>
            <a:endParaRPr sz="2400">
              <a:solidFill>
                <a:srgbClr val="666666"/>
              </a:solidFill>
              <a:highlight>
                <a:srgbClr val="FFFFFF"/>
              </a:highlight>
              <a:latin typeface="Nunito SemiBold"/>
              <a:ea typeface="Nunito SemiBold"/>
              <a:cs typeface="Nunito SemiBold"/>
              <a:sym typeface="Nunito SemiBold"/>
            </a:endParaRPr>
          </a:p>
          <a:p>
            <a:pPr indent="-381000" lvl="0" marL="457200" marR="381000" rtl="0" algn="l">
              <a:lnSpc>
                <a:spcPct val="150000"/>
              </a:lnSpc>
              <a:spcBef>
                <a:spcPts val="0"/>
              </a:spcBef>
              <a:spcAft>
                <a:spcPts val="0"/>
              </a:spcAft>
              <a:buClr>
                <a:srgbClr val="666666"/>
              </a:buClr>
              <a:buSzPts val="2400"/>
              <a:buFont typeface="Nunito SemiBold"/>
              <a:buChar char="📔"/>
            </a:pPr>
            <a:r>
              <a:rPr lang="de" sz="2400">
                <a:solidFill>
                  <a:srgbClr val="666666"/>
                </a:solidFill>
                <a:highlight>
                  <a:srgbClr val="FFFFFF"/>
                </a:highlight>
                <a:latin typeface="Nunito SemiBold"/>
                <a:ea typeface="Nunito SemiBold"/>
                <a:cs typeface="Nunito SemiBold"/>
                <a:sym typeface="Nunito SemiBold"/>
              </a:rPr>
              <a:t>Öffentlich zugängliche Texte von anerkannten Fachautoren/Verlagen    </a:t>
            </a:r>
            <a:endParaRPr sz="2400">
              <a:solidFill>
                <a:srgbClr val="666666"/>
              </a:solidFill>
              <a:highlight>
                <a:srgbClr val="FFFFFF"/>
              </a:highlight>
              <a:latin typeface="Nunito SemiBold"/>
              <a:ea typeface="Nunito SemiBold"/>
              <a:cs typeface="Nunito SemiBold"/>
              <a:sym typeface="Nunito SemiBold"/>
            </a:endParaRPr>
          </a:p>
          <a:p>
            <a:pPr indent="-381000" lvl="0" marL="457200" marR="381000" rtl="0" algn="l">
              <a:lnSpc>
                <a:spcPct val="150000"/>
              </a:lnSpc>
              <a:spcBef>
                <a:spcPts val="0"/>
              </a:spcBef>
              <a:spcAft>
                <a:spcPts val="0"/>
              </a:spcAft>
              <a:buClr>
                <a:srgbClr val="666666"/>
              </a:buClr>
              <a:buSzPts val="2400"/>
              <a:buFont typeface="Nunito SemiBold"/>
              <a:buChar char="📔"/>
            </a:pPr>
            <a:r>
              <a:rPr lang="de" sz="2400">
                <a:solidFill>
                  <a:srgbClr val="666666"/>
                </a:solidFill>
                <a:highlight>
                  <a:srgbClr val="FFFFFF"/>
                </a:highlight>
                <a:latin typeface="Nunito SemiBold"/>
                <a:ea typeface="Nunito SemiBold"/>
                <a:cs typeface="Nunito SemiBold"/>
                <a:sym typeface="Nunito SemiBold"/>
              </a:rPr>
              <a:t>Inhaltlich relevant-qualitativ </a:t>
            </a:r>
            <a:endParaRPr sz="2400">
              <a:solidFill>
                <a:srgbClr val="666666"/>
              </a:solidFill>
              <a:highlight>
                <a:srgbClr val="FFFFFF"/>
              </a:highlight>
              <a:latin typeface="Nunito SemiBold"/>
              <a:ea typeface="Nunito SemiBold"/>
              <a:cs typeface="Nunito SemiBold"/>
              <a:sym typeface="Nunito SemiBold"/>
            </a:endParaRPr>
          </a:p>
          <a:p>
            <a:pPr indent="-381000" lvl="0" marL="457200" marR="381000" rtl="0" algn="l">
              <a:lnSpc>
                <a:spcPct val="150000"/>
              </a:lnSpc>
              <a:spcBef>
                <a:spcPts val="0"/>
              </a:spcBef>
              <a:spcAft>
                <a:spcPts val="0"/>
              </a:spcAft>
              <a:buClr>
                <a:srgbClr val="666666"/>
              </a:buClr>
              <a:buSzPts val="2400"/>
              <a:buFont typeface="Nunito SemiBold"/>
              <a:buChar char="📔"/>
            </a:pPr>
            <a:r>
              <a:rPr lang="de" sz="2400">
                <a:solidFill>
                  <a:srgbClr val="666666"/>
                </a:solidFill>
                <a:highlight>
                  <a:srgbClr val="FFFFFF"/>
                </a:highlight>
                <a:latin typeface="Nunito SemiBold"/>
                <a:ea typeface="Nunito SemiBold"/>
                <a:cs typeface="Nunito SemiBold"/>
                <a:sym typeface="Nunito SemiBold"/>
              </a:rPr>
              <a:t>Peer-reviewed </a:t>
            </a:r>
            <a:endParaRPr sz="2400">
              <a:solidFill>
                <a:srgbClr val="666666"/>
              </a:solidFill>
              <a:highlight>
                <a:srgbClr val="FFFFFF"/>
              </a:highlight>
              <a:latin typeface="Nunito SemiBold"/>
              <a:ea typeface="Nunito SemiBold"/>
              <a:cs typeface="Nunito SemiBold"/>
              <a:sym typeface="Nunito SemiBold"/>
            </a:endParaRPr>
          </a:p>
          <a:p>
            <a:pPr indent="-368300" lvl="0" marL="457200" marR="381000" rtl="0" algn="l">
              <a:lnSpc>
                <a:spcPct val="150000"/>
              </a:lnSpc>
              <a:spcBef>
                <a:spcPts val="0"/>
              </a:spcBef>
              <a:spcAft>
                <a:spcPts val="0"/>
              </a:spcAft>
              <a:buClr>
                <a:srgbClr val="666666"/>
              </a:buClr>
              <a:buSzPts val="2200"/>
              <a:buFont typeface="Nunito SemiBold"/>
              <a:buChar char="📔"/>
            </a:pPr>
            <a:r>
              <a:rPr lang="de" sz="2400">
                <a:solidFill>
                  <a:srgbClr val="666666"/>
                </a:solidFill>
                <a:highlight>
                  <a:srgbClr val="FFFFFF"/>
                </a:highlight>
                <a:latin typeface="Nunito SemiBold"/>
                <a:ea typeface="Nunito SemiBold"/>
                <a:cs typeface="Nunito SemiBold"/>
                <a:sym typeface="Nunito SemiBold"/>
              </a:rPr>
              <a:t>Identifizierbar</a:t>
            </a:r>
            <a:r>
              <a:rPr lang="de" sz="2300">
                <a:solidFill>
                  <a:srgbClr val="666666"/>
                </a:solidFill>
                <a:highlight>
                  <a:srgbClr val="FFFFFF"/>
                </a:highlight>
                <a:latin typeface="Nunito SemiBold"/>
                <a:ea typeface="Nunito SemiBold"/>
                <a:cs typeface="Nunito SemiBold"/>
                <a:sym typeface="Nunito SemiBold"/>
              </a:rPr>
              <a:t> </a:t>
            </a:r>
            <a:endParaRPr sz="2300">
              <a:solidFill>
                <a:srgbClr val="666666"/>
              </a:solidFill>
              <a:highlight>
                <a:srgbClr val="FFFFFF"/>
              </a:highlight>
              <a:latin typeface="Nunito SemiBold"/>
              <a:ea typeface="Nunito SemiBold"/>
              <a:cs typeface="Nunito SemiBold"/>
              <a:sym typeface="Nunito SemiBold"/>
            </a:endParaRPr>
          </a:p>
          <a:p>
            <a:pPr indent="0" lvl="0" marL="457200" marR="381000" rtl="0" algn="l">
              <a:lnSpc>
                <a:spcPct val="150000"/>
              </a:lnSpc>
              <a:spcBef>
                <a:spcPts val="1200"/>
              </a:spcBef>
              <a:spcAft>
                <a:spcPts val="0"/>
              </a:spcAft>
              <a:buNone/>
            </a:pPr>
            <a:r>
              <a:rPr lang="de" sz="2400">
                <a:solidFill>
                  <a:srgbClr val="1155CC"/>
                </a:solidFill>
                <a:highlight>
                  <a:srgbClr val="FFFFFF"/>
                </a:highlight>
                <a:latin typeface="Roboto"/>
                <a:ea typeface="Roboto"/>
                <a:cs typeface="Roboto"/>
                <a:sym typeface="Roboto"/>
              </a:rPr>
              <a:t> </a:t>
            </a:r>
            <a:endParaRPr sz="2400">
              <a:solidFill>
                <a:srgbClr val="1155CC"/>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1200"/>
              </a:spcAft>
              <a:buSzPts val="1018"/>
              <a:buNone/>
            </a:pPr>
            <a:r>
              <a:rPr lang="de" sz="1800">
                <a:solidFill>
                  <a:srgbClr val="999999"/>
                </a:solidFill>
              </a:rPr>
              <a:t>  </a:t>
            </a:r>
            <a:endParaRPr sz="1800">
              <a:solidFill>
                <a:srgbClr val="999999"/>
              </a:solidFill>
            </a:endParaRPr>
          </a:p>
        </p:txBody>
      </p:sp>
      <p:sp>
        <p:nvSpPr>
          <p:cNvPr id="420" name="Google Shape;420;p5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pic>
        <p:nvPicPr>
          <p:cNvPr id="421" name="Google Shape;421;p50"/>
          <p:cNvPicPr preferRelativeResize="0"/>
          <p:nvPr/>
        </p:nvPicPr>
        <p:blipFill rotWithShape="1">
          <a:blip r:embed="rId3">
            <a:alphaModFix/>
          </a:blip>
          <a:srcRect b="11675" l="5113" r="12146" t="20487"/>
          <a:stretch/>
        </p:blipFill>
        <p:spPr>
          <a:xfrm>
            <a:off x="5952000" y="2003400"/>
            <a:ext cx="3192000" cy="3140100"/>
          </a:xfrm>
          <a:prstGeom prst="ellipse">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5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
        <p:nvSpPr>
          <p:cNvPr id="427" name="Google Shape;427;p51"/>
          <p:cNvSpPr txBox="1"/>
          <p:nvPr/>
        </p:nvSpPr>
        <p:spPr>
          <a:xfrm>
            <a:off x="760400" y="1010875"/>
            <a:ext cx="7532100" cy="3471600"/>
          </a:xfrm>
          <a:prstGeom prst="rect">
            <a:avLst/>
          </a:prstGeom>
          <a:noFill/>
          <a:ln>
            <a:noFill/>
          </a:ln>
        </p:spPr>
        <p:txBody>
          <a:bodyPr anchorCtr="0" anchor="t" bIns="91425" lIns="91425" spcFirstLastPara="1" rIns="91425" wrap="square" tIns="91425">
            <a:noAutofit/>
          </a:bodyPr>
          <a:lstStyle/>
          <a:p>
            <a:pPr indent="-349250" lvl="0" marL="457200" rtl="0" algn="l">
              <a:lnSpc>
                <a:spcPct val="150000"/>
              </a:lnSpc>
              <a:spcBef>
                <a:spcPts val="0"/>
              </a:spcBef>
              <a:spcAft>
                <a:spcPts val="0"/>
              </a:spcAft>
              <a:buClr>
                <a:schemeClr val="dk2"/>
              </a:buClr>
              <a:buSzPts val="1900"/>
              <a:buFont typeface="Roboto"/>
              <a:buChar char="📕"/>
            </a:pPr>
            <a:r>
              <a:rPr lang="de" sz="2800">
                <a:solidFill>
                  <a:srgbClr val="666666"/>
                </a:solidFill>
                <a:highlight>
                  <a:srgbClr val="FFFFFF"/>
                </a:highlight>
                <a:latin typeface="Roboto"/>
                <a:ea typeface="Roboto"/>
                <a:cs typeface="Roboto"/>
                <a:sym typeface="Roboto"/>
              </a:rPr>
              <a:t>Sekundärliteratur</a:t>
            </a:r>
            <a:endParaRPr sz="2800">
              <a:solidFill>
                <a:srgbClr val="666666"/>
              </a:solidFill>
              <a:highlight>
                <a:srgbClr val="FFFFFF"/>
              </a:highlight>
              <a:latin typeface="Roboto"/>
              <a:ea typeface="Roboto"/>
              <a:cs typeface="Roboto"/>
              <a:sym typeface="Roboto"/>
            </a:endParaRPr>
          </a:p>
          <a:p>
            <a:pPr indent="-349250" lvl="0" marL="457200" rtl="0" algn="l">
              <a:lnSpc>
                <a:spcPct val="150000"/>
              </a:lnSpc>
              <a:spcBef>
                <a:spcPts val="0"/>
              </a:spcBef>
              <a:spcAft>
                <a:spcPts val="0"/>
              </a:spcAft>
              <a:buClr>
                <a:schemeClr val="dk2"/>
              </a:buClr>
              <a:buSzPts val="1900"/>
              <a:buFont typeface="Roboto"/>
              <a:buChar char="📕"/>
            </a:pPr>
            <a:r>
              <a:rPr lang="de" sz="2800">
                <a:solidFill>
                  <a:srgbClr val="666666"/>
                </a:solidFill>
                <a:highlight>
                  <a:srgbClr val="FFFFFF"/>
                </a:highlight>
                <a:latin typeface="Roboto"/>
                <a:ea typeface="Roboto"/>
                <a:cs typeface="Roboto"/>
                <a:sym typeface="Roboto"/>
              </a:rPr>
              <a:t>Wikipedia</a:t>
            </a:r>
            <a:endParaRPr sz="2800">
              <a:solidFill>
                <a:srgbClr val="666666"/>
              </a:solidFill>
              <a:highlight>
                <a:srgbClr val="FFFFFF"/>
              </a:highlight>
              <a:latin typeface="Roboto"/>
              <a:ea typeface="Roboto"/>
              <a:cs typeface="Roboto"/>
              <a:sym typeface="Roboto"/>
            </a:endParaRPr>
          </a:p>
          <a:p>
            <a:pPr indent="-349250" lvl="0" marL="457200" rtl="0" algn="l">
              <a:lnSpc>
                <a:spcPct val="150000"/>
              </a:lnSpc>
              <a:spcBef>
                <a:spcPts val="0"/>
              </a:spcBef>
              <a:spcAft>
                <a:spcPts val="0"/>
              </a:spcAft>
              <a:buClr>
                <a:schemeClr val="dk2"/>
              </a:buClr>
              <a:buSzPts val="1900"/>
              <a:buFont typeface="Roboto"/>
              <a:buChar char="📕"/>
            </a:pPr>
            <a:r>
              <a:rPr lang="de" sz="2800">
                <a:solidFill>
                  <a:srgbClr val="666666"/>
                </a:solidFill>
                <a:highlight>
                  <a:srgbClr val="FFFFFF"/>
                </a:highlight>
                <a:latin typeface="Roboto"/>
                <a:ea typeface="Roboto"/>
                <a:cs typeface="Roboto"/>
                <a:sym typeface="Roboto"/>
              </a:rPr>
              <a:t>Chat-gpt </a:t>
            </a:r>
            <a:endParaRPr sz="2800">
              <a:solidFill>
                <a:srgbClr val="666666"/>
              </a:solidFill>
              <a:highlight>
                <a:srgbClr val="FFFFFF"/>
              </a:highlight>
              <a:latin typeface="Roboto"/>
              <a:ea typeface="Roboto"/>
              <a:cs typeface="Roboto"/>
              <a:sym typeface="Roboto"/>
            </a:endParaRPr>
          </a:p>
          <a:p>
            <a:pPr indent="-349250" lvl="0" marL="457200" rtl="0" algn="l">
              <a:lnSpc>
                <a:spcPct val="150000"/>
              </a:lnSpc>
              <a:spcBef>
                <a:spcPts val="0"/>
              </a:spcBef>
              <a:spcAft>
                <a:spcPts val="0"/>
              </a:spcAft>
              <a:buClr>
                <a:schemeClr val="dk2"/>
              </a:buClr>
              <a:buSzPts val="1900"/>
              <a:buFont typeface="Roboto"/>
              <a:buChar char="📕"/>
            </a:pPr>
            <a:r>
              <a:rPr lang="de" sz="2800">
                <a:solidFill>
                  <a:srgbClr val="666666"/>
                </a:solidFill>
                <a:highlight>
                  <a:srgbClr val="FFFFFF"/>
                </a:highlight>
                <a:latin typeface="Roboto"/>
                <a:ea typeface="Roboto"/>
                <a:cs typeface="Roboto"/>
                <a:sym typeface="Roboto"/>
              </a:rPr>
              <a:t>Bachelor-Thesis</a:t>
            </a:r>
            <a:r>
              <a:rPr lang="de" sz="2800">
                <a:solidFill>
                  <a:srgbClr val="666666"/>
                </a:solidFill>
                <a:highlight>
                  <a:srgbClr val="FFFFFF"/>
                </a:highlight>
                <a:latin typeface="Roboto"/>
                <a:ea typeface="Roboto"/>
                <a:cs typeface="Roboto"/>
                <a:sym typeface="Roboto"/>
              </a:rPr>
              <a:t> </a:t>
            </a:r>
            <a:endParaRPr sz="2800">
              <a:solidFill>
                <a:srgbClr val="666666"/>
              </a:solidFill>
              <a:highlight>
                <a:srgbClr val="FFFFFF"/>
              </a:highlight>
              <a:latin typeface="Roboto"/>
              <a:ea typeface="Roboto"/>
              <a:cs typeface="Roboto"/>
              <a:sym typeface="Roboto"/>
            </a:endParaRPr>
          </a:p>
          <a:p>
            <a:pPr indent="-349250" lvl="0" marL="457200" rtl="0" algn="l">
              <a:lnSpc>
                <a:spcPct val="150000"/>
              </a:lnSpc>
              <a:spcBef>
                <a:spcPts val="0"/>
              </a:spcBef>
              <a:spcAft>
                <a:spcPts val="0"/>
              </a:spcAft>
              <a:buClr>
                <a:schemeClr val="dk2"/>
              </a:buClr>
              <a:buSzPts val="1900"/>
              <a:buFont typeface="Roboto"/>
              <a:buChar char="📕"/>
            </a:pPr>
            <a:r>
              <a:rPr lang="de" sz="2800">
                <a:solidFill>
                  <a:srgbClr val="666666"/>
                </a:solidFill>
                <a:highlight>
                  <a:srgbClr val="FFFFFF"/>
                </a:highlight>
                <a:latin typeface="Roboto"/>
                <a:ea typeface="Roboto"/>
                <a:cs typeface="Roboto"/>
                <a:sym typeface="Roboto"/>
              </a:rPr>
              <a:t>Masterthesis</a:t>
            </a:r>
            <a:r>
              <a:rPr lang="de" sz="2800">
                <a:solidFill>
                  <a:srgbClr val="666666"/>
                </a:solidFill>
                <a:highlight>
                  <a:srgbClr val="FFFFFF"/>
                </a:highlight>
                <a:latin typeface="Roboto"/>
                <a:ea typeface="Roboto"/>
                <a:cs typeface="Roboto"/>
                <a:sym typeface="Roboto"/>
              </a:rPr>
              <a:t> </a:t>
            </a:r>
            <a:endParaRPr sz="2800">
              <a:solidFill>
                <a:srgbClr val="666666"/>
              </a:solidFill>
              <a:highlight>
                <a:srgbClr val="FFFFFF"/>
              </a:highlight>
              <a:latin typeface="Roboto"/>
              <a:ea typeface="Roboto"/>
              <a:cs typeface="Roboto"/>
              <a:sym typeface="Roboto"/>
            </a:endParaRPr>
          </a:p>
          <a:p>
            <a:pPr indent="-330200" lvl="0" marL="457200" rtl="0" algn="l">
              <a:lnSpc>
                <a:spcPct val="150000"/>
              </a:lnSpc>
              <a:spcBef>
                <a:spcPts val="0"/>
              </a:spcBef>
              <a:spcAft>
                <a:spcPts val="0"/>
              </a:spcAft>
              <a:buClr>
                <a:schemeClr val="dk2"/>
              </a:buClr>
              <a:buSzPts val="1600"/>
              <a:buFont typeface="Roboto"/>
              <a:buChar char="📕"/>
            </a:pPr>
            <a:r>
              <a:rPr lang="de" sz="2800">
                <a:solidFill>
                  <a:srgbClr val="666666"/>
                </a:solidFill>
                <a:highlight>
                  <a:srgbClr val="FFFFFF"/>
                </a:highlight>
                <a:latin typeface="Roboto"/>
                <a:ea typeface="Roboto"/>
                <a:cs typeface="Roboto"/>
                <a:sym typeface="Roboto"/>
              </a:rPr>
              <a:t>Standard-Lexika</a:t>
            </a:r>
            <a:r>
              <a:rPr lang="de" sz="2700">
                <a:solidFill>
                  <a:srgbClr val="666666"/>
                </a:solidFill>
                <a:highlight>
                  <a:srgbClr val="FFFFFF"/>
                </a:highlight>
                <a:latin typeface="Roboto"/>
                <a:ea typeface="Roboto"/>
                <a:cs typeface="Roboto"/>
                <a:sym typeface="Roboto"/>
              </a:rPr>
              <a:t>  </a:t>
            </a:r>
            <a:r>
              <a:rPr lang="de" sz="2500">
                <a:solidFill>
                  <a:srgbClr val="666666"/>
                </a:solidFill>
                <a:highlight>
                  <a:srgbClr val="FFFFFF"/>
                </a:highlight>
                <a:latin typeface="Roboto"/>
                <a:ea typeface="Roboto"/>
                <a:cs typeface="Roboto"/>
                <a:sym typeface="Roboto"/>
              </a:rPr>
              <a:t>  </a:t>
            </a:r>
            <a:endParaRPr sz="2500">
              <a:solidFill>
                <a:srgbClr val="666666"/>
              </a:solidFill>
              <a:highlight>
                <a:srgbClr val="FFFFFF"/>
              </a:highlight>
              <a:latin typeface="Roboto"/>
              <a:ea typeface="Roboto"/>
              <a:cs typeface="Roboto"/>
              <a:sym typeface="Roboto"/>
            </a:endParaRPr>
          </a:p>
          <a:p>
            <a:pPr indent="0" lvl="0" marL="0" rtl="0" algn="l">
              <a:lnSpc>
                <a:spcPct val="150000"/>
              </a:lnSpc>
              <a:spcBef>
                <a:spcPts val="0"/>
              </a:spcBef>
              <a:spcAft>
                <a:spcPts val="0"/>
              </a:spcAft>
              <a:buNone/>
            </a:pPr>
            <a:r>
              <a:t/>
            </a:r>
            <a:endParaRPr sz="2200">
              <a:solidFill>
                <a:srgbClr val="666666"/>
              </a:solidFill>
              <a:highlight>
                <a:srgbClr val="FFFFFF"/>
              </a:highlight>
              <a:latin typeface="Roboto"/>
              <a:ea typeface="Roboto"/>
              <a:cs typeface="Roboto"/>
              <a:sym typeface="Roboto"/>
            </a:endParaRPr>
          </a:p>
          <a:p>
            <a:pPr indent="0" lvl="0" marL="457200" rtl="0" algn="l">
              <a:spcBef>
                <a:spcPts val="0"/>
              </a:spcBef>
              <a:spcAft>
                <a:spcPts val="0"/>
              </a:spcAft>
              <a:buNone/>
            </a:pPr>
            <a:r>
              <a:t/>
            </a:r>
            <a:endParaRPr sz="2200">
              <a:solidFill>
                <a:srgbClr val="666666"/>
              </a:solidFill>
              <a:highlight>
                <a:srgbClr val="FFFFFF"/>
              </a:highlight>
              <a:latin typeface="Roboto"/>
              <a:ea typeface="Roboto"/>
              <a:cs typeface="Roboto"/>
              <a:sym typeface="Roboto"/>
            </a:endParaRPr>
          </a:p>
          <a:p>
            <a:pPr indent="0" lvl="0" marL="457200" rtl="0" algn="l">
              <a:spcBef>
                <a:spcPts val="0"/>
              </a:spcBef>
              <a:spcAft>
                <a:spcPts val="0"/>
              </a:spcAft>
              <a:buNone/>
            </a:pPr>
            <a:r>
              <a:t/>
            </a:r>
            <a:endParaRPr sz="2200">
              <a:solidFill>
                <a:srgbClr val="666666"/>
              </a:solidFill>
              <a:highlight>
                <a:srgbClr val="FFFFFF"/>
              </a:highlight>
              <a:latin typeface="Roboto"/>
              <a:ea typeface="Roboto"/>
              <a:cs typeface="Roboto"/>
              <a:sym typeface="Roboto"/>
            </a:endParaRPr>
          </a:p>
          <a:p>
            <a:pPr indent="0" lvl="0" marL="457200" rtl="0" algn="l">
              <a:spcBef>
                <a:spcPts val="0"/>
              </a:spcBef>
              <a:spcAft>
                <a:spcPts val="0"/>
              </a:spcAft>
              <a:buNone/>
            </a:pPr>
            <a:r>
              <a:t/>
            </a:r>
            <a:endParaRPr sz="2200">
              <a:solidFill>
                <a:srgbClr val="666666"/>
              </a:solidFill>
              <a:highlight>
                <a:srgbClr val="FFFFFF"/>
              </a:highlight>
              <a:latin typeface="Roboto"/>
              <a:ea typeface="Roboto"/>
              <a:cs typeface="Roboto"/>
              <a:sym typeface="Roboto"/>
            </a:endParaRPr>
          </a:p>
          <a:p>
            <a:pPr indent="0" lvl="0" marL="457200" rtl="0" algn="l">
              <a:spcBef>
                <a:spcPts val="0"/>
              </a:spcBef>
              <a:spcAft>
                <a:spcPts val="0"/>
              </a:spcAft>
              <a:buNone/>
            </a:pPr>
            <a:r>
              <a:t/>
            </a:r>
            <a:endParaRPr sz="2200">
              <a:solidFill>
                <a:srgbClr val="666666"/>
              </a:solidFill>
              <a:highlight>
                <a:srgbClr val="FFFFFF"/>
              </a:highlight>
              <a:latin typeface="Roboto"/>
              <a:ea typeface="Roboto"/>
              <a:cs typeface="Roboto"/>
              <a:sym typeface="Roboto"/>
            </a:endParaRPr>
          </a:p>
          <a:p>
            <a:pPr indent="0" lvl="0" marL="457200" rtl="0" algn="l">
              <a:spcBef>
                <a:spcPts val="0"/>
              </a:spcBef>
              <a:spcAft>
                <a:spcPts val="0"/>
              </a:spcAft>
              <a:buNone/>
            </a:pPr>
            <a:r>
              <a:t/>
            </a:r>
            <a:endParaRPr sz="2200">
              <a:solidFill>
                <a:srgbClr val="666666"/>
              </a:solidFill>
              <a:highlight>
                <a:srgbClr val="FFFFFF"/>
              </a:highlight>
              <a:latin typeface="Roboto"/>
              <a:ea typeface="Roboto"/>
              <a:cs typeface="Roboto"/>
              <a:sym typeface="Roboto"/>
            </a:endParaRPr>
          </a:p>
        </p:txBody>
      </p:sp>
      <p:sp>
        <p:nvSpPr>
          <p:cNvPr id="428" name="Google Shape;428;p51"/>
          <p:cNvSpPr txBox="1"/>
          <p:nvPr/>
        </p:nvSpPr>
        <p:spPr>
          <a:xfrm>
            <a:off x="365400" y="268400"/>
            <a:ext cx="8099400" cy="754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de" sz="3100">
                <a:solidFill>
                  <a:srgbClr val="674EA7"/>
                </a:solidFill>
                <a:latin typeface="Roboto Medium"/>
                <a:ea typeface="Roboto Medium"/>
                <a:cs typeface="Roboto Medium"/>
                <a:sym typeface="Roboto Medium"/>
              </a:rPr>
              <a:t>   </a:t>
            </a:r>
            <a:r>
              <a:rPr lang="de" sz="3700">
                <a:solidFill>
                  <a:srgbClr val="674EA7"/>
                </a:solidFill>
                <a:latin typeface="Roboto Medium"/>
                <a:ea typeface="Roboto Medium"/>
                <a:cs typeface="Roboto Medium"/>
                <a:sym typeface="Roboto Medium"/>
              </a:rPr>
              <a:t>Eingeschränkt zitierfähig </a:t>
            </a:r>
            <a:r>
              <a:rPr lang="de" sz="3100">
                <a:solidFill>
                  <a:srgbClr val="674EA7"/>
                </a:solidFill>
                <a:latin typeface="Roboto Medium"/>
                <a:ea typeface="Roboto Medium"/>
                <a:cs typeface="Roboto Medium"/>
                <a:sym typeface="Roboto Medium"/>
              </a:rPr>
              <a:t> </a:t>
            </a:r>
            <a:endParaRPr sz="3100">
              <a:solidFill>
                <a:srgbClr val="674EA7"/>
              </a:solidFill>
              <a:latin typeface="Roboto Medium"/>
              <a:ea typeface="Roboto Medium"/>
              <a:cs typeface="Roboto Medium"/>
              <a:sym typeface="Roboto Medium"/>
            </a:endParaRPr>
          </a:p>
        </p:txBody>
      </p:sp>
      <p:pic>
        <p:nvPicPr>
          <p:cNvPr id="429" name="Google Shape;429;p51"/>
          <p:cNvPicPr preferRelativeResize="0"/>
          <p:nvPr/>
        </p:nvPicPr>
        <p:blipFill rotWithShape="1">
          <a:blip r:embed="rId3">
            <a:alphaModFix/>
          </a:blip>
          <a:srcRect b="19367" l="0" r="2487" t="16694"/>
          <a:stretch/>
        </p:blipFill>
        <p:spPr>
          <a:xfrm>
            <a:off x="5070750" y="1111350"/>
            <a:ext cx="3693300" cy="3228900"/>
          </a:xfrm>
          <a:prstGeom prst="ellipse">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52"/>
          <p:cNvSpPr txBox="1"/>
          <p:nvPr>
            <p:ph type="title"/>
          </p:nvPr>
        </p:nvSpPr>
        <p:spPr>
          <a:xfrm>
            <a:off x="819150" y="130950"/>
            <a:ext cx="7505700" cy="55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de" sz="3400">
                <a:solidFill>
                  <a:srgbClr val="674EA7"/>
                </a:solidFill>
              </a:rPr>
              <a:t>„D</a:t>
            </a:r>
            <a:r>
              <a:rPr lang="de" sz="3400">
                <a:solidFill>
                  <a:srgbClr val="674EA7"/>
                </a:solidFill>
                <a:latin typeface="Roboto Medium"/>
                <a:ea typeface="Roboto Medium"/>
                <a:cs typeface="Roboto Medium"/>
                <a:sym typeface="Roboto Medium"/>
              </a:rPr>
              <a:t>irektes Zitat“</a:t>
            </a:r>
            <a:r>
              <a:rPr lang="de" sz="3700">
                <a:solidFill>
                  <a:srgbClr val="434343"/>
                </a:solidFill>
                <a:latin typeface="Roboto Medium"/>
                <a:ea typeface="Roboto Medium"/>
                <a:cs typeface="Roboto Medium"/>
                <a:sym typeface="Roboto Medium"/>
              </a:rPr>
              <a:t> </a:t>
            </a:r>
            <a:r>
              <a:rPr lang="de" sz="3400">
                <a:solidFill>
                  <a:srgbClr val="674EA7"/>
                </a:solidFill>
              </a:rPr>
              <a:t> </a:t>
            </a:r>
            <a:r>
              <a:rPr lang="de" sz="3400">
                <a:solidFill>
                  <a:srgbClr val="674EA7"/>
                </a:solidFill>
              </a:rPr>
              <a:t> </a:t>
            </a:r>
            <a:endParaRPr sz="3400">
              <a:solidFill>
                <a:srgbClr val="434343"/>
              </a:solidFill>
              <a:latin typeface="Roboto Medium"/>
              <a:ea typeface="Roboto Medium"/>
              <a:cs typeface="Roboto Medium"/>
              <a:sym typeface="Roboto Medium"/>
            </a:endParaRPr>
          </a:p>
        </p:txBody>
      </p:sp>
      <p:sp>
        <p:nvSpPr>
          <p:cNvPr id="435" name="Google Shape;435;p52"/>
          <p:cNvSpPr txBox="1"/>
          <p:nvPr>
            <p:ph idx="1" type="body"/>
          </p:nvPr>
        </p:nvSpPr>
        <p:spPr>
          <a:xfrm>
            <a:off x="272100" y="902100"/>
            <a:ext cx="8757300" cy="3890700"/>
          </a:xfrm>
          <a:prstGeom prst="rect">
            <a:avLst/>
          </a:prstGeom>
        </p:spPr>
        <p:txBody>
          <a:bodyPr anchorCtr="0" anchor="t" bIns="91425" lIns="91425" spcFirstLastPara="1" rIns="0" wrap="square" tIns="91425">
            <a:normAutofit fontScale="25000" lnSpcReduction="20000"/>
          </a:bodyPr>
          <a:lstStyle/>
          <a:p>
            <a:pPr indent="-305162" lvl="0" marL="457200" marR="381000" rtl="0" algn="l">
              <a:lnSpc>
                <a:spcPct val="150000"/>
              </a:lnSpc>
              <a:spcBef>
                <a:spcPts val="0"/>
              </a:spcBef>
              <a:spcAft>
                <a:spcPts val="0"/>
              </a:spcAft>
              <a:buClr>
                <a:srgbClr val="5F6368"/>
              </a:buClr>
              <a:buSzPct val="100000"/>
              <a:buFont typeface="Roboto"/>
              <a:buChar char="📔"/>
            </a:pPr>
            <a:r>
              <a:rPr lang="de" sz="13100">
                <a:solidFill>
                  <a:srgbClr val="5F6368"/>
                </a:solidFill>
                <a:highlight>
                  <a:srgbClr val="FFFFFF"/>
                </a:highlight>
                <a:latin typeface="Roboto"/>
                <a:ea typeface="Roboto"/>
                <a:cs typeface="Roboto"/>
                <a:sym typeface="Roboto"/>
              </a:rPr>
              <a:t>„Anführungszeichen“ </a:t>
            </a:r>
            <a:endParaRPr sz="13100">
              <a:solidFill>
                <a:srgbClr val="5F6368"/>
              </a:solidFill>
              <a:highlight>
                <a:srgbClr val="FFFFFF"/>
              </a:highlight>
              <a:latin typeface="Roboto"/>
              <a:ea typeface="Roboto"/>
              <a:cs typeface="Roboto"/>
              <a:sym typeface="Roboto"/>
            </a:endParaRPr>
          </a:p>
          <a:p>
            <a:pPr indent="-305162" lvl="0" marL="457200" marR="381000" rtl="0" algn="l">
              <a:lnSpc>
                <a:spcPct val="150000"/>
              </a:lnSpc>
              <a:spcBef>
                <a:spcPts val="0"/>
              </a:spcBef>
              <a:spcAft>
                <a:spcPts val="0"/>
              </a:spcAft>
              <a:buClr>
                <a:srgbClr val="5F6368"/>
              </a:buClr>
              <a:buSzPct val="100000"/>
              <a:buFont typeface="Roboto"/>
              <a:buChar char="📔"/>
            </a:pPr>
            <a:r>
              <a:rPr lang="de" sz="13100">
                <a:solidFill>
                  <a:srgbClr val="5F6368"/>
                </a:solidFill>
                <a:highlight>
                  <a:srgbClr val="FFFFFF"/>
                </a:highlight>
                <a:latin typeface="Roboto"/>
                <a:ea typeface="Roboto"/>
                <a:cs typeface="Roboto"/>
                <a:sym typeface="Roboto"/>
              </a:rPr>
              <a:t>W</a:t>
            </a:r>
            <a:r>
              <a:rPr lang="de" sz="13100">
                <a:solidFill>
                  <a:srgbClr val="5F6368"/>
                </a:solidFill>
                <a:highlight>
                  <a:srgbClr val="FFFFFF"/>
                </a:highlight>
                <a:latin typeface="Roboto"/>
                <a:ea typeface="Roboto"/>
                <a:cs typeface="Roboto"/>
                <a:sym typeface="Roboto"/>
              </a:rPr>
              <a:t>ortgetreue Wiedergabe eines fremden Gedankens </a:t>
            </a:r>
            <a:endParaRPr sz="13100">
              <a:solidFill>
                <a:srgbClr val="5F6368"/>
              </a:solidFill>
              <a:highlight>
                <a:srgbClr val="FFFFFF"/>
              </a:highlight>
              <a:latin typeface="Roboto"/>
              <a:ea typeface="Roboto"/>
              <a:cs typeface="Roboto"/>
              <a:sym typeface="Roboto"/>
            </a:endParaRPr>
          </a:p>
          <a:p>
            <a:pPr indent="-305162" lvl="0" marL="457200" marR="381000" rtl="0" algn="l">
              <a:lnSpc>
                <a:spcPct val="150000"/>
              </a:lnSpc>
              <a:spcBef>
                <a:spcPts val="0"/>
              </a:spcBef>
              <a:spcAft>
                <a:spcPts val="0"/>
              </a:spcAft>
              <a:buClr>
                <a:srgbClr val="5F6368"/>
              </a:buClr>
              <a:buSzPct val="100000"/>
              <a:buFont typeface="Roboto"/>
              <a:buChar char="📔"/>
            </a:pPr>
            <a:r>
              <a:rPr lang="de" sz="13100">
                <a:solidFill>
                  <a:srgbClr val="5F6368"/>
                </a:solidFill>
                <a:highlight>
                  <a:srgbClr val="FFFFFF"/>
                </a:highlight>
                <a:latin typeface="Roboto"/>
                <a:ea typeface="Roboto"/>
                <a:cs typeface="Roboto"/>
                <a:sym typeface="Roboto"/>
              </a:rPr>
              <a:t>Keine Änderungen oder Korrekturen am Ursprungstext</a:t>
            </a:r>
            <a:endParaRPr sz="13000">
              <a:solidFill>
                <a:srgbClr val="5F6368"/>
              </a:solidFill>
              <a:highlight>
                <a:schemeClr val="dk1"/>
              </a:highlight>
              <a:latin typeface="Roboto"/>
              <a:ea typeface="Roboto"/>
              <a:cs typeface="Roboto"/>
              <a:sym typeface="Roboto"/>
            </a:endParaRPr>
          </a:p>
          <a:p>
            <a:pPr indent="0" lvl="0" marL="0" marR="381000" rtl="0" algn="l">
              <a:lnSpc>
                <a:spcPct val="150000"/>
              </a:lnSpc>
              <a:spcBef>
                <a:spcPts val="1200"/>
              </a:spcBef>
              <a:spcAft>
                <a:spcPts val="0"/>
              </a:spcAft>
              <a:buNone/>
            </a:pPr>
            <a:r>
              <a:t/>
            </a:r>
            <a:endParaRPr sz="9600">
              <a:solidFill>
                <a:srgbClr val="0D405F"/>
              </a:solidFill>
              <a:latin typeface="Georgia"/>
              <a:ea typeface="Georgia"/>
              <a:cs typeface="Georgia"/>
              <a:sym typeface="Georgia"/>
            </a:endParaRPr>
          </a:p>
          <a:p>
            <a:pPr indent="0" lvl="0" marL="457200" marR="381000" rtl="0" algn="l">
              <a:lnSpc>
                <a:spcPct val="150000"/>
              </a:lnSpc>
              <a:spcBef>
                <a:spcPts val="1200"/>
              </a:spcBef>
              <a:spcAft>
                <a:spcPts val="0"/>
              </a:spcAft>
              <a:buNone/>
            </a:pPr>
            <a:r>
              <a:t/>
            </a:r>
            <a:endParaRPr sz="2100">
              <a:solidFill>
                <a:srgbClr val="5F6368"/>
              </a:solidFill>
              <a:highlight>
                <a:srgbClr val="FFFFFF"/>
              </a:highlight>
              <a:latin typeface="Roboto"/>
              <a:ea typeface="Roboto"/>
              <a:cs typeface="Roboto"/>
              <a:sym typeface="Roboto"/>
            </a:endParaRPr>
          </a:p>
          <a:p>
            <a:pPr indent="0" lvl="0" marL="457200" marR="381000" rtl="0" algn="just">
              <a:lnSpc>
                <a:spcPct val="150000"/>
              </a:lnSpc>
              <a:spcBef>
                <a:spcPts val="1200"/>
              </a:spcBef>
              <a:spcAft>
                <a:spcPts val="0"/>
              </a:spcAft>
              <a:buNone/>
            </a:pPr>
            <a:r>
              <a:t/>
            </a:r>
            <a:endParaRPr sz="2000">
              <a:solidFill>
                <a:srgbClr val="5F6368"/>
              </a:solidFill>
              <a:highlight>
                <a:srgbClr val="FFFFFF"/>
              </a:highlight>
              <a:latin typeface="Roboto"/>
              <a:ea typeface="Roboto"/>
              <a:cs typeface="Roboto"/>
              <a:sym typeface="Roboto"/>
            </a:endParaRPr>
          </a:p>
          <a:p>
            <a:pPr indent="0" lvl="0" marL="457200" marR="381000" rtl="0" algn="just">
              <a:lnSpc>
                <a:spcPct val="150000"/>
              </a:lnSpc>
              <a:spcBef>
                <a:spcPts val="1200"/>
              </a:spcBef>
              <a:spcAft>
                <a:spcPts val="0"/>
              </a:spcAft>
              <a:buNone/>
            </a:pPr>
            <a:r>
              <a:t/>
            </a:r>
            <a:endParaRPr sz="2400">
              <a:solidFill>
                <a:srgbClr val="5F6368"/>
              </a:solidFill>
              <a:highlight>
                <a:srgbClr val="FFFFFF"/>
              </a:highlight>
              <a:latin typeface="Roboto"/>
              <a:ea typeface="Roboto"/>
              <a:cs typeface="Roboto"/>
              <a:sym typeface="Roboto"/>
            </a:endParaRPr>
          </a:p>
          <a:p>
            <a:pPr indent="0" lvl="0" marL="457200" marR="381000" rtl="0" algn="just">
              <a:lnSpc>
                <a:spcPct val="150000"/>
              </a:lnSpc>
              <a:spcBef>
                <a:spcPts val="1200"/>
              </a:spcBef>
              <a:spcAft>
                <a:spcPts val="0"/>
              </a:spcAft>
              <a:buNone/>
            </a:pPr>
            <a:r>
              <a:t/>
            </a:r>
            <a:endParaRPr sz="2000">
              <a:solidFill>
                <a:srgbClr val="5F6368"/>
              </a:solidFill>
              <a:highlight>
                <a:srgbClr val="FFFFFF"/>
              </a:highlight>
              <a:latin typeface="Roboto"/>
              <a:ea typeface="Roboto"/>
              <a:cs typeface="Roboto"/>
              <a:sym typeface="Roboto"/>
            </a:endParaRPr>
          </a:p>
          <a:p>
            <a:pPr indent="0" lvl="0" marL="457200" marR="381000" rtl="0" algn="l">
              <a:lnSpc>
                <a:spcPct val="150000"/>
              </a:lnSpc>
              <a:spcBef>
                <a:spcPts val="1200"/>
              </a:spcBef>
              <a:spcAft>
                <a:spcPts val="0"/>
              </a:spcAft>
              <a:buNone/>
            </a:pPr>
            <a:r>
              <a:t/>
            </a:r>
            <a:endParaRPr sz="2400">
              <a:solidFill>
                <a:srgbClr val="1155CC"/>
              </a:solidFill>
              <a:highlight>
                <a:srgbClr val="FFFFFF"/>
              </a:highlight>
              <a:latin typeface="Roboto"/>
              <a:ea typeface="Roboto"/>
              <a:cs typeface="Roboto"/>
              <a:sym typeface="Roboto"/>
            </a:endParaRPr>
          </a:p>
          <a:p>
            <a:pPr indent="0" lvl="0" marL="457200" marR="381000" rtl="0" algn="l">
              <a:lnSpc>
                <a:spcPct val="115000"/>
              </a:lnSpc>
              <a:spcBef>
                <a:spcPts val="1200"/>
              </a:spcBef>
              <a:spcAft>
                <a:spcPts val="0"/>
              </a:spcAft>
              <a:buNone/>
            </a:pPr>
            <a:r>
              <a:rPr lang="de" sz="2400">
                <a:solidFill>
                  <a:srgbClr val="1155CC"/>
                </a:solidFill>
                <a:highlight>
                  <a:srgbClr val="FFFFFF"/>
                </a:highlight>
                <a:latin typeface="Roboto"/>
                <a:ea typeface="Roboto"/>
                <a:cs typeface="Roboto"/>
                <a:sym typeface="Roboto"/>
              </a:rPr>
              <a:t> </a:t>
            </a:r>
            <a:endParaRPr sz="2400">
              <a:solidFill>
                <a:srgbClr val="1155CC"/>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ct val="45885"/>
              <a:buNone/>
            </a:pPr>
            <a:r>
              <a:t/>
            </a:r>
            <a:endParaRPr sz="2218">
              <a:solidFill>
                <a:srgbClr val="1155CC"/>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ct val="45885"/>
              <a:buNone/>
            </a:pPr>
            <a:r>
              <a:t/>
            </a:r>
            <a:endParaRPr sz="2218">
              <a:solidFill>
                <a:srgbClr val="1155CC"/>
              </a:solidFill>
              <a:highlight>
                <a:srgbClr val="FFFFFF"/>
              </a:highlight>
              <a:latin typeface="Roboto"/>
              <a:ea typeface="Roboto"/>
              <a:cs typeface="Roboto"/>
              <a:sym typeface="Roboto"/>
            </a:endParaRPr>
          </a:p>
          <a:p>
            <a:pPr indent="0" lvl="0" marL="0" marR="0" rtl="0" algn="l">
              <a:lnSpc>
                <a:spcPct val="95000"/>
              </a:lnSpc>
              <a:spcBef>
                <a:spcPts val="1200"/>
              </a:spcBef>
              <a:spcAft>
                <a:spcPts val="0"/>
              </a:spcAft>
              <a:buSzPct val="62906"/>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ct val="62906"/>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ct val="62906"/>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ct val="62906"/>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ct val="62906"/>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ct val="62906"/>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ct val="62906"/>
              <a:buNone/>
            </a:pPr>
            <a:r>
              <a:t/>
            </a:r>
            <a:endParaRPr sz="1618">
              <a:solidFill>
                <a:srgbClr val="999999"/>
              </a:solidFill>
              <a:highlight>
                <a:srgbClr val="FFFFFF"/>
              </a:highlight>
            </a:endParaRPr>
          </a:p>
          <a:p>
            <a:pPr indent="0" lvl="0" marL="0" marR="0" rtl="0" algn="l">
              <a:lnSpc>
                <a:spcPct val="95000"/>
              </a:lnSpc>
              <a:spcBef>
                <a:spcPts val="1200"/>
              </a:spcBef>
              <a:spcAft>
                <a:spcPts val="1200"/>
              </a:spcAft>
              <a:buSzPct val="56528"/>
              <a:buNone/>
            </a:pPr>
            <a:r>
              <a:rPr lang="de" sz="1800">
                <a:solidFill>
                  <a:srgbClr val="999999"/>
                </a:solidFill>
              </a:rPr>
              <a:t>  </a:t>
            </a:r>
            <a:endParaRPr sz="1800">
              <a:solidFill>
                <a:srgbClr val="999999"/>
              </a:solidFill>
            </a:endParaRPr>
          </a:p>
        </p:txBody>
      </p:sp>
      <p:sp>
        <p:nvSpPr>
          <p:cNvPr id="436" name="Google Shape;436;p52"/>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53"/>
          <p:cNvSpPr txBox="1"/>
          <p:nvPr>
            <p:ph type="title"/>
          </p:nvPr>
        </p:nvSpPr>
        <p:spPr>
          <a:xfrm>
            <a:off x="819150" y="130950"/>
            <a:ext cx="7505700" cy="55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de" sz="2800">
                <a:solidFill>
                  <a:srgbClr val="674EA7"/>
                </a:solidFill>
              </a:rPr>
              <a:t>Direktes Zitat mit Quellenbeleg im Text  </a:t>
            </a:r>
            <a:r>
              <a:rPr lang="de" sz="2800">
                <a:solidFill>
                  <a:srgbClr val="674EA7"/>
                </a:solidFill>
              </a:rPr>
              <a:t>  </a:t>
            </a:r>
            <a:endParaRPr sz="2800">
              <a:solidFill>
                <a:srgbClr val="434343"/>
              </a:solidFill>
              <a:latin typeface="Roboto Medium"/>
              <a:ea typeface="Roboto Medium"/>
              <a:cs typeface="Roboto Medium"/>
              <a:sym typeface="Roboto Medium"/>
            </a:endParaRPr>
          </a:p>
        </p:txBody>
      </p:sp>
      <p:sp>
        <p:nvSpPr>
          <p:cNvPr id="442" name="Google Shape;442;p53"/>
          <p:cNvSpPr txBox="1"/>
          <p:nvPr>
            <p:ph idx="1" type="body"/>
          </p:nvPr>
        </p:nvSpPr>
        <p:spPr>
          <a:xfrm>
            <a:off x="323750" y="902100"/>
            <a:ext cx="8705700" cy="3480000"/>
          </a:xfrm>
          <a:prstGeom prst="rect">
            <a:avLst/>
          </a:prstGeom>
        </p:spPr>
        <p:txBody>
          <a:bodyPr anchorCtr="0" anchor="t" bIns="91425" lIns="91425" spcFirstLastPara="1" rIns="0" wrap="square" tIns="91425">
            <a:noAutofit/>
          </a:bodyPr>
          <a:lstStyle/>
          <a:p>
            <a:pPr indent="0" lvl="0" marL="0" marR="381000" rtl="0" algn="l">
              <a:lnSpc>
                <a:spcPct val="150000"/>
              </a:lnSpc>
              <a:spcBef>
                <a:spcPts val="0"/>
              </a:spcBef>
              <a:spcAft>
                <a:spcPts val="0"/>
              </a:spcAft>
              <a:buNone/>
            </a:pPr>
            <a:r>
              <a:rPr lang="de" sz="2900">
                <a:solidFill>
                  <a:srgbClr val="5F6368"/>
                </a:solidFill>
                <a:highlight>
                  <a:srgbClr val="FFFFFF"/>
                </a:highlight>
                <a:latin typeface="Roboto"/>
                <a:ea typeface="Roboto"/>
                <a:cs typeface="Roboto"/>
                <a:sym typeface="Roboto"/>
              </a:rPr>
              <a:t>„Die Ergebnisse zeigen, dass die Teilnehmend</a:t>
            </a:r>
            <a:r>
              <a:rPr b="1" lang="de" sz="2900">
                <a:solidFill>
                  <a:srgbClr val="741B47"/>
                </a:solidFill>
                <a:highlight>
                  <a:srgbClr val="FFFFFF"/>
                </a:highlight>
                <a:latin typeface="Roboto"/>
                <a:ea typeface="Roboto"/>
                <a:cs typeface="Roboto"/>
                <a:sym typeface="Roboto"/>
              </a:rPr>
              <a:t> [sic] </a:t>
            </a:r>
            <a:r>
              <a:rPr lang="de" sz="2900">
                <a:solidFill>
                  <a:srgbClr val="5F6368"/>
                </a:solidFill>
                <a:highlight>
                  <a:srgbClr val="FFFFFF"/>
                </a:highlight>
                <a:latin typeface="Roboto"/>
                <a:ea typeface="Roboto"/>
                <a:cs typeface="Roboto"/>
                <a:sym typeface="Roboto"/>
              </a:rPr>
              <a:t>in der Kontrolle signifikant besser abschnitten und </a:t>
            </a:r>
            <a:r>
              <a:rPr lang="de" sz="2900">
                <a:solidFill>
                  <a:srgbClr val="5F6368"/>
                </a:solidFill>
                <a:highlight>
                  <a:schemeClr val="dk1"/>
                </a:highlight>
                <a:latin typeface="Roboto"/>
                <a:ea typeface="Roboto"/>
                <a:cs typeface="Roboto"/>
                <a:sym typeface="Roboto"/>
              </a:rPr>
              <a:t>dass </a:t>
            </a:r>
            <a:r>
              <a:rPr lang="de" sz="2900">
                <a:solidFill>
                  <a:srgbClr val="5F6368"/>
                </a:solidFill>
                <a:highlight>
                  <a:schemeClr val="dk1"/>
                </a:highlight>
                <a:latin typeface="Roboto"/>
                <a:ea typeface="Roboto"/>
                <a:cs typeface="Roboto"/>
                <a:sym typeface="Roboto"/>
              </a:rPr>
              <a:t>der Einfluss von Stress auf die Gesundheit</a:t>
            </a:r>
            <a:r>
              <a:rPr lang="de" sz="3600">
                <a:solidFill>
                  <a:srgbClr val="5F6368"/>
                </a:solidFill>
                <a:highlight>
                  <a:schemeClr val="dk1"/>
                </a:highlight>
                <a:latin typeface="Roboto"/>
                <a:ea typeface="Roboto"/>
                <a:cs typeface="Roboto"/>
                <a:sym typeface="Roboto"/>
              </a:rPr>
              <a:t> </a:t>
            </a:r>
            <a:r>
              <a:rPr b="1" lang="de" sz="2800">
                <a:solidFill>
                  <a:srgbClr val="741B47"/>
                </a:solidFill>
              </a:rPr>
              <a:t>[...]</a:t>
            </a:r>
            <a:r>
              <a:rPr b="1" lang="de" sz="2800">
                <a:solidFill>
                  <a:srgbClr val="000000"/>
                </a:solidFill>
              </a:rPr>
              <a:t> </a:t>
            </a:r>
            <a:r>
              <a:rPr lang="de" sz="2900">
                <a:solidFill>
                  <a:srgbClr val="5F6368"/>
                </a:solidFill>
                <a:highlight>
                  <a:schemeClr val="dk1"/>
                </a:highlight>
                <a:latin typeface="Roboto"/>
                <a:ea typeface="Roboto"/>
                <a:cs typeface="Roboto"/>
                <a:sym typeface="Roboto"/>
              </a:rPr>
              <a:t> nicht zu unterschätzen ist</a:t>
            </a:r>
            <a:r>
              <a:rPr lang="de" sz="2900">
                <a:solidFill>
                  <a:srgbClr val="5F6368"/>
                </a:solidFill>
                <a:highlight>
                  <a:srgbClr val="FFFFFF"/>
                </a:highlight>
                <a:latin typeface="Roboto"/>
                <a:ea typeface="Roboto"/>
                <a:cs typeface="Roboto"/>
                <a:sym typeface="Roboto"/>
              </a:rPr>
              <a:t>.“ </a:t>
            </a:r>
            <a:r>
              <a:rPr b="1" lang="de" sz="2900">
                <a:solidFill>
                  <a:srgbClr val="741B47"/>
                </a:solidFill>
                <a:highlight>
                  <a:schemeClr val="dk1"/>
                </a:highlight>
                <a:latin typeface="Roboto"/>
                <a:ea typeface="Roboto"/>
                <a:cs typeface="Roboto"/>
                <a:sym typeface="Roboto"/>
              </a:rPr>
              <a:t>(Meier 2019: 15)</a:t>
            </a:r>
            <a:endParaRPr sz="2900">
              <a:solidFill>
                <a:srgbClr val="741B47"/>
              </a:solidFill>
              <a:highlight>
                <a:srgbClr val="FFFFFF"/>
              </a:highlight>
              <a:latin typeface="Roboto"/>
              <a:ea typeface="Roboto"/>
              <a:cs typeface="Roboto"/>
              <a:sym typeface="Roboto"/>
            </a:endParaRPr>
          </a:p>
          <a:p>
            <a:pPr indent="0" lvl="0" marL="457200" marR="381000" rtl="0" algn="l">
              <a:lnSpc>
                <a:spcPct val="150000"/>
              </a:lnSpc>
              <a:spcBef>
                <a:spcPts val="1200"/>
              </a:spcBef>
              <a:spcAft>
                <a:spcPts val="0"/>
              </a:spcAft>
              <a:buNone/>
            </a:pPr>
            <a:r>
              <a:t/>
            </a:r>
            <a:endParaRPr sz="2500">
              <a:solidFill>
                <a:srgbClr val="5F6368"/>
              </a:solidFill>
              <a:highlight>
                <a:srgbClr val="FFFFFF"/>
              </a:highlight>
              <a:latin typeface="Roboto"/>
              <a:ea typeface="Roboto"/>
              <a:cs typeface="Roboto"/>
              <a:sym typeface="Roboto"/>
            </a:endParaRPr>
          </a:p>
          <a:p>
            <a:pPr indent="0" lvl="0" marL="457200" marR="381000" rtl="0" algn="just">
              <a:lnSpc>
                <a:spcPct val="150000"/>
              </a:lnSpc>
              <a:spcBef>
                <a:spcPts val="1200"/>
              </a:spcBef>
              <a:spcAft>
                <a:spcPts val="0"/>
              </a:spcAft>
              <a:buNone/>
            </a:pPr>
            <a:r>
              <a:t/>
            </a:r>
            <a:endParaRPr sz="2000">
              <a:solidFill>
                <a:srgbClr val="5F6368"/>
              </a:solidFill>
              <a:highlight>
                <a:srgbClr val="FFFFFF"/>
              </a:highlight>
              <a:latin typeface="Roboto"/>
              <a:ea typeface="Roboto"/>
              <a:cs typeface="Roboto"/>
              <a:sym typeface="Roboto"/>
            </a:endParaRPr>
          </a:p>
          <a:p>
            <a:pPr indent="0" lvl="0" marL="457200" marR="381000" rtl="0" algn="just">
              <a:lnSpc>
                <a:spcPct val="150000"/>
              </a:lnSpc>
              <a:spcBef>
                <a:spcPts val="1200"/>
              </a:spcBef>
              <a:spcAft>
                <a:spcPts val="0"/>
              </a:spcAft>
              <a:buNone/>
            </a:pPr>
            <a:r>
              <a:t/>
            </a:r>
            <a:endParaRPr sz="2400">
              <a:solidFill>
                <a:srgbClr val="5F6368"/>
              </a:solidFill>
              <a:highlight>
                <a:srgbClr val="FFFFFF"/>
              </a:highlight>
              <a:latin typeface="Roboto"/>
              <a:ea typeface="Roboto"/>
              <a:cs typeface="Roboto"/>
              <a:sym typeface="Roboto"/>
            </a:endParaRPr>
          </a:p>
          <a:p>
            <a:pPr indent="0" lvl="0" marL="457200" marR="381000" rtl="0" algn="just">
              <a:lnSpc>
                <a:spcPct val="150000"/>
              </a:lnSpc>
              <a:spcBef>
                <a:spcPts val="1200"/>
              </a:spcBef>
              <a:spcAft>
                <a:spcPts val="0"/>
              </a:spcAft>
              <a:buNone/>
            </a:pPr>
            <a:r>
              <a:t/>
            </a:r>
            <a:endParaRPr sz="2000">
              <a:solidFill>
                <a:srgbClr val="5F6368"/>
              </a:solidFill>
              <a:highlight>
                <a:srgbClr val="FFFFFF"/>
              </a:highlight>
              <a:latin typeface="Roboto"/>
              <a:ea typeface="Roboto"/>
              <a:cs typeface="Roboto"/>
              <a:sym typeface="Roboto"/>
            </a:endParaRPr>
          </a:p>
          <a:p>
            <a:pPr indent="0" lvl="0" marL="457200" marR="381000" rtl="0" algn="l">
              <a:lnSpc>
                <a:spcPct val="150000"/>
              </a:lnSpc>
              <a:spcBef>
                <a:spcPts val="1200"/>
              </a:spcBef>
              <a:spcAft>
                <a:spcPts val="0"/>
              </a:spcAft>
              <a:buNone/>
            </a:pPr>
            <a:r>
              <a:t/>
            </a:r>
            <a:endParaRPr sz="2400">
              <a:solidFill>
                <a:srgbClr val="1155CC"/>
              </a:solidFill>
              <a:highlight>
                <a:srgbClr val="FFFFFF"/>
              </a:highlight>
              <a:latin typeface="Roboto"/>
              <a:ea typeface="Roboto"/>
              <a:cs typeface="Roboto"/>
              <a:sym typeface="Roboto"/>
            </a:endParaRPr>
          </a:p>
          <a:p>
            <a:pPr indent="0" lvl="0" marL="457200" marR="381000" rtl="0" algn="l">
              <a:lnSpc>
                <a:spcPct val="115000"/>
              </a:lnSpc>
              <a:spcBef>
                <a:spcPts val="1200"/>
              </a:spcBef>
              <a:spcAft>
                <a:spcPts val="0"/>
              </a:spcAft>
              <a:buNone/>
            </a:pPr>
            <a:r>
              <a:rPr lang="de" sz="2400">
                <a:solidFill>
                  <a:srgbClr val="1155CC"/>
                </a:solidFill>
                <a:highlight>
                  <a:srgbClr val="FFFFFF"/>
                </a:highlight>
                <a:latin typeface="Roboto"/>
                <a:ea typeface="Roboto"/>
                <a:cs typeface="Roboto"/>
                <a:sym typeface="Roboto"/>
              </a:rPr>
              <a:t> </a:t>
            </a:r>
            <a:endParaRPr sz="2400">
              <a:solidFill>
                <a:srgbClr val="1155CC"/>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1200"/>
              </a:spcAft>
              <a:buSzPts val="1018"/>
              <a:buNone/>
            </a:pPr>
            <a:r>
              <a:rPr lang="de" sz="1800">
                <a:solidFill>
                  <a:srgbClr val="999999"/>
                </a:solidFill>
              </a:rPr>
              <a:t>  </a:t>
            </a:r>
            <a:endParaRPr sz="1800">
              <a:solidFill>
                <a:srgbClr val="999999"/>
              </a:solidFill>
            </a:endParaRPr>
          </a:p>
        </p:txBody>
      </p:sp>
      <p:sp>
        <p:nvSpPr>
          <p:cNvPr id="443" name="Google Shape;443;p53"/>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54"/>
          <p:cNvSpPr txBox="1"/>
          <p:nvPr>
            <p:ph type="title"/>
          </p:nvPr>
        </p:nvSpPr>
        <p:spPr>
          <a:xfrm>
            <a:off x="229025" y="245975"/>
            <a:ext cx="8710500" cy="6642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de" sz="2856">
                <a:solidFill>
                  <a:srgbClr val="674EA7"/>
                </a:solidFill>
                <a:latin typeface="Roboto SemiBold"/>
                <a:ea typeface="Roboto SemiBold"/>
                <a:cs typeface="Roboto SemiBold"/>
                <a:sym typeface="Roboto SemiBold"/>
              </a:rPr>
              <a:t>Deutsche Quellenangabe oder Quellenangabe in Fußnoten </a:t>
            </a:r>
            <a:r>
              <a:rPr lang="de" sz="3756">
                <a:solidFill>
                  <a:srgbClr val="434343"/>
                </a:solidFill>
                <a:latin typeface="Roboto SemiBold"/>
                <a:ea typeface="Roboto SemiBold"/>
                <a:cs typeface="Roboto SemiBold"/>
                <a:sym typeface="Roboto SemiBold"/>
              </a:rPr>
              <a:t> </a:t>
            </a:r>
            <a:r>
              <a:rPr lang="de" sz="3100">
                <a:solidFill>
                  <a:srgbClr val="434343"/>
                </a:solidFill>
                <a:latin typeface="Roboto Medium"/>
                <a:ea typeface="Roboto Medium"/>
                <a:cs typeface="Roboto Medium"/>
                <a:sym typeface="Roboto Medium"/>
              </a:rPr>
              <a:t> </a:t>
            </a:r>
            <a:r>
              <a:rPr lang="de" sz="2800">
                <a:solidFill>
                  <a:srgbClr val="434343"/>
                </a:solidFill>
                <a:latin typeface="Roboto Medium"/>
                <a:ea typeface="Roboto Medium"/>
                <a:cs typeface="Roboto Medium"/>
                <a:sym typeface="Roboto Medium"/>
              </a:rPr>
              <a:t> </a:t>
            </a:r>
            <a:endParaRPr sz="2800">
              <a:solidFill>
                <a:srgbClr val="434343"/>
              </a:solidFill>
              <a:latin typeface="Roboto Medium"/>
              <a:ea typeface="Roboto Medium"/>
              <a:cs typeface="Roboto Medium"/>
              <a:sym typeface="Roboto Medium"/>
            </a:endParaRPr>
          </a:p>
        </p:txBody>
      </p:sp>
      <p:sp>
        <p:nvSpPr>
          <p:cNvPr id="449" name="Google Shape;449;p54"/>
          <p:cNvSpPr txBox="1"/>
          <p:nvPr>
            <p:ph idx="1" type="body"/>
          </p:nvPr>
        </p:nvSpPr>
        <p:spPr>
          <a:xfrm>
            <a:off x="357800" y="1029425"/>
            <a:ext cx="8581800" cy="3907800"/>
          </a:xfrm>
          <a:prstGeom prst="rect">
            <a:avLst/>
          </a:prstGeom>
        </p:spPr>
        <p:txBody>
          <a:bodyPr anchorCtr="0" anchor="t" bIns="91425" lIns="91425" spcFirstLastPara="1" rIns="0" wrap="square" tIns="91425">
            <a:noAutofit/>
          </a:bodyPr>
          <a:lstStyle/>
          <a:p>
            <a:pPr indent="0" lvl="0" marL="457200" marR="381000" rtl="0" algn="l">
              <a:lnSpc>
                <a:spcPct val="150000"/>
              </a:lnSpc>
              <a:spcBef>
                <a:spcPts val="0"/>
              </a:spcBef>
              <a:spcAft>
                <a:spcPts val="0"/>
              </a:spcAft>
              <a:buNone/>
            </a:pPr>
            <a:r>
              <a:rPr lang="de" sz="3400">
                <a:solidFill>
                  <a:srgbClr val="5F6368"/>
                </a:solidFill>
                <a:highlight>
                  <a:srgbClr val="FFFFFF"/>
                </a:highlight>
                <a:latin typeface="Roboto"/>
                <a:ea typeface="Roboto"/>
                <a:cs typeface="Roboto"/>
                <a:sym typeface="Roboto"/>
              </a:rPr>
              <a:t>„Die soziale Arbeit ist ein dynamisches Feld.“¹</a:t>
            </a:r>
            <a:endParaRPr sz="3400">
              <a:solidFill>
                <a:srgbClr val="5F6368"/>
              </a:solidFill>
              <a:highlight>
                <a:srgbClr val="FFFFFF"/>
              </a:highlight>
              <a:latin typeface="Roboto"/>
              <a:ea typeface="Roboto"/>
              <a:cs typeface="Roboto"/>
              <a:sym typeface="Roboto"/>
            </a:endParaRPr>
          </a:p>
          <a:p>
            <a:pPr indent="0" lvl="0" marL="914400" marR="381000" rtl="0" algn="l">
              <a:lnSpc>
                <a:spcPct val="150000"/>
              </a:lnSpc>
              <a:spcBef>
                <a:spcPts val="1200"/>
              </a:spcBef>
              <a:spcAft>
                <a:spcPts val="0"/>
              </a:spcAft>
              <a:buNone/>
            </a:pPr>
            <a:r>
              <a:t/>
            </a:r>
            <a:endParaRPr sz="3000">
              <a:solidFill>
                <a:srgbClr val="5F6368"/>
              </a:solidFill>
            </a:endParaRPr>
          </a:p>
          <a:p>
            <a:pPr indent="0" lvl="0" marL="0" marR="381000" rtl="0" algn="l">
              <a:lnSpc>
                <a:spcPct val="150000"/>
              </a:lnSpc>
              <a:spcBef>
                <a:spcPts val="1200"/>
              </a:spcBef>
              <a:spcAft>
                <a:spcPts val="0"/>
              </a:spcAft>
              <a:buNone/>
            </a:pPr>
            <a:r>
              <a:rPr lang="de" sz="2100">
                <a:solidFill>
                  <a:srgbClr val="5F6368"/>
                </a:solidFill>
                <a:highlight>
                  <a:srgbClr val="FFFFFF"/>
                </a:highlight>
                <a:latin typeface="Roboto"/>
                <a:ea typeface="Roboto"/>
                <a:cs typeface="Roboto"/>
                <a:sym typeface="Roboto"/>
              </a:rPr>
              <a:t>¹ Müller, Thomas: Einführung in das wissenschaftliche Arbeiten, Springer Verlag, Berlin 2022, S. 25.  </a:t>
            </a:r>
            <a:endParaRPr sz="2500">
              <a:solidFill>
                <a:srgbClr val="5F6368"/>
              </a:solidFill>
              <a:highlight>
                <a:srgbClr val="FFFFFF"/>
              </a:highlight>
              <a:latin typeface="Roboto"/>
              <a:ea typeface="Roboto"/>
              <a:cs typeface="Roboto"/>
              <a:sym typeface="Roboto"/>
            </a:endParaRPr>
          </a:p>
          <a:p>
            <a:pPr indent="0" lvl="0" marL="457200" marR="381000" rtl="0" algn="l">
              <a:lnSpc>
                <a:spcPct val="150000"/>
              </a:lnSpc>
              <a:spcBef>
                <a:spcPts val="1200"/>
              </a:spcBef>
              <a:spcAft>
                <a:spcPts val="0"/>
              </a:spcAft>
              <a:buNone/>
            </a:pPr>
            <a:r>
              <a:t/>
            </a:r>
            <a:endParaRPr sz="2000">
              <a:solidFill>
                <a:srgbClr val="5F6368"/>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1200"/>
              </a:spcAft>
              <a:buSzPts val="1018"/>
              <a:buNone/>
            </a:pPr>
            <a:r>
              <a:rPr lang="de" sz="1800">
                <a:solidFill>
                  <a:srgbClr val="999999"/>
                </a:solidFill>
              </a:rPr>
              <a:t>  </a:t>
            </a:r>
            <a:endParaRPr sz="1800">
              <a:solidFill>
                <a:srgbClr val="999999"/>
              </a:solidFill>
            </a:endParaRPr>
          </a:p>
        </p:txBody>
      </p:sp>
      <p:sp>
        <p:nvSpPr>
          <p:cNvPr id="450" name="Google Shape;450;p54"/>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6B8AF"/>
        </a:solidFill>
      </p:bgPr>
    </p:bg>
    <p:spTree>
      <p:nvGrpSpPr>
        <p:cNvPr id="454" name="Shape 454"/>
        <p:cNvGrpSpPr/>
        <p:nvPr/>
      </p:nvGrpSpPr>
      <p:grpSpPr>
        <a:xfrm>
          <a:off x="0" y="0"/>
          <a:ext cx="0" cy="0"/>
          <a:chOff x="0" y="0"/>
          <a:chExt cx="0" cy="0"/>
        </a:xfrm>
      </p:grpSpPr>
      <p:sp>
        <p:nvSpPr>
          <p:cNvPr id="455" name="Google Shape;455;p55"/>
          <p:cNvSpPr txBox="1"/>
          <p:nvPr>
            <p:ph type="title"/>
          </p:nvPr>
        </p:nvSpPr>
        <p:spPr>
          <a:xfrm>
            <a:off x="819150" y="145850"/>
            <a:ext cx="7505700" cy="53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de" sz="3100">
                <a:solidFill>
                  <a:srgbClr val="674EA7"/>
                </a:solidFill>
              </a:rPr>
              <a:t>Indirektes Zitat </a:t>
            </a:r>
            <a:endParaRPr sz="2800">
              <a:solidFill>
                <a:srgbClr val="434343"/>
              </a:solidFill>
              <a:latin typeface="Roboto Medium"/>
              <a:ea typeface="Roboto Medium"/>
              <a:cs typeface="Roboto Medium"/>
              <a:sym typeface="Roboto Medium"/>
            </a:endParaRPr>
          </a:p>
        </p:txBody>
      </p:sp>
      <p:sp>
        <p:nvSpPr>
          <p:cNvPr id="456" name="Google Shape;456;p55"/>
          <p:cNvSpPr txBox="1"/>
          <p:nvPr>
            <p:ph idx="1" type="body"/>
          </p:nvPr>
        </p:nvSpPr>
        <p:spPr>
          <a:xfrm>
            <a:off x="237375" y="683450"/>
            <a:ext cx="8953500" cy="3945600"/>
          </a:xfrm>
          <a:prstGeom prst="rect">
            <a:avLst/>
          </a:prstGeom>
        </p:spPr>
        <p:txBody>
          <a:bodyPr anchorCtr="0" anchor="t" bIns="91425" lIns="91425" spcFirstLastPara="1" rIns="0" wrap="square" tIns="91425">
            <a:noAutofit/>
          </a:bodyPr>
          <a:lstStyle/>
          <a:p>
            <a:pPr indent="-301501" lvl="0" marL="457200" marR="381000" rtl="0" algn="l">
              <a:lnSpc>
                <a:spcPct val="150000"/>
              </a:lnSpc>
              <a:spcBef>
                <a:spcPts val="0"/>
              </a:spcBef>
              <a:spcAft>
                <a:spcPts val="0"/>
              </a:spcAft>
              <a:buClr>
                <a:srgbClr val="5F6368"/>
              </a:buClr>
              <a:buSzPts val="1800"/>
              <a:buFont typeface="Roboto"/>
              <a:buChar char="📔"/>
            </a:pPr>
            <a:r>
              <a:rPr lang="de" sz="2200">
                <a:solidFill>
                  <a:srgbClr val="5F6368"/>
                </a:solidFill>
                <a:highlight>
                  <a:srgbClr val="FFFFFF"/>
                </a:highlight>
                <a:latin typeface="Roboto"/>
                <a:ea typeface="Roboto"/>
                <a:cs typeface="Roboto"/>
                <a:sym typeface="Roboto"/>
              </a:rPr>
              <a:t>Sinnvolle</a:t>
            </a:r>
            <a:r>
              <a:rPr lang="de" sz="2200">
                <a:solidFill>
                  <a:srgbClr val="5F6368"/>
                </a:solidFill>
                <a:highlight>
                  <a:srgbClr val="FFFFFF"/>
                </a:highlight>
                <a:latin typeface="Roboto"/>
                <a:ea typeface="Roboto"/>
                <a:cs typeface="Roboto"/>
                <a:sym typeface="Roboto"/>
              </a:rPr>
              <a:t> Paraphrasierung: Formulierung in eigenen Worten - ohne Anführungszeichen</a:t>
            </a:r>
            <a:endParaRPr sz="2200">
              <a:solidFill>
                <a:srgbClr val="5F6368"/>
              </a:solidFill>
              <a:highlight>
                <a:srgbClr val="FFFFFF"/>
              </a:highlight>
              <a:latin typeface="Roboto"/>
              <a:ea typeface="Roboto"/>
              <a:cs typeface="Roboto"/>
              <a:sym typeface="Roboto"/>
            </a:endParaRPr>
          </a:p>
          <a:p>
            <a:pPr indent="-301501" lvl="0" marL="457200" marR="381000" rtl="0" algn="l">
              <a:lnSpc>
                <a:spcPct val="150000"/>
              </a:lnSpc>
              <a:spcBef>
                <a:spcPts val="0"/>
              </a:spcBef>
              <a:spcAft>
                <a:spcPts val="0"/>
              </a:spcAft>
              <a:buClr>
                <a:srgbClr val="5F6368"/>
              </a:buClr>
              <a:buSzPts val="1800"/>
              <a:buFont typeface="Roboto"/>
              <a:buChar char="📔"/>
            </a:pPr>
            <a:r>
              <a:rPr lang="de" sz="2200">
                <a:solidFill>
                  <a:srgbClr val="5F6368"/>
                </a:solidFill>
                <a:highlight>
                  <a:srgbClr val="FFFFFF"/>
                </a:highlight>
                <a:latin typeface="Roboto"/>
                <a:ea typeface="Roboto"/>
                <a:cs typeface="Roboto"/>
                <a:sym typeface="Roboto"/>
              </a:rPr>
              <a:t>Indikativ: Die soziale Arbeit wird als ein sich ständig veränderndes Feld beschrieben, das Flexibilität und Anpassungsfähigkeit erfordert </a:t>
            </a:r>
            <a:r>
              <a:rPr b="1" lang="de" sz="2200">
                <a:solidFill>
                  <a:srgbClr val="5F6368"/>
                </a:solidFill>
                <a:highlight>
                  <a:srgbClr val="FFFFFF"/>
                </a:highlight>
                <a:latin typeface="Roboto"/>
                <a:ea typeface="Roboto"/>
                <a:cs typeface="Roboto"/>
                <a:sym typeface="Roboto"/>
              </a:rPr>
              <a:t>(vgl. Müller 2020:45)</a:t>
            </a:r>
            <a:r>
              <a:rPr lang="de" sz="2200">
                <a:solidFill>
                  <a:srgbClr val="5F6368"/>
                </a:solidFill>
                <a:highlight>
                  <a:srgbClr val="FFFFFF"/>
                </a:highlight>
                <a:latin typeface="Roboto"/>
                <a:ea typeface="Roboto"/>
                <a:cs typeface="Roboto"/>
                <a:sym typeface="Roboto"/>
              </a:rPr>
              <a:t>.</a:t>
            </a:r>
            <a:endParaRPr sz="2200">
              <a:solidFill>
                <a:srgbClr val="5F6368"/>
              </a:solidFill>
              <a:highlight>
                <a:srgbClr val="FFFFFF"/>
              </a:highlight>
              <a:latin typeface="Roboto"/>
              <a:ea typeface="Roboto"/>
              <a:cs typeface="Roboto"/>
              <a:sym typeface="Roboto"/>
            </a:endParaRPr>
          </a:p>
          <a:p>
            <a:pPr indent="-320551" lvl="0" marL="457200" marR="381000" rtl="0" algn="l">
              <a:lnSpc>
                <a:spcPct val="150000"/>
              </a:lnSpc>
              <a:spcBef>
                <a:spcPts val="0"/>
              </a:spcBef>
              <a:spcAft>
                <a:spcPts val="0"/>
              </a:spcAft>
              <a:buClr>
                <a:srgbClr val="5F6368"/>
              </a:buClr>
              <a:buSzPts val="2100"/>
              <a:buFont typeface="Roboto"/>
              <a:buChar char="📔"/>
            </a:pPr>
            <a:r>
              <a:rPr lang="de" sz="2100">
                <a:solidFill>
                  <a:srgbClr val="5F6368"/>
                </a:solidFill>
                <a:highlight>
                  <a:srgbClr val="FFFFFF"/>
                </a:highlight>
                <a:latin typeface="Roboto"/>
                <a:ea typeface="Roboto"/>
                <a:cs typeface="Roboto"/>
                <a:sym typeface="Roboto"/>
              </a:rPr>
              <a:t>Konjunktiv I: Müller beschreibe die soziale Arbeit als ein sich ständig veränderndes Feld, das Flexibilität und Anpassungsfähigkeit erfordere </a:t>
            </a:r>
            <a:r>
              <a:rPr b="1" lang="de" sz="2100">
                <a:solidFill>
                  <a:srgbClr val="5F6368"/>
                </a:solidFill>
                <a:highlight>
                  <a:srgbClr val="FFFFFF"/>
                </a:highlight>
                <a:latin typeface="Roboto"/>
                <a:ea typeface="Roboto"/>
                <a:cs typeface="Roboto"/>
                <a:sym typeface="Roboto"/>
              </a:rPr>
              <a:t>(vgl. Müller 2020:34)</a:t>
            </a:r>
            <a:r>
              <a:rPr lang="de" sz="2100">
                <a:solidFill>
                  <a:srgbClr val="5F6368"/>
                </a:solidFill>
                <a:highlight>
                  <a:srgbClr val="FFFFFF"/>
                </a:highlight>
                <a:latin typeface="Roboto"/>
                <a:ea typeface="Roboto"/>
                <a:cs typeface="Roboto"/>
                <a:sym typeface="Roboto"/>
              </a:rPr>
              <a:t>.</a:t>
            </a:r>
            <a:endParaRPr b="1" sz="2200">
              <a:solidFill>
                <a:srgbClr val="674EA7"/>
              </a:solidFill>
              <a:highlight>
                <a:srgbClr val="FFFFFF"/>
              </a:highlight>
              <a:latin typeface="Roboto"/>
              <a:ea typeface="Roboto"/>
              <a:cs typeface="Roboto"/>
              <a:sym typeface="Roboto"/>
            </a:endParaRPr>
          </a:p>
          <a:p>
            <a:pPr indent="0" lvl="0" marL="457200" marR="381000" rtl="0" algn="l">
              <a:lnSpc>
                <a:spcPct val="150000"/>
              </a:lnSpc>
              <a:spcBef>
                <a:spcPts val="1200"/>
              </a:spcBef>
              <a:spcAft>
                <a:spcPts val="0"/>
              </a:spcAft>
              <a:buNone/>
            </a:pPr>
            <a:r>
              <a:t/>
            </a:r>
            <a:endParaRPr sz="2100">
              <a:solidFill>
                <a:srgbClr val="5F6368"/>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1200"/>
              </a:spcAft>
              <a:buSzPts val="1018"/>
              <a:buNone/>
            </a:pPr>
            <a:r>
              <a:rPr lang="de" sz="1800">
                <a:solidFill>
                  <a:srgbClr val="999999"/>
                </a:solidFill>
              </a:rPr>
              <a:t>  </a:t>
            </a:r>
            <a:endParaRPr sz="1800">
              <a:solidFill>
                <a:srgbClr val="999999"/>
              </a:solidFill>
            </a:endParaRPr>
          </a:p>
        </p:txBody>
      </p:sp>
      <p:sp>
        <p:nvSpPr>
          <p:cNvPr id="457" name="Google Shape;457;p55"/>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56"/>
          <p:cNvSpPr txBox="1"/>
          <p:nvPr>
            <p:ph type="title"/>
          </p:nvPr>
        </p:nvSpPr>
        <p:spPr>
          <a:xfrm>
            <a:off x="597850" y="3597425"/>
            <a:ext cx="7884600" cy="677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de" sz="5300">
                <a:solidFill>
                  <a:srgbClr val="674EA7"/>
                </a:solidFill>
                <a:latin typeface="Nunito"/>
                <a:ea typeface="Nunito"/>
                <a:cs typeface="Nunito"/>
                <a:sym typeface="Nunito"/>
              </a:rPr>
              <a:t>Literaturverzeichnis</a:t>
            </a:r>
            <a:r>
              <a:rPr b="1" lang="de" sz="4700">
                <a:latin typeface="Nunito"/>
                <a:ea typeface="Nunito"/>
                <a:cs typeface="Nunito"/>
                <a:sym typeface="Nunito"/>
              </a:rPr>
              <a:t> </a:t>
            </a:r>
            <a:endParaRPr b="1" sz="4700">
              <a:latin typeface="Nunito"/>
              <a:ea typeface="Nunito"/>
              <a:cs typeface="Nunito"/>
              <a:sym typeface="Nunito"/>
            </a:endParaRPr>
          </a:p>
        </p:txBody>
      </p:sp>
      <p:sp>
        <p:nvSpPr>
          <p:cNvPr id="463" name="Google Shape;463;p56"/>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pic>
        <p:nvPicPr>
          <p:cNvPr id="464" name="Google Shape;464;p56"/>
          <p:cNvPicPr preferRelativeResize="0"/>
          <p:nvPr/>
        </p:nvPicPr>
        <p:blipFill>
          <a:blip r:embed="rId3">
            <a:alphaModFix/>
          </a:blip>
          <a:stretch>
            <a:fillRect/>
          </a:stretch>
        </p:blipFill>
        <p:spPr>
          <a:xfrm>
            <a:off x="197800" y="189075"/>
            <a:ext cx="8741627" cy="282307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57"/>
          <p:cNvSpPr txBox="1"/>
          <p:nvPr>
            <p:ph idx="1" type="body"/>
          </p:nvPr>
        </p:nvSpPr>
        <p:spPr>
          <a:xfrm>
            <a:off x="150875" y="150875"/>
            <a:ext cx="8865600" cy="4786500"/>
          </a:xfrm>
          <a:prstGeom prst="rect">
            <a:avLst/>
          </a:prstGeom>
        </p:spPr>
        <p:txBody>
          <a:bodyPr anchorCtr="0" anchor="t" bIns="91425" lIns="91425" spcFirstLastPara="1" rIns="0" wrap="square" tIns="91425">
            <a:noAutofit/>
          </a:bodyPr>
          <a:lstStyle/>
          <a:p>
            <a:pPr indent="0" lvl="0" marL="0" rtl="0" algn="l">
              <a:lnSpc>
                <a:spcPct val="100000"/>
              </a:lnSpc>
              <a:spcBef>
                <a:spcPts val="0"/>
              </a:spcBef>
              <a:spcAft>
                <a:spcPts val="0"/>
              </a:spcAft>
              <a:buNone/>
            </a:pPr>
            <a:r>
              <a:rPr lang="de" sz="1700">
                <a:solidFill>
                  <a:srgbClr val="000000"/>
                </a:solidFill>
                <a:latin typeface="Roboto"/>
                <a:ea typeface="Roboto"/>
                <a:cs typeface="Roboto"/>
                <a:sym typeface="Roboto"/>
              </a:rPr>
              <a:t>Bortz, Jürgen / Döring, Nicola (2016): Forschungsmethoden und Evaluation in den Sozial- und Humanwissenschaften. 5. Aufl., Berlin/Heidelberg: Springer Verlag, S. 45–62.</a:t>
            </a:r>
            <a:endParaRPr sz="1700">
              <a:solidFill>
                <a:srgbClr val="000000"/>
              </a:solidFill>
              <a:latin typeface="Roboto"/>
              <a:ea typeface="Roboto"/>
              <a:cs typeface="Roboto"/>
              <a:sym typeface="Roboto"/>
            </a:endParaRPr>
          </a:p>
          <a:p>
            <a:pPr indent="0" lvl="0" marL="0" rtl="0" algn="l">
              <a:spcBef>
                <a:spcPts val="1200"/>
              </a:spcBef>
              <a:spcAft>
                <a:spcPts val="0"/>
              </a:spcAft>
              <a:buNone/>
            </a:pPr>
            <a:r>
              <a:rPr lang="de" sz="1700">
                <a:solidFill>
                  <a:srgbClr val="000000"/>
                </a:solidFill>
                <a:latin typeface="Roboto"/>
                <a:ea typeface="Roboto"/>
                <a:cs typeface="Roboto"/>
                <a:sym typeface="Roboto"/>
              </a:rPr>
              <a:t>Helfferich, Cornelia (2011): Die Qualität qualitativer Daten. Manual für die Durchführung qualitativer Interviews. 4. Aufl., Wiesbaden: VS Verlag für Sozialwissenschaften.</a:t>
            </a:r>
            <a:endParaRPr sz="1700">
              <a:solidFill>
                <a:srgbClr val="000000"/>
              </a:solidFill>
              <a:latin typeface="Roboto"/>
              <a:ea typeface="Roboto"/>
              <a:cs typeface="Roboto"/>
              <a:sym typeface="Roboto"/>
            </a:endParaRPr>
          </a:p>
          <a:p>
            <a:pPr indent="0" lvl="0" marL="0" rtl="0" algn="l">
              <a:spcBef>
                <a:spcPts val="1200"/>
              </a:spcBef>
              <a:spcAft>
                <a:spcPts val="0"/>
              </a:spcAft>
              <a:buNone/>
            </a:pPr>
            <a:r>
              <a:rPr lang="de" sz="1700">
                <a:solidFill>
                  <a:srgbClr val="000000"/>
                </a:solidFill>
                <a:latin typeface="Roboto"/>
                <a:ea typeface="Roboto"/>
                <a:cs typeface="Roboto"/>
                <a:sym typeface="Roboto"/>
              </a:rPr>
              <a:t>Kuckartz, Udo / Rädiker, Stefan (2024): Qualitative Inhaltsanalyse. Methoden, Praxis, Umsetzung mit Software und künstlicher Intelligenz. 6. Aufl., Weinheim: Beltz Juventa.</a:t>
            </a:r>
            <a:endParaRPr sz="1700">
              <a:solidFill>
                <a:srgbClr val="000000"/>
              </a:solidFill>
              <a:latin typeface="Roboto"/>
              <a:ea typeface="Roboto"/>
              <a:cs typeface="Roboto"/>
              <a:sym typeface="Roboto"/>
            </a:endParaRPr>
          </a:p>
          <a:p>
            <a:pPr indent="0" lvl="0" marL="0" rtl="0" algn="l">
              <a:spcBef>
                <a:spcPts val="1200"/>
              </a:spcBef>
              <a:spcAft>
                <a:spcPts val="0"/>
              </a:spcAft>
              <a:buNone/>
            </a:pPr>
            <a:r>
              <a:rPr lang="de" sz="1700">
                <a:solidFill>
                  <a:srgbClr val="000000"/>
                </a:solidFill>
                <a:latin typeface="Roboto"/>
                <a:ea typeface="Roboto"/>
                <a:cs typeface="Roboto"/>
                <a:sym typeface="Roboto"/>
              </a:rPr>
              <a:t>Mayring, Philipp (2022): Qualitative Inhaltsanalyse. Grundlagen und Techniken. 13. Aufl., Weinheim: Beltz Verlag.</a:t>
            </a:r>
            <a:endParaRPr sz="1700">
              <a:solidFill>
                <a:srgbClr val="000000"/>
              </a:solidFill>
              <a:latin typeface="Roboto"/>
              <a:ea typeface="Roboto"/>
              <a:cs typeface="Roboto"/>
              <a:sym typeface="Roboto"/>
            </a:endParaRPr>
          </a:p>
          <a:p>
            <a:pPr indent="0" lvl="0" marL="0" rtl="0" algn="l">
              <a:spcBef>
                <a:spcPts val="1200"/>
              </a:spcBef>
              <a:spcAft>
                <a:spcPts val="0"/>
              </a:spcAft>
              <a:buNone/>
            </a:pPr>
            <a:r>
              <a:rPr lang="de" sz="1700">
                <a:solidFill>
                  <a:srgbClr val="000000"/>
                </a:solidFill>
                <a:latin typeface="Roboto"/>
                <a:ea typeface="Roboto"/>
                <a:cs typeface="Roboto"/>
                <a:sym typeface="Roboto"/>
              </a:rPr>
              <a:t>Vogl, Susanne (2017): Quantifizierung. Datentransformation von qualitativen Daten in quantitative Daten in Mixed-Methods-Studien. In: Kölner Zeitschrift für Soziologie und Sozialpsychologie, Bd. 69, Heft 2, S. 287–312. DOI:</a:t>
            </a:r>
            <a:r>
              <a:rPr lang="de" sz="1700">
                <a:solidFill>
                  <a:srgbClr val="000000"/>
                </a:solidFill>
                <a:uFill>
                  <a:noFill/>
                </a:uFill>
                <a:latin typeface="Roboto"/>
                <a:ea typeface="Roboto"/>
                <a:cs typeface="Roboto"/>
                <a:sym typeface="Roboto"/>
                <a:hlinkClick r:id="rId3">
                  <a:extLst>
                    <a:ext uri="{A12FA001-AC4F-418D-AE19-62706E023703}">
                      <ahyp:hlinkClr val="tx"/>
                    </a:ext>
                  </a:extLst>
                </a:hlinkClick>
              </a:rPr>
              <a:t> </a:t>
            </a:r>
            <a:r>
              <a:rPr lang="de" sz="1700" u="sng">
                <a:solidFill>
                  <a:schemeClr val="hlink"/>
                </a:solidFill>
                <a:latin typeface="Roboto"/>
                <a:ea typeface="Roboto"/>
                <a:cs typeface="Roboto"/>
                <a:sym typeface="Roboto"/>
                <a:hlinkClick r:id="rId4"/>
              </a:rPr>
              <a:t>https://doi.org/10.1007/s11577-017-0461-2</a:t>
            </a:r>
            <a:r>
              <a:rPr lang="de" sz="1700">
                <a:solidFill>
                  <a:srgbClr val="000000"/>
                </a:solidFill>
                <a:latin typeface="Roboto"/>
                <a:ea typeface="Roboto"/>
                <a:cs typeface="Roboto"/>
                <a:sym typeface="Roboto"/>
              </a:rPr>
              <a:t>.</a:t>
            </a:r>
            <a:endParaRPr sz="1700">
              <a:solidFill>
                <a:srgbClr val="000000"/>
              </a:solidFill>
              <a:latin typeface="Roboto"/>
              <a:ea typeface="Roboto"/>
              <a:cs typeface="Roboto"/>
              <a:sym typeface="Roboto"/>
            </a:endParaRPr>
          </a:p>
          <a:p>
            <a:pPr indent="0" lvl="0" marL="0" rtl="0" algn="l">
              <a:spcBef>
                <a:spcPts val="1200"/>
              </a:spcBef>
              <a:spcAft>
                <a:spcPts val="0"/>
              </a:spcAft>
              <a:buNone/>
            </a:pPr>
            <a:r>
              <a:t/>
            </a:r>
            <a:endParaRPr b="1" sz="1900">
              <a:latin typeface="Roboto"/>
              <a:ea typeface="Roboto"/>
              <a:cs typeface="Roboto"/>
              <a:sym typeface="Roboto"/>
            </a:endParaRPr>
          </a:p>
          <a:p>
            <a:pPr indent="0" lvl="0" marL="0" rtl="0" algn="l">
              <a:spcBef>
                <a:spcPts val="1200"/>
              </a:spcBef>
              <a:spcAft>
                <a:spcPts val="0"/>
              </a:spcAft>
              <a:buNone/>
            </a:pPr>
            <a:r>
              <a:t/>
            </a:r>
            <a:endParaRPr b="1" sz="1400">
              <a:latin typeface="Roboto"/>
              <a:ea typeface="Roboto"/>
              <a:cs typeface="Roboto"/>
              <a:sym typeface="Roboto"/>
            </a:endParaRPr>
          </a:p>
          <a:p>
            <a:pPr indent="0" lvl="0" marL="0" marR="0" rtl="0" algn="l">
              <a:lnSpc>
                <a:spcPct val="95000"/>
              </a:lnSpc>
              <a:spcBef>
                <a:spcPts val="1200"/>
              </a:spcBef>
              <a:spcAft>
                <a:spcPts val="1200"/>
              </a:spcAft>
              <a:buSzPts val="1018"/>
              <a:buNone/>
            </a:pPr>
            <a:r>
              <a:t/>
            </a:r>
            <a:endParaRPr sz="1800">
              <a:solidFill>
                <a:srgbClr val="999999"/>
              </a:solidFill>
            </a:endParaRPr>
          </a:p>
        </p:txBody>
      </p:sp>
      <p:sp>
        <p:nvSpPr>
          <p:cNvPr id="470" name="Google Shape;470;p57"/>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58"/>
          <p:cNvSpPr txBox="1"/>
          <p:nvPr>
            <p:ph type="title"/>
          </p:nvPr>
        </p:nvSpPr>
        <p:spPr>
          <a:xfrm>
            <a:off x="379100" y="225425"/>
            <a:ext cx="8321100" cy="5355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de" sz="4311">
                <a:solidFill>
                  <a:srgbClr val="674EA7"/>
                </a:solidFill>
              </a:rPr>
              <a:t>Hauptprinzipien </a:t>
            </a:r>
            <a:r>
              <a:rPr lang="de" sz="3411">
                <a:solidFill>
                  <a:srgbClr val="674EA7"/>
                </a:solidFill>
              </a:rPr>
              <a:t> </a:t>
            </a:r>
            <a:r>
              <a:rPr lang="de" sz="4211">
                <a:solidFill>
                  <a:srgbClr val="674EA7"/>
                </a:solidFill>
                <a:latin typeface="Roboto Medium"/>
                <a:ea typeface="Roboto Medium"/>
                <a:cs typeface="Roboto Medium"/>
                <a:sym typeface="Roboto Medium"/>
              </a:rPr>
              <a:t> </a:t>
            </a:r>
            <a:r>
              <a:rPr lang="de" sz="4211">
                <a:solidFill>
                  <a:srgbClr val="434343"/>
                </a:solidFill>
                <a:latin typeface="Roboto Medium"/>
                <a:ea typeface="Roboto Medium"/>
                <a:cs typeface="Roboto Medium"/>
                <a:sym typeface="Roboto Medium"/>
              </a:rPr>
              <a:t> </a:t>
            </a:r>
            <a:r>
              <a:rPr lang="de" sz="3100">
                <a:solidFill>
                  <a:srgbClr val="434343"/>
                </a:solidFill>
                <a:latin typeface="Roboto Medium"/>
                <a:ea typeface="Roboto Medium"/>
                <a:cs typeface="Roboto Medium"/>
                <a:sym typeface="Roboto Medium"/>
              </a:rPr>
              <a:t> </a:t>
            </a:r>
            <a:r>
              <a:rPr lang="de" sz="2800">
                <a:solidFill>
                  <a:srgbClr val="434343"/>
                </a:solidFill>
                <a:latin typeface="Roboto Medium"/>
                <a:ea typeface="Roboto Medium"/>
                <a:cs typeface="Roboto Medium"/>
                <a:sym typeface="Roboto Medium"/>
              </a:rPr>
              <a:t> </a:t>
            </a:r>
            <a:endParaRPr sz="2800">
              <a:solidFill>
                <a:srgbClr val="434343"/>
              </a:solidFill>
              <a:latin typeface="Roboto Medium"/>
              <a:ea typeface="Roboto Medium"/>
              <a:cs typeface="Roboto Medium"/>
              <a:sym typeface="Roboto Medium"/>
            </a:endParaRPr>
          </a:p>
        </p:txBody>
      </p:sp>
      <p:sp>
        <p:nvSpPr>
          <p:cNvPr id="476" name="Google Shape;476;p58"/>
          <p:cNvSpPr txBox="1"/>
          <p:nvPr>
            <p:ph idx="1" type="body"/>
          </p:nvPr>
        </p:nvSpPr>
        <p:spPr>
          <a:xfrm>
            <a:off x="379100" y="940750"/>
            <a:ext cx="8414400" cy="3513300"/>
          </a:xfrm>
          <a:prstGeom prst="rect">
            <a:avLst/>
          </a:prstGeom>
        </p:spPr>
        <p:txBody>
          <a:bodyPr anchorCtr="0" anchor="t" bIns="91425" lIns="91425" spcFirstLastPara="1" rIns="0" wrap="square" tIns="91425">
            <a:noAutofit/>
          </a:bodyPr>
          <a:lstStyle/>
          <a:p>
            <a:pPr indent="-419100" lvl="0" marL="457200" marR="381000" rtl="0" algn="l">
              <a:lnSpc>
                <a:spcPct val="150000"/>
              </a:lnSpc>
              <a:spcBef>
                <a:spcPts val="0"/>
              </a:spcBef>
              <a:spcAft>
                <a:spcPts val="0"/>
              </a:spcAft>
              <a:buClr>
                <a:srgbClr val="5F6368"/>
              </a:buClr>
              <a:buSzPts val="3000"/>
              <a:buFont typeface="Roboto"/>
              <a:buChar char="📔"/>
            </a:pPr>
            <a:r>
              <a:rPr lang="de" sz="3000">
                <a:solidFill>
                  <a:srgbClr val="5F6368"/>
                </a:solidFill>
                <a:highlight>
                  <a:srgbClr val="FFFFFF"/>
                </a:highlight>
                <a:latin typeface="Roboto"/>
                <a:ea typeface="Roboto"/>
                <a:cs typeface="Roboto"/>
                <a:sym typeface="Roboto"/>
              </a:rPr>
              <a:t>Vollständige Liste der zitierten Quellen</a:t>
            </a:r>
            <a:endParaRPr sz="3000">
              <a:solidFill>
                <a:srgbClr val="5F6368"/>
              </a:solidFill>
              <a:highlight>
                <a:srgbClr val="FFFFFF"/>
              </a:highlight>
              <a:latin typeface="Roboto"/>
              <a:ea typeface="Roboto"/>
              <a:cs typeface="Roboto"/>
              <a:sym typeface="Roboto"/>
            </a:endParaRPr>
          </a:p>
          <a:p>
            <a:pPr indent="-419100" lvl="0" marL="457200" marR="381000" rtl="0" algn="l">
              <a:lnSpc>
                <a:spcPct val="150000"/>
              </a:lnSpc>
              <a:spcBef>
                <a:spcPts val="0"/>
              </a:spcBef>
              <a:spcAft>
                <a:spcPts val="0"/>
              </a:spcAft>
              <a:buClr>
                <a:srgbClr val="5F6368"/>
              </a:buClr>
              <a:buSzPts val="3000"/>
              <a:buFont typeface="Roboto"/>
              <a:buChar char="📔"/>
            </a:pPr>
            <a:r>
              <a:rPr lang="de" sz="3000">
                <a:solidFill>
                  <a:srgbClr val="5F6368"/>
                </a:solidFill>
                <a:highlight>
                  <a:srgbClr val="FFFFFF"/>
                </a:highlight>
                <a:latin typeface="Roboto"/>
                <a:ea typeface="Roboto"/>
                <a:cs typeface="Roboto"/>
                <a:sym typeface="Roboto"/>
              </a:rPr>
              <a:t>Unterschiedliche wissenschaftliche Quellen </a:t>
            </a:r>
            <a:endParaRPr sz="3000">
              <a:solidFill>
                <a:srgbClr val="5F6368"/>
              </a:solidFill>
              <a:highlight>
                <a:srgbClr val="FFFFFF"/>
              </a:highlight>
              <a:latin typeface="Roboto"/>
              <a:ea typeface="Roboto"/>
              <a:cs typeface="Roboto"/>
              <a:sym typeface="Roboto"/>
            </a:endParaRPr>
          </a:p>
          <a:p>
            <a:pPr indent="-419100" lvl="0" marL="457200" marR="381000" rtl="0" algn="l">
              <a:lnSpc>
                <a:spcPct val="150000"/>
              </a:lnSpc>
              <a:spcBef>
                <a:spcPts val="0"/>
              </a:spcBef>
              <a:spcAft>
                <a:spcPts val="0"/>
              </a:spcAft>
              <a:buClr>
                <a:srgbClr val="5F6368"/>
              </a:buClr>
              <a:buSzPts val="3000"/>
              <a:buFont typeface="Roboto"/>
              <a:buChar char="📔"/>
            </a:pPr>
            <a:r>
              <a:rPr lang="de" sz="3000">
                <a:solidFill>
                  <a:srgbClr val="5F6368"/>
                </a:solidFill>
                <a:highlight>
                  <a:srgbClr val="FFFFFF"/>
                </a:highlight>
                <a:latin typeface="Roboto"/>
                <a:ea typeface="Roboto"/>
                <a:cs typeface="Roboto"/>
                <a:sym typeface="Roboto"/>
              </a:rPr>
              <a:t>Alphabetische Reihenfolge </a:t>
            </a:r>
            <a:endParaRPr sz="3000">
              <a:solidFill>
                <a:srgbClr val="5F6368"/>
              </a:solidFill>
              <a:highlight>
                <a:srgbClr val="FFFFFF"/>
              </a:highlight>
              <a:latin typeface="Roboto"/>
              <a:ea typeface="Roboto"/>
              <a:cs typeface="Roboto"/>
              <a:sym typeface="Roboto"/>
            </a:endParaRPr>
          </a:p>
          <a:p>
            <a:pPr indent="-419100" lvl="0" marL="457200" marR="381000" rtl="0" algn="l">
              <a:lnSpc>
                <a:spcPct val="150000"/>
              </a:lnSpc>
              <a:spcBef>
                <a:spcPts val="0"/>
              </a:spcBef>
              <a:spcAft>
                <a:spcPts val="0"/>
              </a:spcAft>
              <a:buClr>
                <a:srgbClr val="5F6368"/>
              </a:buClr>
              <a:buSzPts val="3000"/>
              <a:buFont typeface="Roboto"/>
              <a:buChar char="📔"/>
            </a:pPr>
            <a:r>
              <a:rPr lang="de" sz="3000">
                <a:solidFill>
                  <a:srgbClr val="5F6368"/>
                </a:solidFill>
                <a:highlight>
                  <a:srgbClr val="FFFFFF"/>
                </a:highlight>
                <a:latin typeface="Roboto"/>
                <a:ea typeface="Roboto"/>
                <a:cs typeface="Roboto"/>
                <a:sym typeface="Roboto"/>
              </a:rPr>
              <a:t>Nur tatsächlich zitierte Literatur </a:t>
            </a:r>
            <a:endParaRPr sz="3000">
              <a:solidFill>
                <a:srgbClr val="5F6368"/>
              </a:solidFill>
              <a:highlight>
                <a:srgbClr val="FFFFFF"/>
              </a:highlight>
              <a:latin typeface="Roboto"/>
              <a:ea typeface="Roboto"/>
              <a:cs typeface="Roboto"/>
              <a:sym typeface="Roboto"/>
            </a:endParaRPr>
          </a:p>
          <a:p>
            <a:pPr indent="-419100" lvl="0" marL="457200" marR="381000" rtl="0" algn="l">
              <a:lnSpc>
                <a:spcPct val="150000"/>
              </a:lnSpc>
              <a:spcBef>
                <a:spcPts val="0"/>
              </a:spcBef>
              <a:spcAft>
                <a:spcPts val="0"/>
              </a:spcAft>
              <a:buClr>
                <a:srgbClr val="5F6368"/>
              </a:buClr>
              <a:buSzPts val="3000"/>
              <a:buFont typeface="Roboto"/>
              <a:buChar char="📔"/>
            </a:pPr>
            <a:r>
              <a:rPr lang="de" sz="3000">
                <a:solidFill>
                  <a:srgbClr val="5F6368"/>
                </a:solidFill>
                <a:highlight>
                  <a:srgbClr val="FFFFFF"/>
                </a:highlight>
                <a:latin typeface="Roboto"/>
                <a:ea typeface="Roboto"/>
                <a:cs typeface="Roboto"/>
                <a:sym typeface="Roboto"/>
              </a:rPr>
              <a:t>Einheitliche Form </a:t>
            </a:r>
            <a:endParaRPr sz="3000">
              <a:solidFill>
                <a:srgbClr val="5F6368"/>
              </a:solidFill>
              <a:highlight>
                <a:srgbClr val="FFFFFF"/>
              </a:highlight>
              <a:latin typeface="Roboto"/>
              <a:ea typeface="Roboto"/>
              <a:cs typeface="Roboto"/>
              <a:sym typeface="Roboto"/>
            </a:endParaRPr>
          </a:p>
          <a:p>
            <a:pPr indent="0" lvl="0" marL="457200" marR="381000" rtl="0" algn="l">
              <a:lnSpc>
                <a:spcPct val="150000"/>
              </a:lnSpc>
              <a:spcBef>
                <a:spcPts val="1200"/>
              </a:spcBef>
              <a:spcAft>
                <a:spcPts val="0"/>
              </a:spcAft>
              <a:buNone/>
            </a:pPr>
            <a:r>
              <a:t/>
            </a:r>
            <a:endParaRPr sz="2700">
              <a:solidFill>
                <a:srgbClr val="5F6368"/>
              </a:solidFill>
              <a:highlight>
                <a:srgbClr val="FFFFFF"/>
              </a:highlight>
              <a:latin typeface="Roboto"/>
              <a:ea typeface="Roboto"/>
              <a:cs typeface="Roboto"/>
              <a:sym typeface="Roboto"/>
            </a:endParaRPr>
          </a:p>
          <a:p>
            <a:pPr indent="0" lvl="0" marL="457200" marR="381000" rtl="0" algn="l">
              <a:lnSpc>
                <a:spcPct val="150000"/>
              </a:lnSpc>
              <a:spcBef>
                <a:spcPts val="1200"/>
              </a:spcBef>
              <a:spcAft>
                <a:spcPts val="0"/>
              </a:spcAft>
              <a:buNone/>
            </a:pPr>
            <a:r>
              <a:t/>
            </a:r>
            <a:endParaRPr sz="2000">
              <a:solidFill>
                <a:srgbClr val="5F6368"/>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381000" rtl="0" algn="l">
              <a:lnSpc>
                <a:spcPct val="95000"/>
              </a:lnSpc>
              <a:spcBef>
                <a:spcPts val="1200"/>
              </a:spcBef>
              <a:spcAft>
                <a:spcPts val="0"/>
              </a:spcAft>
              <a:buSzPts val="1018"/>
              <a:buNone/>
            </a:pPr>
            <a:r>
              <a:t/>
            </a:r>
            <a:endParaRPr sz="2218">
              <a:solidFill>
                <a:srgbClr val="1155CC"/>
              </a:solidFill>
              <a:highlight>
                <a:srgbClr val="FFFFFF"/>
              </a:highlight>
              <a:latin typeface="Roboto"/>
              <a:ea typeface="Roboto"/>
              <a:cs typeface="Roboto"/>
              <a:sym typeface="Roboto"/>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0"/>
              </a:spcAft>
              <a:buSzPts val="1018"/>
              <a:buNone/>
            </a:pPr>
            <a:r>
              <a:t/>
            </a:r>
            <a:endParaRPr sz="1618">
              <a:solidFill>
                <a:srgbClr val="999999"/>
              </a:solidFill>
              <a:highlight>
                <a:srgbClr val="FFFFFF"/>
              </a:highlight>
            </a:endParaRPr>
          </a:p>
          <a:p>
            <a:pPr indent="0" lvl="0" marL="0" marR="0" rtl="0" algn="l">
              <a:lnSpc>
                <a:spcPct val="95000"/>
              </a:lnSpc>
              <a:spcBef>
                <a:spcPts val="1200"/>
              </a:spcBef>
              <a:spcAft>
                <a:spcPts val="1200"/>
              </a:spcAft>
              <a:buSzPts val="1018"/>
              <a:buNone/>
            </a:pPr>
            <a:r>
              <a:rPr lang="de" sz="1800">
                <a:solidFill>
                  <a:srgbClr val="999999"/>
                </a:solidFill>
              </a:rPr>
              <a:t>  </a:t>
            </a:r>
            <a:endParaRPr sz="1800">
              <a:solidFill>
                <a:srgbClr val="999999"/>
              </a:solidFill>
            </a:endParaRPr>
          </a:p>
        </p:txBody>
      </p:sp>
      <p:sp>
        <p:nvSpPr>
          <p:cNvPr id="477" name="Google Shape;477;p58"/>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59"/>
          <p:cNvSpPr txBox="1"/>
          <p:nvPr>
            <p:ph type="title"/>
          </p:nvPr>
        </p:nvSpPr>
        <p:spPr>
          <a:xfrm>
            <a:off x="296425" y="235650"/>
            <a:ext cx="8513100" cy="5811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de" sz="3956">
                <a:solidFill>
                  <a:srgbClr val="674EA7"/>
                </a:solidFill>
              </a:rPr>
              <a:t>Exzerpt</a:t>
            </a:r>
            <a:r>
              <a:rPr lang="de">
                <a:solidFill>
                  <a:srgbClr val="674EA7"/>
                </a:solidFill>
              </a:rPr>
              <a:t>   </a:t>
            </a:r>
            <a:endParaRPr>
              <a:solidFill>
                <a:srgbClr val="674EA7"/>
              </a:solidFill>
            </a:endParaRPr>
          </a:p>
        </p:txBody>
      </p:sp>
      <p:sp>
        <p:nvSpPr>
          <p:cNvPr id="483" name="Google Shape;483;p59"/>
          <p:cNvSpPr txBox="1"/>
          <p:nvPr>
            <p:ph idx="1" type="body"/>
          </p:nvPr>
        </p:nvSpPr>
        <p:spPr>
          <a:xfrm>
            <a:off x="175300" y="954750"/>
            <a:ext cx="8764200" cy="3809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de" sz="2800">
                <a:solidFill>
                  <a:srgbClr val="000000"/>
                </a:solidFill>
                <a:latin typeface="Nunito"/>
                <a:ea typeface="Nunito"/>
                <a:cs typeface="Nunito"/>
                <a:sym typeface="Nunito"/>
              </a:rPr>
              <a:t>Ein Exzerpt ist eine Zusammenfassung von Inhalten eines größeren Textes, die mehrere Auszüge umfasst, um die wichtigsten Ideen, Argumente und Informationen zusammenzufassen. </a:t>
            </a:r>
            <a:endParaRPr b="1" sz="2800">
              <a:solidFill>
                <a:srgbClr val="000000"/>
              </a:solidFill>
              <a:latin typeface="Nunito"/>
              <a:ea typeface="Nunito"/>
              <a:cs typeface="Nunito"/>
              <a:sym typeface="Nunito"/>
            </a:endParaRPr>
          </a:p>
          <a:p>
            <a:pPr indent="0" lvl="0" marL="0" rtl="0" algn="ctr">
              <a:spcBef>
                <a:spcPts val="1200"/>
              </a:spcBef>
              <a:spcAft>
                <a:spcPts val="1200"/>
              </a:spcAft>
              <a:buNone/>
            </a:pPr>
            <a:r>
              <a:rPr b="1" lang="de" sz="2800">
                <a:solidFill>
                  <a:srgbClr val="000000"/>
                </a:solidFill>
                <a:latin typeface="Nunito"/>
                <a:ea typeface="Nunito"/>
                <a:cs typeface="Nunito"/>
                <a:sym typeface="Nunito"/>
              </a:rPr>
              <a:t>Dabei ist es wichtig, die Argumentationsstruktur und die Hauptthesen des Textes beizubehalten.</a:t>
            </a:r>
            <a:endParaRPr b="1" sz="4200">
              <a:latin typeface="Nunito"/>
              <a:ea typeface="Nunito"/>
              <a:cs typeface="Nunito"/>
              <a:sym typeface="Nunito"/>
            </a:endParaRPr>
          </a:p>
        </p:txBody>
      </p:sp>
      <p:sp>
        <p:nvSpPr>
          <p:cNvPr id="484" name="Google Shape;484;p59"/>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60"/>
          <p:cNvSpPr txBox="1"/>
          <p:nvPr>
            <p:ph type="title"/>
          </p:nvPr>
        </p:nvSpPr>
        <p:spPr>
          <a:xfrm>
            <a:off x="296425" y="267425"/>
            <a:ext cx="8513100" cy="687300"/>
          </a:xfrm>
          <a:prstGeom prst="rect">
            <a:avLst/>
          </a:prstGeom>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de">
                <a:solidFill>
                  <a:srgbClr val="674EA7"/>
                </a:solidFill>
              </a:rPr>
              <a:t>Exzerpt (Methode der kritischen Zusammenfassung)   </a:t>
            </a:r>
            <a:endParaRPr>
              <a:solidFill>
                <a:srgbClr val="674EA7"/>
              </a:solidFill>
            </a:endParaRPr>
          </a:p>
        </p:txBody>
      </p:sp>
      <p:sp>
        <p:nvSpPr>
          <p:cNvPr id="490" name="Google Shape;490;p60"/>
          <p:cNvSpPr txBox="1"/>
          <p:nvPr>
            <p:ph idx="1" type="body"/>
          </p:nvPr>
        </p:nvSpPr>
        <p:spPr>
          <a:xfrm>
            <a:off x="412000" y="954750"/>
            <a:ext cx="8276400" cy="3588900"/>
          </a:xfrm>
          <a:prstGeom prst="rect">
            <a:avLst/>
          </a:prstGeom>
        </p:spPr>
        <p:txBody>
          <a:bodyPr anchorCtr="0" anchor="t" bIns="91425" lIns="91425" spcFirstLastPara="1" rIns="91425" wrap="square" tIns="91425">
            <a:normAutofit lnSpcReduction="20000"/>
          </a:bodyPr>
          <a:lstStyle/>
          <a:p>
            <a:pPr indent="-210400" lvl="0" marL="457200" rtl="0" algn="l">
              <a:spcBef>
                <a:spcPts val="0"/>
              </a:spcBef>
              <a:spcAft>
                <a:spcPts val="0"/>
              </a:spcAft>
              <a:buSzPts val="3200"/>
              <a:buFont typeface="Roboto"/>
              <a:buChar char="🔑"/>
            </a:pPr>
            <a:r>
              <a:rPr lang="de" sz="2600">
                <a:latin typeface="Roboto"/>
                <a:ea typeface="Roboto"/>
                <a:cs typeface="Roboto"/>
                <a:sym typeface="Roboto"/>
              </a:rPr>
              <a:t>Fragestellung </a:t>
            </a:r>
            <a:endParaRPr sz="2600">
              <a:latin typeface="Roboto"/>
              <a:ea typeface="Roboto"/>
              <a:cs typeface="Roboto"/>
              <a:sym typeface="Roboto"/>
            </a:endParaRPr>
          </a:p>
          <a:p>
            <a:pPr indent="-210400" lvl="0" marL="457200" rtl="0" algn="l">
              <a:spcBef>
                <a:spcPts val="0"/>
              </a:spcBef>
              <a:spcAft>
                <a:spcPts val="0"/>
              </a:spcAft>
              <a:buSzPts val="3200"/>
              <a:buFont typeface="Roboto"/>
              <a:buChar char="🔑"/>
            </a:pPr>
            <a:r>
              <a:rPr lang="de" sz="2600">
                <a:latin typeface="Roboto"/>
                <a:ea typeface="Roboto"/>
                <a:cs typeface="Roboto"/>
                <a:sym typeface="Roboto"/>
              </a:rPr>
              <a:t>Keywords </a:t>
            </a:r>
            <a:endParaRPr sz="2600">
              <a:latin typeface="Roboto"/>
              <a:ea typeface="Roboto"/>
              <a:cs typeface="Roboto"/>
              <a:sym typeface="Roboto"/>
            </a:endParaRPr>
          </a:p>
          <a:p>
            <a:pPr indent="-210400" lvl="0" marL="457200" rtl="0" algn="l">
              <a:spcBef>
                <a:spcPts val="0"/>
              </a:spcBef>
              <a:spcAft>
                <a:spcPts val="0"/>
              </a:spcAft>
              <a:buSzPts val="3200"/>
              <a:buFont typeface="Roboto"/>
              <a:buChar char="🔑"/>
            </a:pPr>
            <a:r>
              <a:rPr lang="de" sz="2600">
                <a:latin typeface="Roboto"/>
                <a:ea typeface="Roboto"/>
                <a:cs typeface="Roboto"/>
                <a:sym typeface="Roboto"/>
              </a:rPr>
              <a:t>Zentrale Aussagen </a:t>
            </a:r>
            <a:endParaRPr sz="2600">
              <a:latin typeface="Roboto"/>
              <a:ea typeface="Roboto"/>
              <a:cs typeface="Roboto"/>
              <a:sym typeface="Roboto"/>
            </a:endParaRPr>
          </a:p>
          <a:p>
            <a:pPr indent="-210400" lvl="0" marL="457200" rtl="0" algn="l">
              <a:spcBef>
                <a:spcPts val="0"/>
              </a:spcBef>
              <a:spcAft>
                <a:spcPts val="0"/>
              </a:spcAft>
              <a:buSzPts val="3200"/>
              <a:buFont typeface="Roboto"/>
              <a:buChar char="🔑"/>
            </a:pPr>
            <a:r>
              <a:rPr lang="de" sz="2600">
                <a:latin typeface="Roboto"/>
                <a:ea typeface="Roboto"/>
                <a:cs typeface="Roboto"/>
                <a:sym typeface="Roboto"/>
              </a:rPr>
              <a:t>Wörtliche Zitate </a:t>
            </a:r>
            <a:endParaRPr sz="2600">
              <a:latin typeface="Roboto"/>
              <a:ea typeface="Roboto"/>
              <a:cs typeface="Roboto"/>
              <a:sym typeface="Roboto"/>
            </a:endParaRPr>
          </a:p>
          <a:p>
            <a:pPr indent="-210400" lvl="0" marL="457200" rtl="0" algn="l">
              <a:spcBef>
                <a:spcPts val="0"/>
              </a:spcBef>
              <a:spcAft>
                <a:spcPts val="0"/>
              </a:spcAft>
              <a:buSzPts val="3200"/>
              <a:buFont typeface="Roboto"/>
              <a:buChar char="🔑"/>
            </a:pPr>
            <a:r>
              <a:rPr lang="de" sz="2600">
                <a:latin typeface="Roboto"/>
                <a:ea typeface="Roboto"/>
                <a:cs typeface="Roboto"/>
                <a:sym typeface="Roboto"/>
              </a:rPr>
              <a:t>Indirekte Zitate </a:t>
            </a:r>
            <a:endParaRPr sz="2600">
              <a:latin typeface="Roboto"/>
              <a:ea typeface="Roboto"/>
              <a:cs typeface="Roboto"/>
              <a:sym typeface="Roboto"/>
            </a:endParaRPr>
          </a:p>
          <a:p>
            <a:pPr indent="-197700" lvl="0" marL="457200" rtl="0" algn="l">
              <a:spcBef>
                <a:spcPts val="0"/>
              </a:spcBef>
              <a:spcAft>
                <a:spcPts val="0"/>
              </a:spcAft>
              <a:buSzPts val="3000"/>
              <a:buFont typeface="Roboto"/>
              <a:buChar char="🔑"/>
            </a:pPr>
            <a:r>
              <a:rPr lang="de" sz="2600">
                <a:latin typeface="Roboto"/>
                <a:ea typeface="Roboto"/>
                <a:cs typeface="Roboto"/>
                <a:sym typeface="Roboto"/>
              </a:rPr>
              <a:t>Anmerkungen </a:t>
            </a:r>
            <a:r>
              <a:rPr lang="de" sz="2500">
                <a:latin typeface="Roboto"/>
                <a:ea typeface="Roboto"/>
                <a:cs typeface="Roboto"/>
                <a:sym typeface="Roboto"/>
              </a:rPr>
              <a:t> </a:t>
            </a:r>
            <a:endParaRPr sz="2500">
              <a:latin typeface="Roboto"/>
              <a:ea typeface="Roboto"/>
              <a:cs typeface="Roboto"/>
              <a:sym typeface="Roboto"/>
            </a:endParaRPr>
          </a:p>
          <a:p>
            <a:pPr indent="-210400" lvl="0" marL="457200" rtl="0" algn="l">
              <a:spcBef>
                <a:spcPts val="0"/>
              </a:spcBef>
              <a:spcAft>
                <a:spcPts val="0"/>
              </a:spcAft>
              <a:buSzPts val="3200"/>
              <a:buFont typeface="Roboto"/>
              <a:buChar char="🔑"/>
            </a:pPr>
            <a:r>
              <a:rPr lang="de" sz="2500">
                <a:latin typeface="Roboto"/>
                <a:ea typeface="Roboto"/>
                <a:cs typeface="Roboto"/>
                <a:sym typeface="Roboto"/>
              </a:rPr>
              <a:t>Bibliografische Angaben</a:t>
            </a:r>
            <a:endParaRPr sz="2500">
              <a:latin typeface="Roboto"/>
              <a:ea typeface="Roboto"/>
              <a:cs typeface="Roboto"/>
              <a:sym typeface="Roboto"/>
            </a:endParaRPr>
          </a:p>
        </p:txBody>
      </p:sp>
      <p:sp>
        <p:nvSpPr>
          <p:cNvPr id="491" name="Google Shape;491;p60"/>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61"/>
          <p:cNvSpPr txBox="1"/>
          <p:nvPr>
            <p:ph type="title"/>
          </p:nvPr>
        </p:nvSpPr>
        <p:spPr>
          <a:xfrm>
            <a:off x="819150" y="389250"/>
            <a:ext cx="7505700" cy="750300"/>
          </a:xfrm>
          <a:prstGeom prst="rect">
            <a:avLst/>
          </a:prstGeom>
          <a:effectLst>
            <a:outerShdw blurRad="57150" rotWithShape="0" algn="bl" dir="5400000" dist="19050">
              <a:srgbClr val="D786E4">
                <a:alpha val="18000"/>
              </a:srgbClr>
            </a:outerShdw>
            <a:reflection blurRad="0" dir="5400000" dist="38100" endA="0" fadeDir="5400012" kx="0" rotWithShape="0" algn="bl" stPos="0" sy="-100000" ky="0"/>
          </a:effectLst>
        </p:spPr>
        <p:txBody>
          <a:bodyPr anchorCtr="0" anchor="t" bIns="91425" lIns="91425" spcFirstLastPara="1" rIns="91425" wrap="square" tIns="91425">
            <a:noAutofit/>
          </a:bodyPr>
          <a:lstStyle/>
          <a:p>
            <a:pPr indent="0" lvl="0" marL="0" rtl="0" algn="ctr">
              <a:spcBef>
                <a:spcPts val="0"/>
              </a:spcBef>
              <a:spcAft>
                <a:spcPts val="0"/>
              </a:spcAft>
              <a:buSzPts val="990"/>
              <a:buNone/>
            </a:pPr>
            <a:r>
              <a:rPr b="1" lang="de" sz="4500">
                <a:solidFill>
                  <a:srgbClr val="CC4125"/>
                </a:solidFill>
                <a:latin typeface="Roboto Serif"/>
                <a:ea typeface="Roboto Serif"/>
                <a:cs typeface="Roboto Serif"/>
                <a:sym typeface="Roboto Serif"/>
              </a:rPr>
              <a:t>Danke für Ihr Interesse </a:t>
            </a:r>
            <a:endParaRPr b="1" sz="4500">
              <a:solidFill>
                <a:srgbClr val="CC4125"/>
              </a:solidFill>
              <a:latin typeface="Roboto Serif"/>
              <a:ea typeface="Roboto Serif"/>
              <a:cs typeface="Roboto Serif"/>
              <a:sym typeface="Roboto Serif"/>
            </a:endParaRPr>
          </a:p>
          <a:p>
            <a:pPr indent="0" lvl="0" marL="0" rtl="0" algn="ctr">
              <a:spcBef>
                <a:spcPts val="0"/>
              </a:spcBef>
              <a:spcAft>
                <a:spcPts val="0"/>
              </a:spcAft>
              <a:buSzPts val="990"/>
              <a:buNone/>
            </a:pPr>
            <a:r>
              <a:t/>
            </a:r>
            <a:endParaRPr sz="5100">
              <a:solidFill>
                <a:srgbClr val="674EA7"/>
              </a:solidFill>
            </a:endParaRPr>
          </a:p>
        </p:txBody>
      </p:sp>
      <p:sp>
        <p:nvSpPr>
          <p:cNvPr id="497" name="Google Shape;497;p61"/>
          <p:cNvSpPr txBox="1"/>
          <p:nvPr>
            <p:ph idx="12" type="sldNum"/>
          </p:nvPr>
        </p:nvSpPr>
        <p:spPr>
          <a:xfrm>
            <a:off x="8390734" y="454366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de"/>
              <a:t>‹#›</a:t>
            </a:fld>
            <a:endParaRPr/>
          </a:p>
        </p:txBody>
      </p:sp>
      <p:pic>
        <p:nvPicPr>
          <p:cNvPr id="498" name="Google Shape;498;p61"/>
          <p:cNvPicPr preferRelativeResize="0"/>
          <p:nvPr/>
        </p:nvPicPr>
        <p:blipFill>
          <a:blip r:embed="rId3">
            <a:alphaModFix/>
          </a:blip>
          <a:stretch>
            <a:fillRect/>
          </a:stretch>
        </p:blipFill>
        <p:spPr>
          <a:xfrm rot="-5400000">
            <a:off x="5499381" y="1306980"/>
            <a:ext cx="2774400" cy="3699000"/>
          </a:xfrm>
          <a:prstGeom prst="ellipse">
            <a:avLst/>
          </a:prstGeom>
          <a:noFill/>
          <a:ln>
            <a:noFill/>
          </a:ln>
        </p:spPr>
      </p:pic>
      <p:sp>
        <p:nvSpPr>
          <p:cNvPr id="499" name="Google Shape;499;p61"/>
          <p:cNvSpPr txBox="1"/>
          <p:nvPr/>
        </p:nvSpPr>
        <p:spPr>
          <a:xfrm>
            <a:off x="417000" y="2371675"/>
            <a:ext cx="4155300" cy="179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de" sz="2700">
                <a:solidFill>
                  <a:schemeClr val="dk2"/>
                </a:solidFill>
                <a:latin typeface="Calibri"/>
                <a:ea typeface="Calibri"/>
                <a:cs typeface="Calibri"/>
                <a:sym typeface="Calibri"/>
              </a:rPr>
              <a:t>Alle in dieser Präsentation verwendeten Fotografien stammen von mir. </a:t>
            </a:r>
            <a:endParaRPr sz="2700">
              <a:solidFill>
                <a:schemeClr val="dk2"/>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