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7" r:id="rId3"/>
    <p:sldId id="373" r:id="rId4"/>
    <p:sldId id="335" r:id="rId5"/>
    <p:sldId id="259" r:id="rId6"/>
    <p:sldId id="372" r:id="rId7"/>
    <p:sldId id="278" r:id="rId8"/>
    <p:sldId id="261" r:id="rId9"/>
    <p:sldId id="262" r:id="rId10"/>
    <p:sldId id="263" r:id="rId11"/>
    <p:sldId id="264" r:id="rId12"/>
    <p:sldId id="317" r:id="rId13"/>
    <p:sldId id="265" r:id="rId14"/>
    <p:sldId id="266" r:id="rId15"/>
    <p:sldId id="267" r:id="rId16"/>
    <p:sldId id="268" r:id="rId17"/>
    <p:sldId id="269" r:id="rId18"/>
    <p:sldId id="270" r:id="rId19"/>
    <p:sldId id="271" r:id="rId20"/>
    <p:sldId id="272" r:id="rId21"/>
    <p:sldId id="290" r:id="rId22"/>
    <p:sldId id="318" r:id="rId23"/>
    <p:sldId id="273" r:id="rId24"/>
    <p:sldId id="274" r:id="rId25"/>
    <p:sldId id="275" r:id="rId26"/>
    <p:sldId id="276" r:id="rId27"/>
    <p:sldId id="279" r:id="rId28"/>
    <p:sldId id="280" r:id="rId29"/>
    <p:sldId id="281" r:id="rId30"/>
    <p:sldId id="282" r:id="rId31"/>
    <p:sldId id="283" r:id="rId32"/>
    <p:sldId id="284" r:id="rId33"/>
    <p:sldId id="286" r:id="rId34"/>
    <p:sldId id="291" r:id="rId35"/>
    <p:sldId id="327" r:id="rId36"/>
    <p:sldId id="292" r:id="rId37"/>
    <p:sldId id="319" r:id="rId38"/>
    <p:sldId id="293" r:id="rId39"/>
    <p:sldId id="294" r:id="rId40"/>
    <p:sldId id="320" r:id="rId41"/>
    <p:sldId id="295" r:id="rId42"/>
    <p:sldId id="328" r:id="rId43"/>
    <p:sldId id="329" r:id="rId44"/>
    <p:sldId id="330" r:id="rId45"/>
    <p:sldId id="331" r:id="rId46"/>
    <p:sldId id="332" r:id="rId47"/>
    <p:sldId id="296" r:id="rId48"/>
    <p:sldId id="321" r:id="rId49"/>
    <p:sldId id="297" r:id="rId50"/>
    <p:sldId id="322" r:id="rId51"/>
    <p:sldId id="323" r:id="rId52"/>
    <p:sldId id="298" r:id="rId53"/>
    <p:sldId id="299" r:id="rId54"/>
    <p:sldId id="300" r:id="rId55"/>
    <p:sldId id="333" r:id="rId56"/>
    <p:sldId id="301" r:id="rId57"/>
    <p:sldId id="302" r:id="rId58"/>
    <p:sldId id="324" r:id="rId59"/>
    <p:sldId id="325" r:id="rId60"/>
    <p:sldId id="303" r:id="rId61"/>
    <p:sldId id="304" r:id="rId62"/>
    <p:sldId id="305" r:id="rId63"/>
    <p:sldId id="306" r:id="rId64"/>
    <p:sldId id="326" r:id="rId65"/>
    <p:sldId id="307" r:id="rId66"/>
    <p:sldId id="308" r:id="rId67"/>
    <p:sldId id="309" r:id="rId68"/>
    <p:sldId id="310" r:id="rId69"/>
    <p:sldId id="311" r:id="rId70"/>
    <p:sldId id="312" r:id="rId71"/>
    <p:sldId id="314" r:id="rId72"/>
    <p:sldId id="288" r:id="rId7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0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2BF4E3D6-5607-49FB-812E-35B5B24CFDBD}" type="datetimeFigureOut">
              <a:rPr lang="de-DE" smtClean="0"/>
              <a:pPr/>
              <a:t>14.04.2025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28D4DE5-73A8-4935-8BF7-683429DC5047}" type="slidenum">
              <a:rPr lang="de-DE" smtClean="0"/>
              <a:pPr/>
              <a:t>‹Nr.›</a:t>
            </a:fld>
            <a:endParaRPr lang="de-DE"/>
          </a:p>
        </p:txBody>
      </p:sp>
    </p:spTree>
    <p:extLst>
      <p:ext uri="{BB962C8B-B14F-4D97-AF65-F5344CB8AC3E}">
        <p14:creationId xmlns:p14="http://schemas.microsoft.com/office/powerpoint/2010/main" val="46601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BF4E3D6-5607-49FB-812E-35B5B24CFDBD}" type="datetimeFigureOut">
              <a:rPr lang="de-DE" smtClean="0"/>
              <a:pPr/>
              <a:t>14.04.2025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28D4DE5-73A8-4935-8BF7-683429DC5047}" type="slidenum">
              <a:rPr lang="de-DE" smtClean="0"/>
              <a:pPr/>
              <a:t>‹Nr.›</a:t>
            </a:fld>
            <a:endParaRPr lang="de-DE"/>
          </a:p>
        </p:txBody>
      </p:sp>
    </p:spTree>
    <p:extLst>
      <p:ext uri="{BB962C8B-B14F-4D97-AF65-F5344CB8AC3E}">
        <p14:creationId xmlns:p14="http://schemas.microsoft.com/office/powerpoint/2010/main" val="3907456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BF4E3D6-5607-49FB-812E-35B5B24CFDBD}" type="datetimeFigureOut">
              <a:rPr lang="de-DE" smtClean="0"/>
              <a:pPr/>
              <a:t>14.04.2025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28D4DE5-73A8-4935-8BF7-683429DC5047}" type="slidenum">
              <a:rPr lang="de-DE" smtClean="0"/>
              <a:pPr/>
              <a:t>‹Nr.›</a:t>
            </a:fld>
            <a:endParaRPr lang="de-DE"/>
          </a:p>
        </p:txBody>
      </p:sp>
    </p:spTree>
    <p:extLst>
      <p:ext uri="{BB962C8B-B14F-4D97-AF65-F5344CB8AC3E}">
        <p14:creationId xmlns:p14="http://schemas.microsoft.com/office/powerpoint/2010/main" val="221460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BF4E3D6-5607-49FB-812E-35B5B24CFDBD}" type="datetimeFigureOut">
              <a:rPr lang="de-DE" smtClean="0"/>
              <a:pPr/>
              <a:t>14.04.2025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28D4DE5-73A8-4935-8BF7-683429DC5047}" type="slidenum">
              <a:rPr lang="de-DE" smtClean="0"/>
              <a:pPr/>
              <a:t>‹Nr.›</a:t>
            </a:fld>
            <a:endParaRPr lang="de-DE"/>
          </a:p>
        </p:txBody>
      </p:sp>
    </p:spTree>
    <p:extLst>
      <p:ext uri="{BB962C8B-B14F-4D97-AF65-F5344CB8AC3E}">
        <p14:creationId xmlns:p14="http://schemas.microsoft.com/office/powerpoint/2010/main" val="368057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2BF4E3D6-5607-49FB-812E-35B5B24CFDBD}" type="datetimeFigureOut">
              <a:rPr lang="de-DE" smtClean="0"/>
              <a:pPr/>
              <a:t>14.04.2025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28D4DE5-73A8-4935-8BF7-683429DC5047}" type="slidenum">
              <a:rPr lang="de-DE" smtClean="0"/>
              <a:pPr/>
              <a:t>‹Nr.›</a:t>
            </a:fld>
            <a:endParaRPr lang="de-DE"/>
          </a:p>
        </p:txBody>
      </p:sp>
    </p:spTree>
    <p:extLst>
      <p:ext uri="{BB962C8B-B14F-4D97-AF65-F5344CB8AC3E}">
        <p14:creationId xmlns:p14="http://schemas.microsoft.com/office/powerpoint/2010/main" val="289773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2BF4E3D6-5607-49FB-812E-35B5B24CFDBD}" type="datetimeFigureOut">
              <a:rPr lang="de-DE" smtClean="0"/>
              <a:pPr/>
              <a:t>14.04.2025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28D4DE5-73A8-4935-8BF7-683429DC5047}" type="slidenum">
              <a:rPr lang="de-DE" smtClean="0"/>
              <a:pPr/>
              <a:t>‹Nr.›</a:t>
            </a:fld>
            <a:endParaRPr lang="de-DE"/>
          </a:p>
        </p:txBody>
      </p:sp>
    </p:spTree>
    <p:extLst>
      <p:ext uri="{BB962C8B-B14F-4D97-AF65-F5344CB8AC3E}">
        <p14:creationId xmlns:p14="http://schemas.microsoft.com/office/powerpoint/2010/main" val="391047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BF4E3D6-5607-49FB-812E-35B5B24CFDBD}" type="datetimeFigureOut">
              <a:rPr lang="de-DE" smtClean="0"/>
              <a:pPr/>
              <a:t>14.04.2025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28D4DE5-73A8-4935-8BF7-683429DC5047}" type="slidenum">
              <a:rPr lang="de-DE" smtClean="0"/>
              <a:pPr/>
              <a:t>‹Nr.›</a:t>
            </a:fld>
            <a:endParaRPr lang="de-DE"/>
          </a:p>
        </p:txBody>
      </p:sp>
    </p:spTree>
    <p:extLst>
      <p:ext uri="{BB962C8B-B14F-4D97-AF65-F5344CB8AC3E}">
        <p14:creationId xmlns:p14="http://schemas.microsoft.com/office/powerpoint/2010/main" val="159114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2BF4E3D6-5607-49FB-812E-35B5B24CFDBD}" type="datetimeFigureOut">
              <a:rPr lang="de-DE" smtClean="0"/>
              <a:pPr/>
              <a:t>14.04.2025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28D4DE5-73A8-4935-8BF7-683429DC5047}" type="slidenum">
              <a:rPr lang="de-DE" smtClean="0"/>
              <a:pPr/>
              <a:t>‹Nr.›</a:t>
            </a:fld>
            <a:endParaRPr lang="de-DE"/>
          </a:p>
        </p:txBody>
      </p:sp>
    </p:spTree>
    <p:extLst>
      <p:ext uri="{BB962C8B-B14F-4D97-AF65-F5344CB8AC3E}">
        <p14:creationId xmlns:p14="http://schemas.microsoft.com/office/powerpoint/2010/main" val="197104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BF4E3D6-5607-49FB-812E-35B5B24CFDBD}" type="datetimeFigureOut">
              <a:rPr lang="de-DE" smtClean="0"/>
              <a:pPr/>
              <a:t>14.04.2025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28D4DE5-73A8-4935-8BF7-683429DC5047}" type="slidenum">
              <a:rPr lang="de-DE" smtClean="0"/>
              <a:pPr/>
              <a:t>‹Nr.›</a:t>
            </a:fld>
            <a:endParaRPr lang="de-DE"/>
          </a:p>
        </p:txBody>
      </p:sp>
    </p:spTree>
    <p:extLst>
      <p:ext uri="{BB962C8B-B14F-4D97-AF65-F5344CB8AC3E}">
        <p14:creationId xmlns:p14="http://schemas.microsoft.com/office/powerpoint/2010/main" val="2470224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2BF4E3D6-5607-49FB-812E-35B5B24CFDBD}" type="datetimeFigureOut">
              <a:rPr lang="de-DE" smtClean="0"/>
              <a:pPr/>
              <a:t>14.04.2025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28D4DE5-73A8-4935-8BF7-683429DC5047}" type="slidenum">
              <a:rPr lang="de-DE" smtClean="0"/>
              <a:pPr/>
              <a:t>‹Nr.›</a:t>
            </a:fld>
            <a:endParaRPr lang="de-DE"/>
          </a:p>
        </p:txBody>
      </p:sp>
    </p:spTree>
    <p:extLst>
      <p:ext uri="{BB962C8B-B14F-4D97-AF65-F5344CB8AC3E}">
        <p14:creationId xmlns:p14="http://schemas.microsoft.com/office/powerpoint/2010/main" val="309561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2BF4E3D6-5607-49FB-812E-35B5B24CFDBD}" type="datetimeFigureOut">
              <a:rPr lang="de-DE" smtClean="0"/>
              <a:pPr/>
              <a:t>14.04.2025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28D4DE5-73A8-4935-8BF7-683429DC5047}" type="slidenum">
              <a:rPr lang="de-DE" smtClean="0"/>
              <a:pPr/>
              <a:t>‹Nr.›</a:t>
            </a:fld>
            <a:endParaRPr lang="de-DE"/>
          </a:p>
        </p:txBody>
      </p:sp>
    </p:spTree>
    <p:extLst>
      <p:ext uri="{BB962C8B-B14F-4D97-AF65-F5344CB8AC3E}">
        <p14:creationId xmlns:p14="http://schemas.microsoft.com/office/powerpoint/2010/main" val="345190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4E3D6-5607-49FB-812E-35B5B24CFDBD}" type="datetimeFigureOut">
              <a:rPr lang="de-DE" smtClean="0"/>
              <a:pPr/>
              <a:t>14.04.2025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D4DE5-73A8-4935-8BF7-683429DC5047}" type="slidenum">
              <a:rPr lang="de-DE" smtClean="0"/>
              <a:pPr/>
              <a:t>‹Nr.›</a:t>
            </a:fld>
            <a:endParaRPr lang="de-DE"/>
          </a:p>
        </p:txBody>
      </p:sp>
    </p:spTree>
    <p:extLst>
      <p:ext uri="{BB962C8B-B14F-4D97-AF65-F5344CB8AC3E}">
        <p14:creationId xmlns:p14="http://schemas.microsoft.com/office/powerpoint/2010/main" val="1769955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britannica.com/topic/American-Express-Company"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www.valuepenguin.com/what-credit-card-should-you-get" TargetMode="External"/><Relationship Id="rId13" Type="http://schemas.openxmlformats.org/officeDocument/2006/relationships/hyperlink" Target="https://www.valuepenguin.com/where-visa-mastercard-american-express-discover-accepted" TargetMode="External"/><Relationship Id="rId3" Type="http://schemas.openxmlformats.org/officeDocument/2006/relationships/hyperlink" Target="https://www.valuepenguin.com/best-rewards-credit-cards" TargetMode="External"/><Relationship Id="rId7" Type="http://schemas.openxmlformats.org/officeDocument/2006/relationships/hyperlink" Target="https://www.valuepenguin.com/how-get-credit-card-everything-you-should-know" TargetMode="External"/><Relationship Id="rId12" Type="http://schemas.openxmlformats.org/officeDocument/2006/relationships/hyperlink" Target="https://www.valuepenguin.com/visa-vs-mastercard-is-one-better" TargetMode="External"/><Relationship Id="rId17" Type="http://schemas.openxmlformats.org/officeDocument/2006/relationships/hyperlink" Target="https://www.valuepenguin.com/average-number-credit-cards-per-person" TargetMode="External"/><Relationship Id="rId2" Type="http://schemas.openxmlformats.org/officeDocument/2006/relationships/hyperlink" Target="https://www.valuepenguin.com/best-credit-cards" TargetMode="External"/><Relationship Id="rId16" Type="http://schemas.openxmlformats.org/officeDocument/2006/relationships/hyperlink" Target="https://www.valuepenguin.com/getting-credit-cards-after-bankruptcy" TargetMode="External"/><Relationship Id="rId1" Type="http://schemas.openxmlformats.org/officeDocument/2006/relationships/slideLayout" Target="../slideLayouts/slideLayout2.xml"/><Relationship Id="rId6" Type="http://schemas.openxmlformats.org/officeDocument/2006/relationships/hyperlink" Target="https://www.valuepenguin.com/best-balance-transfer-credit-cards" TargetMode="External"/><Relationship Id="rId11" Type="http://schemas.openxmlformats.org/officeDocument/2006/relationships/hyperlink" Target="https://www.valuepenguin.com/credit-card-application-denied-what-do-next" TargetMode="External"/><Relationship Id="rId5" Type="http://schemas.openxmlformats.org/officeDocument/2006/relationships/hyperlink" Target="https://www.valuepenguin.com/best-cash-back-credit-cards" TargetMode="External"/><Relationship Id="rId15" Type="http://schemas.openxmlformats.org/officeDocument/2006/relationships/hyperlink" Target="https://www.valuepenguin.com/getting-credit-cards-without-social-security-number" TargetMode="External"/><Relationship Id="rId10" Type="http://schemas.openxmlformats.org/officeDocument/2006/relationships/hyperlink" Target="https://www.valuepenguin.com/cashback-miles-points-difference" TargetMode="External"/><Relationship Id="rId4" Type="http://schemas.openxmlformats.org/officeDocument/2006/relationships/hyperlink" Target="https://www.valuepenguin.com/best-airlines-miles-credit-cards" TargetMode="External"/><Relationship Id="rId9" Type="http://schemas.openxmlformats.org/officeDocument/2006/relationships/hyperlink" Target="https://www.valuepenguin.com/credit-cards/credit-card-age-restrictions" TargetMode="External"/><Relationship Id="rId14" Type="http://schemas.openxmlformats.org/officeDocument/2006/relationships/hyperlink" Target="https://www.valuepenguin.com/authorized-users-and-credit-cards-benefits-risk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en.wikipedia.org/wiki/Enfield_Town" TargetMode="External"/><Relationship Id="rId2" Type="http://schemas.openxmlformats.org/officeDocument/2006/relationships/hyperlink" Target="https://en.wikipedia.org/wiki/Barclays_Bank" TargetMode="External"/><Relationship Id="rId1" Type="http://schemas.openxmlformats.org/officeDocument/2006/relationships/slideLayout" Target="../slideLayouts/slideLayout2.xml"/><Relationship Id="rId4" Type="http://schemas.openxmlformats.org/officeDocument/2006/relationships/hyperlink" Target="https://en.wikipedia.org/wiki/North_London"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en.wikipedia.org/wiki/Money_laundering" TargetMode="External"/><Relationship Id="rId2" Type="http://schemas.openxmlformats.org/officeDocument/2006/relationships/hyperlink" Target="https://en.wikipedia.org/wiki/United_States_one_hundred-dollar_bill" TargetMode="External"/><Relationship Id="rId1" Type="http://schemas.openxmlformats.org/officeDocument/2006/relationships/slideLayout" Target="../slideLayouts/slideLayout2.xml"/><Relationship Id="rId5" Type="http://schemas.openxmlformats.org/officeDocument/2006/relationships/hyperlink" Target="https://en.wikipedia.org/wiki/Tax_evasion" TargetMode="External"/><Relationship Id="rId4" Type="http://schemas.openxmlformats.org/officeDocument/2006/relationships/hyperlink" Target="https://en.wikipedia.org/wiki/Drug_dealin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altLang="de-DE" dirty="0"/>
              <a:t>International Finance:</a:t>
            </a:r>
            <a:br>
              <a:rPr lang="de-DE" altLang="de-DE" dirty="0"/>
            </a:br>
            <a:r>
              <a:rPr lang="de-DE" altLang="de-DE" dirty="0" err="1"/>
              <a:t>Presenting</a:t>
            </a:r>
            <a:r>
              <a:rPr lang="de-DE" altLang="de-DE" dirty="0"/>
              <a:t> in English</a:t>
            </a:r>
            <a:br>
              <a:rPr lang="de-DE" altLang="de-DE" dirty="0"/>
            </a:br>
            <a:r>
              <a:rPr lang="de-DE" altLang="de-DE" b="1" dirty="0"/>
              <a:t>English </a:t>
            </a:r>
            <a:r>
              <a:rPr lang="de-DE" altLang="de-DE" b="1" dirty="0" err="1"/>
              <a:t>for</a:t>
            </a:r>
            <a:r>
              <a:rPr lang="de-DE" altLang="de-DE" b="1" dirty="0"/>
              <a:t> Banking</a:t>
            </a:r>
            <a:br>
              <a:rPr lang="de-DE" altLang="de-DE" b="1" dirty="0"/>
            </a:br>
            <a:r>
              <a:rPr lang="de-DE" altLang="de-DE" dirty="0"/>
              <a:t>Unit 1: </a:t>
            </a:r>
            <a:r>
              <a:rPr lang="de-DE" altLang="de-DE" dirty="0" err="1"/>
              <a:t>What</a:t>
            </a:r>
            <a:r>
              <a:rPr lang="de-DE" altLang="de-DE" dirty="0"/>
              <a:t> </a:t>
            </a:r>
            <a:r>
              <a:rPr lang="de-DE" altLang="de-DE" dirty="0" err="1"/>
              <a:t>is</a:t>
            </a:r>
            <a:r>
              <a:rPr lang="de-DE" altLang="de-DE" dirty="0"/>
              <a:t> Banking? / Retail Banking</a:t>
            </a:r>
            <a:br>
              <a:rPr lang="de-DE" altLang="de-DE" dirty="0"/>
            </a:br>
            <a:r>
              <a:rPr lang="de-DE" altLang="de-DE" dirty="0"/>
              <a:t>(</a:t>
            </a:r>
            <a:r>
              <a:rPr lang="de-DE" altLang="de-DE" dirty="0" err="1"/>
              <a:t>expanded</a:t>
            </a:r>
            <a:r>
              <a:rPr lang="de-DE" altLang="de-DE" dirty="0"/>
              <a:t>)</a:t>
            </a:r>
            <a:endParaRPr lang="de-DE" dirty="0"/>
          </a:p>
        </p:txBody>
      </p:sp>
      <p:sp>
        <p:nvSpPr>
          <p:cNvPr id="3" name="Untertitel 2"/>
          <p:cNvSpPr>
            <a:spLocks noGrp="1"/>
          </p:cNvSpPr>
          <p:nvPr>
            <p:ph type="subTitle" idx="1"/>
          </p:nvPr>
        </p:nvSpPr>
        <p:spPr/>
        <p:txBody>
          <a:bodyPr/>
          <a:lstStyle/>
          <a:p>
            <a:endParaRPr lang="de-DE" dirty="0"/>
          </a:p>
          <a:p>
            <a:r>
              <a:rPr lang="de-DE" dirty="0"/>
              <a:t>J. Slawney</a:t>
            </a:r>
          </a:p>
        </p:txBody>
      </p:sp>
    </p:spTree>
    <p:extLst>
      <p:ext uri="{BB962C8B-B14F-4D97-AF65-F5344CB8AC3E}">
        <p14:creationId xmlns:p14="http://schemas.microsoft.com/office/powerpoint/2010/main" val="2180209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a:t>
            </a:r>
            <a:r>
              <a:rPr lang="de-DE" dirty="0" err="1"/>
              <a:t>Exercise</a:t>
            </a:r>
            <a:r>
              <a:rPr lang="de-DE" dirty="0"/>
              <a:t> A (p. 6)</a:t>
            </a:r>
          </a:p>
        </p:txBody>
      </p:sp>
      <p:sp>
        <p:nvSpPr>
          <p:cNvPr id="3" name="Inhaltsplatzhalter 2"/>
          <p:cNvSpPr>
            <a:spLocks noGrp="1"/>
          </p:cNvSpPr>
          <p:nvPr>
            <p:ph idx="1"/>
          </p:nvPr>
        </p:nvSpPr>
        <p:spPr/>
        <p:txBody>
          <a:bodyPr>
            <a:normAutofit fontScale="70000" lnSpcReduction="20000"/>
          </a:bodyPr>
          <a:lstStyle/>
          <a:p>
            <a:pPr marL="0" indent="0">
              <a:buNone/>
            </a:pPr>
            <a:r>
              <a:rPr lang="de-DE" dirty="0"/>
              <a:t>Look at </a:t>
            </a:r>
            <a:r>
              <a:rPr lang="de-DE" dirty="0" err="1"/>
              <a:t>the</a:t>
            </a:r>
            <a:r>
              <a:rPr lang="de-DE" dirty="0"/>
              <a:t> </a:t>
            </a:r>
            <a:r>
              <a:rPr lang="de-DE" dirty="0" err="1"/>
              <a:t>words</a:t>
            </a:r>
            <a:r>
              <a:rPr lang="de-DE" dirty="0"/>
              <a:t> in </a:t>
            </a:r>
            <a:r>
              <a:rPr lang="de-DE" dirty="0" err="1"/>
              <a:t>red</a:t>
            </a:r>
            <a:r>
              <a:rPr lang="de-DE" dirty="0"/>
              <a:t> </a:t>
            </a:r>
            <a:r>
              <a:rPr lang="de-DE" dirty="0" err="1"/>
              <a:t>print</a:t>
            </a:r>
            <a:r>
              <a:rPr lang="de-DE" dirty="0"/>
              <a:t> </a:t>
            </a:r>
            <a:r>
              <a:rPr lang="de-DE" dirty="0" err="1"/>
              <a:t>and</a:t>
            </a:r>
            <a:r>
              <a:rPr lang="de-DE" dirty="0"/>
              <a:t> find </a:t>
            </a:r>
            <a:r>
              <a:rPr lang="de-DE" dirty="0" err="1"/>
              <a:t>the</a:t>
            </a:r>
            <a:r>
              <a:rPr lang="de-DE" dirty="0"/>
              <a:t> </a:t>
            </a:r>
            <a:r>
              <a:rPr lang="de-DE" dirty="0" err="1"/>
              <a:t>meaning</a:t>
            </a:r>
            <a:r>
              <a:rPr lang="de-DE" dirty="0"/>
              <a:t> </a:t>
            </a:r>
            <a:r>
              <a:rPr lang="de-DE" dirty="0" err="1"/>
              <a:t>of</a:t>
            </a:r>
            <a:r>
              <a:rPr lang="de-DE" dirty="0"/>
              <a:t> </a:t>
            </a:r>
            <a:r>
              <a:rPr lang="de-DE" dirty="0" err="1"/>
              <a:t>each</a:t>
            </a:r>
            <a:r>
              <a:rPr lang="de-DE" dirty="0"/>
              <a:t> in </a:t>
            </a:r>
            <a:r>
              <a:rPr lang="de-DE" dirty="0" err="1"/>
              <a:t>banking</a:t>
            </a:r>
            <a:r>
              <a:rPr lang="de-DE" dirty="0"/>
              <a:t>.  All </a:t>
            </a:r>
            <a:r>
              <a:rPr lang="de-DE" dirty="0" err="1"/>
              <a:t>of</a:t>
            </a:r>
            <a:r>
              <a:rPr lang="de-DE" dirty="0"/>
              <a:t> </a:t>
            </a:r>
            <a:r>
              <a:rPr lang="de-DE" dirty="0" err="1"/>
              <a:t>these</a:t>
            </a:r>
            <a:r>
              <a:rPr lang="de-DE" dirty="0"/>
              <a:t> </a:t>
            </a:r>
            <a:r>
              <a:rPr lang="de-DE" dirty="0" err="1"/>
              <a:t>words</a:t>
            </a:r>
            <a:r>
              <a:rPr lang="de-DE" dirty="0"/>
              <a:t> </a:t>
            </a:r>
            <a:r>
              <a:rPr lang="de-DE" dirty="0" err="1"/>
              <a:t>have</a:t>
            </a:r>
            <a:r>
              <a:rPr lang="de-DE" dirty="0"/>
              <a:t> different </a:t>
            </a:r>
            <a:r>
              <a:rPr lang="de-DE" dirty="0" err="1"/>
              <a:t>meanings</a:t>
            </a:r>
            <a:r>
              <a:rPr lang="de-DE" dirty="0"/>
              <a:t> in </a:t>
            </a:r>
            <a:r>
              <a:rPr lang="de-DE" dirty="0" err="1"/>
              <a:t>general</a:t>
            </a:r>
            <a:r>
              <a:rPr lang="de-DE" dirty="0"/>
              <a:t> English.  This </a:t>
            </a:r>
            <a:r>
              <a:rPr lang="de-DE" dirty="0" err="1"/>
              <a:t>exercise</a:t>
            </a:r>
            <a:r>
              <a:rPr lang="de-DE" dirty="0"/>
              <a:t> </a:t>
            </a:r>
            <a:r>
              <a:rPr lang="de-DE" dirty="0" err="1"/>
              <a:t>shows</a:t>
            </a:r>
            <a:r>
              <a:rPr lang="de-DE" dirty="0"/>
              <a:t> </a:t>
            </a:r>
            <a:r>
              <a:rPr lang="de-DE" dirty="0" err="1"/>
              <a:t>the</a:t>
            </a:r>
            <a:r>
              <a:rPr lang="de-DE" dirty="0"/>
              <a:t> </a:t>
            </a:r>
            <a:r>
              <a:rPr lang="de-DE" dirty="0" err="1"/>
              <a:t>difference</a:t>
            </a:r>
            <a:r>
              <a:rPr lang="de-DE" dirty="0"/>
              <a:t> </a:t>
            </a:r>
            <a:r>
              <a:rPr lang="de-DE" dirty="0" err="1"/>
              <a:t>between</a:t>
            </a:r>
            <a:r>
              <a:rPr lang="de-DE" dirty="0"/>
              <a:t> </a:t>
            </a:r>
            <a:r>
              <a:rPr lang="de-DE" dirty="0" err="1"/>
              <a:t>general</a:t>
            </a:r>
            <a:r>
              <a:rPr lang="de-DE" dirty="0"/>
              <a:t> English </a:t>
            </a:r>
            <a:r>
              <a:rPr lang="de-DE" dirty="0" err="1"/>
              <a:t>and</a:t>
            </a:r>
            <a:r>
              <a:rPr lang="de-DE" dirty="0"/>
              <a:t> </a:t>
            </a:r>
            <a:r>
              <a:rPr lang="de-DE" dirty="0" err="1"/>
              <a:t>technical</a:t>
            </a:r>
            <a:r>
              <a:rPr lang="de-DE" dirty="0"/>
              <a:t> English </a:t>
            </a:r>
            <a:r>
              <a:rPr lang="de-DE" dirty="0" err="1"/>
              <a:t>or</a:t>
            </a:r>
            <a:r>
              <a:rPr lang="de-DE" dirty="0"/>
              <a:t> ESP (English </a:t>
            </a:r>
            <a:r>
              <a:rPr lang="de-DE" dirty="0" err="1"/>
              <a:t>for</a:t>
            </a:r>
            <a:r>
              <a:rPr lang="de-DE" dirty="0"/>
              <a:t> Special </a:t>
            </a:r>
            <a:r>
              <a:rPr lang="de-DE" dirty="0" err="1"/>
              <a:t>Purposes</a:t>
            </a:r>
            <a:r>
              <a:rPr lang="de-DE" dirty="0"/>
              <a:t>).</a:t>
            </a:r>
          </a:p>
          <a:p>
            <a:pPr marL="0" indent="0">
              <a:buNone/>
            </a:pPr>
            <a:r>
              <a:rPr lang="de-DE" dirty="0"/>
              <a:t>These </a:t>
            </a:r>
            <a:r>
              <a:rPr lang="de-DE" dirty="0" err="1"/>
              <a:t>red</a:t>
            </a:r>
            <a:r>
              <a:rPr lang="de-DE" dirty="0"/>
              <a:t> </a:t>
            </a:r>
            <a:r>
              <a:rPr lang="de-DE" dirty="0" err="1"/>
              <a:t>words</a:t>
            </a:r>
            <a:r>
              <a:rPr lang="de-DE" dirty="0"/>
              <a:t> </a:t>
            </a:r>
            <a:r>
              <a:rPr lang="de-DE" dirty="0" err="1"/>
              <a:t>are</a:t>
            </a:r>
            <a:r>
              <a:rPr lang="de-DE" dirty="0"/>
              <a:t>:</a:t>
            </a:r>
          </a:p>
          <a:p>
            <a:pPr marL="0" indent="0">
              <a:buNone/>
            </a:pPr>
            <a:r>
              <a:rPr lang="de-DE" dirty="0">
                <a:solidFill>
                  <a:srgbClr val="FF0000"/>
                </a:solidFill>
              </a:rPr>
              <a:t>Term</a:t>
            </a:r>
          </a:p>
          <a:p>
            <a:pPr marL="0" indent="0">
              <a:buNone/>
            </a:pPr>
            <a:r>
              <a:rPr lang="de-DE" dirty="0">
                <a:solidFill>
                  <a:srgbClr val="FF0000"/>
                </a:solidFill>
              </a:rPr>
              <a:t>Floating</a:t>
            </a:r>
          </a:p>
          <a:p>
            <a:pPr marL="0" indent="0">
              <a:buNone/>
            </a:pPr>
            <a:r>
              <a:rPr lang="de-DE" dirty="0" err="1">
                <a:solidFill>
                  <a:srgbClr val="FF0000"/>
                </a:solidFill>
              </a:rPr>
              <a:t>Branch</a:t>
            </a:r>
            <a:endParaRPr lang="de-DE" dirty="0">
              <a:solidFill>
                <a:srgbClr val="FF0000"/>
              </a:solidFill>
            </a:endParaRPr>
          </a:p>
          <a:p>
            <a:pPr marL="0" indent="0">
              <a:buNone/>
            </a:pPr>
            <a:r>
              <a:rPr lang="de-DE" dirty="0">
                <a:solidFill>
                  <a:srgbClr val="FF0000"/>
                </a:solidFill>
              </a:rPr>
              <a:t>Return</a:t>
            </a:r>
          </a:p>
          <a:p>
            <a:pPr marL="0" indent="0">
              <a:buNone/>
            </a:pPr>
            <a:r>
              <a:rPr lang="de-DE" dirty="0">
                <a:solidFill>
                  <a:srgbClr val="FF0000"/>
                </a:solidFill>
              </a:rPr>
              <a:t>Open</a:t>
            </a:r>
          </a:p>
          <a:p>
            <a:pPr marL="0" indent="0">
              <a:buNone/>
            </a:pPr>
            <a:r>
              <a:rPr lang="de-DE" dirty="0">
                <a:solidFill>
                  <a:srgbClr val="FF0000"/>
                </a:solidFill>
              </a:rPr>
              <a:t>Fix</a:t>
            </a:r>
          </a:p>
          <a:p>
            <a:pPr marL="0" indent="0">
              <a:buNone/>
            </a:pPr>
            <a:r>
              <a:rPr lang="de-DE" dirty="0">
                <a:solidFill>
                  <a:srgbClr val="FF0000"/>
                </a:solidFill>
              </a:rPr>
              <a:t>Call</a:t>
            </a:r>
          </a:p>
          <a:p>
            <a:pPr marL="0" indent="0">
              <a:buNone/>
            </a:pPr>
            <a:r>
              <a:rPr lang="de-DE" dirty="0" err="1">
                <a:solidFill>
                  <a:srgbClr val="FF0000"/>
                </a:solidFill>
              </a:rPr>
              <a:t>Deposit</a:t>
            </a:r>
            <a:endParaRPr lang="de-DE" dirty="0">
              <a:solidFill>
                <a:srgbClr val="FF0000"/>
              </a:solidFill>
            </a:endParaRPr>
          </a:p>
          <a:p>
            <a:pPr marL="0" indent="0">
              <a:buNone/>
            </a:pPr>
            <a:r>
              <a:rPr lang="de-DE" dirty="0">
                <a:solidFill>
                  <a:srgbClr val="FF0000"/>
                </a:solidFill>
              </a:rPr>
              <a:t>Rate</a:t>
            </a:r>
          </a:p>
        </p:txBody>
      </p:sp>
    </p:spTree>
    <p:extLst>
      <p:ext uri="{BB962C8B-B14F-4D97-AF65-F5344CB8AC3E}">
        <p14:creationId xmlns:p14="http://schemas.microsoft.com/office/powerpoint/2010/main" val="3333936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a:t>
            </a:r>
            <a:r>
              <a:rPr lang="de-DE" dirty="0" err="1"/>
              <a:t>Exercise</a:t>
            </a:r>
            <a:r>
              <a:rPr lang="de-DE" dirty="0"/>
              <a:t> A (p. 6)</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86163658"/>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1090464">
                  <a:extLst>
                    <a:ext uri="{9D8B030D-6E8A-4147-A177-3AD203B41FA5}">
                      <a16:colId xmlns:a16="http://schemas.microsoft.com/office/drawing/2014/main" val="20000"/>
                    </a:ext>
                  </a:extLst>
                </a:gridCol>
                <a:gridCol w="7139136">
                  <a:extLst>
                    <a:ext uri="{9D8B030D-6E8A-4147-A177-3AD203B41FA5}">
                      <a16:colId xmlns:a16="http://schemas.microsoft.com/office/drawing/2014/main" val="20001"/>
                    </a:ext>
                  </a:extLst>
                </a:gridCol>
              </a:tblGrid>
              <a:tr h="370840">
                <a:tc>
                  <a:txBody>
                    <a:bodyPr/>
                    <a:lstStyle/>
                    <a:p>
                      <a:r>
                        <a:rPr lang="de-DE" dirty="0"/>
                        <a:t>Word</a:t>
                      </a:r>
                    </a:p>
                  </a:txBody>
                  <a:tcPr/>
                </a:tc>
                <a:tc>
                  <a:txBody>
                    <a:bodyPr/>
                    <a:lstStyle/>
                    <a:p>
                      <a:r>
                        <a:rPr lang="de-DE" dirty="0" err="1"/>
                        <a:t>Meaning</a:t>
                      </a:r>
                      <a:endParaRPr lang="de-DE" dirty="0"/>
                    </a:p>
                  </a:txBody>
                  <a:tcPr/>
                </a:tc>
                <a:extLst>
                  <a:ext uri="{0D108BD9-81ED-4DB2-BD59-A6C34878D82A}">
                    <a16:rowId xmlns:a16="http://schemas.microsoft.com/office/drawing/2014/main" val="10000"/>
                  </a:ext>
                </a:extLst>
              </a:tr>
              <a:tr h="370840">
                <a:tc>
                  <a:txBody>
                    <a:bodyPr/>
                    <a:lstStyle/>
                    <a:p>
                      <a:r>
                        <a:rPr lang="de-DE" dirty="0"/>
                        <a:t>Term</a:t>
                      </a:r>
                    </a:p>
                  </a:txBody>
                  <a:tcPr/>
                </a:tc>
                <a:tc>
                  <a:txBody>
                    <a:bodyPr/>
                    <a:lstStyle/>
                    <a:p>
                      <a:r>
                        <a:rPr lang="de-DE" dirty="0"/>
                        <a:t>Rules </a:t>
                      </a:r>
                      <a:r>
                        <a:rPr lang="de-DE" dirty="0" err="1"/>
                        <a:t>or</a:t>
                      </a:r>
                      <a:r>
                        <a:rPr lang="de-DE" dirty="0"/>
                        <a:t> </a:t>
                      </a:r>
                      <a:r>
                        <a:rPr lang="de-DE" dirty="0" err="1"/>
                        <a:t>conditions</a:t>
                      </a:r>
                      <a:endParaRPr lang="de-DE" dirty="0"/>
                    </a:p>
                  </a:txBody>
                  <a:tcPr/>
                </a:tc>
                <a:extLst>
                  <a:ext uri="{0D108BD9-81ED-4DB2-BD59-A6C34878D82A}">
                    <a16:rowId xmlns:a16="http://schemas.microsoft.com/office/drawing/2014/main" val="10001"/>
                  </a:ext>
                </a:extLst>
              </a:tr>
              <a:tr h="370840">
                <a:tc>
                  <a:txBody>
                    <a:bodyPr/>
                    <a:lstStyle/>
                    <a:p>
                      <a:r>
                        <a:rPr lang="de-DE" dirty="0"/>
                        <a:t>Floating</a:t>
                      </a:r>
                    </a:p>
                  </a:txBody>
                  <a:tcPr/>
                </a:tc>
                <a:tc>
                  <a:txBody>
                    <a:bodyPr/>
                    <a:lstStyle/>
                    <a:p>
                      <a:r>
                        <a:rPr lang="de-DE" dirty="0"/>
                        <a:t>Variable, </a:t>
                      </a:r>
                      <a:r>
                        <a:rPr lang="de-DE" dirty="0" err="1"/>
                        <a:t>can</a:t>
                      </a:r>
                      <a:r>
                        <a:rPr lang="de-DE" dirty="0"/>
                        <a:t> </a:t>
                      </a:r>
                      <a:r>
                        <a:rPr lang="de-DE" dirty="0" err="1"/>
                        <a:t>change</a:t>
                      </a:r>
                      <a:endParaRPr lang="de-DE" dirty="0"/>
                    </a:p>
                  </a:txBody>
                  <a:tcPr/>
                </a:tc>
                <a:extLst>
                  <a:ext uri="{0D108BD9-81ED-4DB2-BD59-A6C34878D82A}">
                    <a16:rowId xmlns:a16="http://schemas.microsoft.com/office/drawing/2014/main" val="10002"/>
                  </a:ext>
                </a:extLst>
              </a:tr>
              <a:tr h="370840">
                <a:tc>
                  <a:txBody>
                    <a:bodyPr/>
                    <a:lstStyle/>
                    <a:p>
                      <a:r>
                        <a:rPr lang="de-DE" dirty="0" err="1"/>
                        <a:t>Branch</a:t>
                      </a:r>
                      <a:endParaRPr lang="de-DE" dirty="0"/>
                    </a:p>
                  </a:txBody>
                  <a:tcPr/>
                </a:tc>
                <a:tc>
                  <a:txBody>
                    <a:bodyPr/>
                    <a:lstStyle/>
                    <a:p>
                      <a:r>
                        <a:rPr lang="de-DE" dirty="0"/>
                        <a:t>A </a:t>
                      </a:r>
                      <a:r>
                        <a:rPr lang="de-DE" dirty="0" err="1"/>
                        <a:t>local</a:t>
                      </a:r>
                      <a:r>
                        <a:rPr lang="de-DE" dirty="0"/>
                        <a:t> </a:t>
                      </a:r>
                      <a:r>
                        <a:rPr lang="de-DE" dirty="0" err="1"/>
                        <a:t>bank</a:t>
                      </a:r>
                      <a:r>
                        <a:rPr lang="de-DE" dirty="0"/>
                        <a:t> </a:t>
                      </a:r>
                      <a:r>
                        <a:rPr lang="de-DE" dirty="0" err="1"/>
                        <a:t>belonging</a:t>
                      </a:r>
                      <a:r>
                        <a:rPr lang="de-DE" dirty="0"/>
                        <a:t> </a:t>
                      </a:r>
                      <a:r>
                        <a:rPr lang="de-DE" dirty="0" err="1"/>
                        <a:t>to</a:t>
                      </a:r>
                      <a:r>
                        <a:rPr lang="de-DE" dirty="0"/>
                        <a:t> a large </a:t>
                      </a:r>
                      <a:r>
                        <a:rPr lang="de-DE" dirty="0" err="1"/>
                        <a:t>banking</a:t>
                      </a:r>
                      <a:r>
                        <a:rPr lang="de-DE" dirty="0"/>
                        <a:t> </a:t>
                      </a:r>
                      <a:r>
                        <a:rPr lang="de-DE" dirty="0" err="1"/>
                        <a:t>organization</a:t>
                      </a:r>
                      <a:endParaRPr lang="de-DE" dirty="0"/>
                    </a:p>
                  </a:txBody>
                  <a:tcPr/>
                </a:tc>
                <a:extLst>
                  <a:ext uri="{0D108BD9-81ED-4DB2-BD59-A6C34878D82A}">
                    <a16:rowId xmlns:a16="http://schemas.microsoft.com/office/drawing/2014/main" val="10003"/>
                  </a:ext>
                </a:extLst>
              </a:tr>
              <a:tr h="370840">
                <a:tc>
                  <a:txBody>
                    <a:bodyPr/>
                    <a:lstStyle/>
                    <a:p>
                      <a:r>
                        <a:rPr lang="de-DE" dirty="0"/>
                        <a:t>Return</a:t>
                      </a:r>
                    </a:p>
                  </a:txBody>
                  <a:tcPr/>
                </a:tc>
                <a:tc>
                  <a:txBody>
                    <a:bodyPr/>
                    <a:lstStyle/>
                    <a:p>
                      <a:r>
                        <a:rPr lang="de-DE" dirty="0"/>
                        <a:t>Profit on </a:t>
                      </a:r>
                      <a:r>
                        <a:rPr lang="de-DE" dirty="0" err="1"/>
                        <a:t>money</a:t>
                      </a:r>
                      <a:r>
                        <a:rPr lang="de-DE" dirty="0"/>
                        <a:t> </a:t>
                      </a:r>
                      <a:r>
                        <a:rPr lang="de-DE" dirty="0" err="1"/>
                        <a:t>invested</a:t>
                      </a:r>
                      <a:endParaRPr lang="de-DE" dirty="0"/>
                    </a:p>
                  </a:txBody>
                  <a:tcPr/>
                </a:tc>
                <a:extLst>
                  <a:ext uri="{0D108BD9-81ED-4DB2-BD59-A6C34878D82A}">
                    <a16:rowId xmlns:a16="http://schemas.microsoft.com/office/drawing/2014/main" val="10004"/>
                  </a:ext>
                </a:extLst>
              </a:tr>
              <a:tr h="370840">
                <a:tc>
                  <a:txBody>
                    <a:bodyPr/>
                    <a:lstStyle/>
                    <a:p>
                      <a:r>
                        <a:rPr lang="de-DE" dirty="0"/>
                        <a:t>Open</a:t>
                      </a:r>
                    </a:p>
                  </a:txBody>
                  <a:tcPr/>
                </a:tc>
                <a:tc>
                  <a:txBody>
                    <a:bodyPr/>
                    <a:lstStyle/>
                    <a:p>
                      <a:r>
                        <a:rPr lang="de-DE" dirty="0"/>
                        <a:t>Start, </a:t>
                      </a:r>
                      <a:r>
                        <a:rPr lang="de-DE" dirty="0" err="1"/>
                        <a:t>set</a:t>
                      </a:r>
                      <a:r>
                        <a:rPr lang="de-DE" dirty="0"/>
                        <a:t> </a:t>
                      </a:r>
                      <a:r>
                        <a:rPr lang="de-DE" dirty="0" err="1"/>
                        <a:t>up</a:t>
                      </a:r>
                      <a:endParaRPr lang="de-DE" dirty="0"/>
                    </a:p>
                  </a:txBody>
                  <a:tcPr/>
                </a:tc>
                <a:extLst>
                  <a:ext uri="{0D108BD9-81ED-4DB2-BD59-A6C34878D82A}">
                    <a16:rowId xmlns:a16="http://schemas.microsoft.com/office/drawing/2014/main" val="10005"/>
                  </a:ext>
                </a:extLst>
              </a:tr>
              <a:tr h="370840">
                <a:tc>
                  <a:txBody>
                    <a:bodyPr/>
                    <a:lstStyle/>
                    <a:p>
                      <a:r>
                        <a:rPr lang="de-DE" dirty="0"/>
                        <a:t>Fix</a:t>
                      </a:r>
                    </a:p>
                  </a:txBody>
                  <a:tcPr/>
                </a:tc>
                <a:tc>
                  <a:txBody>
                    <a:bodyPr/>
                    <a:lstStyle/>
                    <a:p>
                      <a:r>
                        <a:rPr lang="de-DE" dirty="0"/>
                        <a:t>Set </a:t>
                      </a:r>
                      <a:r>
                        <a:rPr lang="de-DE" dirty="0" err="1"/>
                        <a:t>for</a:t>
                      </a:r>
                      <a:r>
                        <a:rPr lang="de-DE" dirty="0"/>
                        <a:t> a </a:t>
                      </a:r>
                      <a:r>
                        <a:rPr lang="de-DE" dirty="0" err="1"/>
                        <a:t>period</a:t>
                      </a:r>
                      <a:r>
                        <a:rPr lang="de-DE" dirty="0"/>
                        <a:t> </a:t>
                      </a:r>
                      <a:r>
                        <a:rPr lang="de-DE" dirty="0" err="1"/>
                        <a:t>of</a:t>
                      </a:r>
                      <a:r>
                        <a:rPr lang="de-DE" dirty="0"/>
                        <a:t> time</a:t>
                      </a:r>
                    </a:p>
                  </a:txBody>
                  <a:tcPr/>
                </a:tc>
                <a:extLst>
                  <a:ext uri="{0D108BD9-81ED-4DB2-BD59-A6C34878D82A}">
                    <a16:rowId xmlns:a16="http://schemas.microsoft.com/office/drawing/2014/main" val="10006"/>
                  </a:ext>
                </a:extLst>
              </a:tr>
              <a:tr h="370840">
                <a:tc>
                  <a:txBody>
                    <a:bodyPr/>
                    <a:lstStyle/>
                    <a:p>
                      <a:r>
                        <a:rPr lang="de-DE" dirty="0"/>
                        <a:t>Call</a:t>
                      </a:r>
                    </a:p>
                  </a:txBody>
                  <a:tcPr/>
                </a:tc>
                <a:tc>
                  <a:txBody>
                    <a:bodyPr/>
                    <a:lstStyle/>
                    <a:p>
                      <a:r>
                        <a:rPr lang="de-DE" dirty="0" err="1"/>
                        <a:t>Payable</a:t>
                      </a:r>
                      <a:r>
                        <a:rPr lang="de-DE" baseline="0" dirty="0"/>
                        <a:t> on </a:t>
                      </a:r>
                      <a:r>
                        <a:rPr lang="de-DE" baseline="0" dirty="0" err="1"/>
                        <a:t>demand</a:t>
                      </a:r>
                      <a:r>
                        <a:rPr lang="de-DE" baseline="0" dirty="0"/>
                        <a:t>, </a:t>
                      </a:r>
                      <a:r>
                        <a:rPr lang="de-DE" baseline="0" dirty="0" err="1"/>
                        <a:t>availabel</a:t>
                      </a:r>
                      <a:r>
                        <a:rPr lang="de-DE" baseline="0" dirty="0"/>
                        <a:t> </a:t>
                      </a:r>
                      <a:r>
                        <a:rPr lang="de-DE" baseline="0" dirty="0" err="1"/>
                        <a:t>when</a:t>
                      </a:r>
                      <a:r>
                        <a:rPr lang="de-DE" baseline="0" dirty="0"/>
                        <a:t> </a:t>
                      </a:r>
                      <a:r>
                        <a:rPr lang="de-DE" baseline="0" dirty="0" err="1"/>
                        <a:t>needed</a:t>
                      </a:r>
                      <a:endParaRPr lang="de-DE" dirty="0"/>
                    </a:p>
                  </a:txBody>
                  <a:tcPr/>
                </a:tc>
                <a:extLst>
                  <a:ext uri="{0D108BD9-81ED-4DB2-BD59-A6C34878D82A}">
                    <a16:rowId xmlns:a16="http://schemas.microsoft.com/office/drawing/2014/main" val="10007"/>
                  </a:ext>
                </a:extLst>
              </a:tr>
              <a:tr h="370840">
                <a:tc>
                  <a:txBody>
                    <a:bodyPr/>
                    <a:lstStyle/>
                    <a:p>
                      <a:r>
                        <a:rPr lang="de-DE" dirty="0" err="1"/>
                        <a:t>Deposit</a:t>
                      </a:r>
                      <a:endParaRPr lang="de-DE" dirty="0"/>
                    </a:p>
                  </a:txBody>
                  <a:tcPr/>
                </a:tc>
                <a:tc>
                  <a:txBody>
                    <a:bodyPr/>
                    <a:lstStyle/>
                    <a:p>
                      <a:r>
                        <a:rPr lang="de-DE" dirty="0" err="1"/>
                        <a:t>Put</a:t>
                      </a:r>
                      <a:r>
                        <a:rPr lang="de-DE" dirty="0"/>
                        <a:t> </a:t>
                      </a:r>
                      <a:r>
                        <a:rPr lang="de-DE" dirty="0" err="1"/>
                        <a:t>money</a:t>
                      </a:r>
                      <a:r>
                        <a:rPr lang="de-DE" dirty="0"/>
                        <a:t> </a:t>
                      </a:r>
                      <a:r>
                        <a:rPr lang="de-DE" dirty="0" err="1"/>
                        <a:t>into</a:t>
                      </a:r>
                      <a:r>
                        <a:rPr lang="de-DE" dirty="0"/>
                        <a:t> an </a:t>
                      </a:r>
                      <a:r>
                        <a:rPr lang="de-DE" dirty="0" err="1"/>
                        <a:t>account</a:t>
                      </a:r>
                      <a:endParaRPr lang="de-DE" dirty="0"/>
                    </a:p>
                  </a:txBody>
                  <a:tcPr/>
                </a:tc>
                <a:extLst>
                  <a:ext uri="{0D108BD9-81ED-4DB2-BD59-A6C34878D82A}">
                    <a16:rowId xmlns:a16="http://schemas.microsoft.com/office/drawing/2014/main" val="10008"/>
                  </a:ext>
                </a:extLst>
              </a:tr>
              <a:tr h="370840">
                <a:tc>
                  <a:txBody>
                    <a:bodyPr/>
                    <a:lstStyle/>
                    <a:p>
                      <a:r>
                        <a:rPr lang="de-DE" dirty="0"/>
                        <a:t>Rate</a:t>
                      </a:r>
                    </a:p>
                  </a:txBody>
                  <a:tcPr/>
                </a:tc>
                <a:tc>
                  <a:txBody>
                    <a:bodyPr/>
                    <a:lstStyle/>
                    <a:p>
                      <a:r>
                        <a:rPr lang="de-DE" dirty="0"/>
                        <a:t>Price </a:t>
                      </a:r>
                      <a:r>
                        <a:rPr lang="de-DE" dirty="0" err="1"/>
                        <a:t>or</a:t>
                      </a:r>
                      <a:r>
                        <a:rPr lang="de-DE" dirty="0"/>
                        <a:t> </a:t>
                      </a:r>
                      <a:r>
                        <a:rPr lang="de-DE" dirty="0" err="1"/>
                        <a:t>percentage</a:t>
                      </a:r>
                      <a:endParaRPr lang="de-DE"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24975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Image </a:t>
            </a:r>
            <a:r>
              <a:rPr lang="de-DE" dirty="0" err="1"/>
              <a:t>of</a:t>
            </a:r>
            <a:r>
              <a:rPr lang="de-DE" dirty="0"/>
              <a:t> a </a:t>
            </a:r>
            <a:r>
              <a:rPr lang="de-DE" dirty="0" err="1"/>
              <a:t>Conversation</a:t>
            </a:r>
            <a:r>
              <a:rPr lang="de-DE" dirty="0"/>
              <a:t> </a:t>
            </a:r>
            <a:r>
              <a:rPr lang="de-DE" dirty="0" err="1"/>
              <a:t>Between</a:t>
            </a:r>
            <a:r>
              <a:rPr lang="de-DE" dirty="0"/>
              <a:t> Financial </a:t>
            </a:r>
            <a:r>
              <a:rPr lang="de-DE" dirty="0" err="1"/>
              <a:t>Advisor</a:t>
            </a:r>
            <a:r>
              <a:rPr lang="de-DE" dirty="0"/>
              <a:t> and Potential Clients</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0560" y="1813401"/>
            <a:ext cx="7802880" cy="4099560"/>
          </a:xfrm>
        </p:spPr>
      </p:pic>
    </p:spTree>
    <p:extLst>
      <p:ext uri="{BB962C8B-B14F-4D97-AF65-F5344CB8AC3E}">
        <p14:creationId xmlns:p14="http://schemas.microsoft.com/office/powerpoint/2010/main" val="266499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a:t>
            </a:r>
            <a:r>
              <a:rPr lang="de-DE" dirty="0" err="1"/>
              <a:t>Exercise</a:t>
            </a:r>
            <a:r>
              <a:rPr lang="de-DE" dirty="0"/>
              <a:t> B (p. 6)</a:t>
            </a:r>
          </a:p>
        </p:txBody>
      </p:sp>
      <p:sp>
        <p:nvSpPr>
          <p:cNvPr id="3" name="Inhaltsplatzhalter 2"/>
          <p:cNvSpPr>
            <a:spLocks noGrp="1"/>
          </p:cNvSpPr>
          <p:nvPr>
            <p:ph idx="1"/>
          </p:nvPr>
        </p:nvSpPr>
        <p:spPr/>
        <p:txBody>
          <a:bodyPr>
            <a:normAutofit fontScale="70000" lnSpcReduction="20000"/>
          </a:bodyPr>
          <a:lstStyle/>
          <a:p>
            <a:pPr marL="0" indent="0">
              <a:buNone/>
            </a:pPr>
            <a:r>
              <a:rPr lang="de-DE" dirty="0"/>
              <a:t>5-8 </a:t>
            </a:r>
            <a:r>
              <a:rPr lang="de-DE" dirty="0" err="1"/>
              <a:t>Minutes</a:t>
            </a:r>
            <a:endParaRPr lang="de-DE" dirty="0"/>
          </a:p>
          <a:p>
            <a:pPr marL="0" indent="0">
              <a:buNone/>
            </a:pPr>
            <a:r>
              <a:rPr lang="de-DE" dirty="0"/>
              <a:t>Read </a:t>
            </a:r>
            <a:r>
              <a:rPr lang="de-DE" dirty="0" err="1"/>
              <a:t>the</a:t>
            </a:r>
            <a:r>
              <a:rPr lang="de-DE" dirty="0"/>
              <a:t> </a:t>
            </a:r>
            <a:r>
              <a:rPr lang="de-DE" dirty="0" err="1"/>
              <a:t>conversation</a:t>
            </a:r>
            <a:r>
              <a:rPr lang="de-DE" dirty="0"/>
              <a:t> and </a:t>
            </a:r>
            <a:r>
              <a:rPr lang="de-DE" dirty="0" err="1"/>
              <a:t>complete</a:t>
            </a:r>
            <a:r>
              <a:rPr lang="de-DE" dirty="0"/>
              <a:t> </a:t>
            </a:r>
            <a:r>
              <a:rPr lang="de-DE" dirty="0" err="1"/>
              <a:t>each</a:t>
            </a:r>
            <a:r>
              <a:rPr lang="de-DE" dirty="0"/>
              <a:t> </a:t>
            </a:r>
            <a:r>
              <a:rPr lang="de-DE" dirty="0" err="1"/>
              <a:t>sentence</a:t>
            </a:r>
            <a:r>
              <a:rPr lang="de-DE" dirty="0"/>
              <a:t> </a:t>
            </a:r>
            <a:r>
              <a:rPr lang="de-DE" dirty="0" err="1"/>
              <a:t>with</a:t>
            </a:r>
            <a:r>
              <a:rPr lang="de-DE" dirty="0"/>
              <a:t> </a:t>
            </a:r>
            <a:r>
              <a:rPr lang="de-DE" dirty="0" err="1"/>
              <a:t>one</a:t>
            </a:r>
            <a:r>
              <a:rPr lang="de-DE" dirty="0"/>
              <a:t> </a:t>
            </a:r>
            <a:r>
              <a:rPr lang="de-DE" dirty="0" err="1"/>
              <a:t>of</a:t>
            </a:r>
            <a:r>
              <a:rPr lang="de-DE" dirty="0"/>
              <a:t> </a:t>
            </a:r>
            <a:r>
              <a:rPr lang="de-DE" dirty="0" err="1"/>
              <a:t>the</a:t>
            </a:r>
            <a:r>
              <a:rPr lang="de-DE" dirty="0"/>
              <a:t> </a:t>
            </a:r>
            <a:r>
              <a:rPr lang="de-DE" dirty="0" err="1"/>
              <a:t>red</a:t>
            </a:r>
            <a:r>
              <a:rPr lang="de-DE" dirty="0"/>
              <a:t> </a:t>
            </a:r>
            <a:r>
              <a:rPr lang="de-DE" dirty="0" err="1"/>
              <a:t>words</a:t>
            </a:r>
            <a:r>
              <a:rPr lang="de-DE" dirty="0"/>
              <a:t> </a:t>
            </a:r>
            <a:r>
              <a:rPr lang="de-DE" dirty="0" err="1"/>
              <a:t>from</a:t>
            </a:r>
            <a:r>
              <a:rPr lang="de-DE" dirty="0"/>
              <a:t> </a:t>
            </a:r>
            <a:r>
              <a:rPr lang="de-DE" dirty="0" err="1"/>
              <a:t>eyercise</a:t>
            </a:r>
            <a:r>
              <a:rPr lang="de-DE" dirty="0"/>
              <a:t> A.  Change </a:t>
            </a:r>
            <a:r>
              <a:rPr lang="de-DE" dirty="0" err="1"/>
              <a:t>the</a:t>
            </a:r>
            <a:r>
              <a:rPr lang="de-DE" dirty="0"/>
              <a:t> form </a:t>
            </a:r>
            <a:r>
              <a:rPr lang="de-DE" dirty="0" err="1"/>
              <a:t>if</a:t>
            </a:r>
            <a:r>
              <a:rPr lang="de-DE" dirty="0"/>
              <a:t> </a:t>
            </a:r>
            <a:r>
              <a:rPr lang="de-DE" dirty="0" err="1"/>
              <a:t>necessary</a:t>
            </a:r>
            <a:r>
              <a:rPr lang="de-DE" dirty="0"/>
              <a:t>.  This </a:t>
            </a:r>
            <a:r>
              <a:rPr lang="de-DE" dirty="0" err="1"/>
              <a:t>conversation</a:t>
            </a:r>
            <a:r>
              <a:rPr lang="de-DE" dirty="0"/>
              <a:t> </a:t>
            </a:r>
            <a:r>
              <a:rPr lang="de-DE" dirty="0" err="1"/>
              <a:t>is</a:t>
            </a:r>
            <a:r>
              <a:rPr lang="de-DE" dirty="0"/>
              <a:t> </a:t>
            </a:r>
            <a:r>
              <a:rPr lang="de-DE" dirty="0" err="1"/>
              <a:t>typical</a:t>
            </a:r>
            <a:r>
              <a:rPr lang="de-DE" dirty="0"/>
              <a:t> </a:t>
            </a:r>
            <a:r>
              <a:rPr lang="de-DE" dirty="0" err="1"/>
              <a:t>for</a:t>
            </a:r>
            <a:r>
              <a:rPr lang="de-DE" dirty="0"/>
              <a:t> a </a:t>
            </a:r>
            <a:r>
              <a:rPr lang="de-DE" dirty="0" err="1"/>
              <a:t>conversation</a:t>
            </a:r>
            <a:r>
              <a:rPr lang="de-DE" dirty="0"/>
              <a:t> </a:t>
            </a:r>
            <a:r>
              <a:rPr lang="de-DE" dirty="0" err="1"/>
              <a:t>between</a:t>
            </a:r>
            <a:r>
              <a:rPr lang="de-DE" dirty="0"/>
              <a:t> </a:t>
            </a:r>
            <a:r>
              <a:rPr lang="de-DE" dirty="0" err="1"/>
              <a:t>financial</a:t>
            </a:r>
            <a:r>
              <a:rPr lang="de-DE" dirty="0"/>
              <a:t> </a:t>
            </a:r>
            <a:r>
              <a:rPr lang="de-DE" dirty="0" err="1"/>
              <a:t>advisor</a:t>
            </a:r>
            <a:r>
              <a:rPr lang="de-DE" dirty="0"/>
              <a:t> </a:t>
            </a:r>
            <a:r>
              <a:rPr lang="de-DE" dirty="0" err="1"/>
              <a:t>and</a:t>
            </a:r>
            <a:r>
              <a:rPr lang="de-DE" dirty="0"/>
              <a:t> potential </a:t>
            </a:r>
            <a:r>
              <a:rPr lang="de-DE" dirty="0" err="1"/>
              <a:t>client</a:t>
            </a:r>
            <a:r>
              <a:rPr lang="de-DE" dirty="0"/>
              <a:t>.</a:t>
            </a:r>
          </a:p>
          <a:p>
            <a:pPr marL="0" indent="0">
              <a:buNone/>
            </a:pPr>
            <a:r>
              <a:rPr lang="de-DE" dirty="0">
                <a:solidFill>
                  <a:srgbClr val="FF0000"/>
                </a:solidFill>
              </a:rPr>
              <a:t>Term</a:t>
            </a:r>
          </a:p>
          <a:p>
            <a:pPr marL="0" indent="0">
              <a:buNone/>
            </a:pPr>
            <a:r>
              <a:rPr lang="de-DE" dirty="0">
                <a:solidFill>
                  <a:srgbClr val="FF0000"/>
                </a:solidFill>
              </a:rPr>
              <a:t>Floating</a:t>
            </a:r>
          </a:p>
          <a:p>
            <a:pPr marL="0" indent="0">
              <a:buNone/>
            </a:pPr>
            <a:r>
              <a:rPr lang="de-DE" dirty="0" err="1">
                <a:solidFill>
                  <a:srgbClr val="FF0000"/>
                </a:solidFill>
              </a:rPr>
              <a:t>Branch</a:t>
            </a:r>
            <a:endParaRPr lang="de-DE" dirty="0">
              <a:solidFill>
                <a:srgbClr val="FF0000"/>
              </a:solidFill>
            </a:endParaRPr>
          </a:p>
          <a:p>
            <a:pPr marL="0" indent="0">
              <a:buNone/>
            </a:pPr>
            <a:r>
              <a:rPr lang="de-DE" dirty="0">
                <a:solidFill>
                  <a:srgbClr val="FF0000"/>
                </a:solidFill>
              </a:rPr>
              <a:t>Return</a:t>
            </a:r>
          </a:p>
          <a:p>
            <a:pPr marL="0" indent="0">
              <a:buNone/>
            </a:pPr>
            <a:r>
              <a:rPr lang="de-DE" dirty="0">
                <a:solidFill>
                  <a:srgbClr val="FF0000"/>
                </a:solidFill>
              </a:rPr>
              <a:t>Open</a:t>
            </a:r>
          </a:p>
          <a:p>
            <a:pPr marL="0" indent="0">
              <a:buNone/>
            </a:pPr>
            <a:r>
              <a:rPr lang="de-DE" dirty="0">
                <a:solidFill>
                  <a:srgbClr val="FF0000"/>
                </a:solidFill>
              </a:rPr>
              <a:t>Fix</a:t>
            </a:r>
          </a:p>
          <a:p>
            <a:pPr marL="0" indent="0">
              <a:buNone/>
            </a:pPr>
            <a:r>
              <a:rPr lang="de-DE" dirty="0">
                <a:solidFill>
                  <a:srgbClr val="FF0000"/>
                </a:solidFill>
              </a:rPr>
              <a:t>Call</a:t>
            </a:r>
          </a:p>
          <a:p>
            <a:pPr marL="0" indent="0">
              <a:buNone/>
            </a:pPr>
            <a:r>
              <a:rPr lang="de-DE" dirty="0" err="1">
                <a:solidFill>
                  <a:srgbClr val="FF0000"/>
                </a:solidFill>
              </a:rPr>
              <a:t>Deposit</a:t>
            </a:r>
            <a:endParaRPr lang="de-DE" dirty="0">
              <a:solidFill>
                <a:srgbClr val="FF0000"/>
              </a:solidFill>
            </a:endParaRPr>
          </a:p>
          <a:p>
            <a:pPr marL="0" indent="0">
              <a:buNone/>
            </a:pPr>
            <a:r>
              <a:rPr lang="de-DE" dirty="0">
                <a:solidFill>
                  <a:srgbClr val="FF0000"/>
                </a:solidFill>
              </a:rPr>
              <a:t>Rate</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2138463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a:t>
            </a:r>
            <a:r>
              <a:rPr lang="de-DE" dirty="0" err="1"/>
              <a:t>Exercise</a:t>
            </a:r>
            <a:r>
              <a:rPr lang="de-DE" dirty="0"/>
              <a:t> B (p. 6)</a:t>
            </a:r>
          </a:p>
        </p:txBody>
      </p:sp>
      <p:sp>
        <p:nvSpPr>
          <p:cNvPr id="3" name="Inhaltsplatzhalter 2"/>
          <p:cNvSpPr>
            <a:spLocks noGrp="1"/>
          </p:cNvSpPr>
          <p:nvPr>
            <p:ph idx="1"/>
          </p:nvPr>
        </p:nvSpPr>
        <p:spPr/>
        <p:txBody>
          <a:bodyPr>
            <a:normAutofit fontScale="77500" lnSpcReduction="20000"/>
          </a:bodyPr>
          <a:lstStyle/>
          <a:p>
            <a:pPr marL="514350" indent="-514350">
              <a:buAutoNum type="alphaUcPeriod"/>
            </a:pPr>
            <a:r>
              <a:rPr lang="de-DE" dirty="0" err="1"/>
              <a:t>Good</a:t>
            </a:r>
            <a:r>
              <a:rPr lang="de-DE" dirty="0"/>
              <a:t> </a:t>
            </a:r>
            <a:r>
              <a:rPr lang="de-DE" dirty="0" err="1"/>
              <a:t>afternoon</a:t>
            </a:r>
            <a:r>
              <a:rPr lang="de-DE" dirty="0"/>
              <a:t>.  </a:t>
            </a:r>
            <a:r>
              <a:rPr lang="de-DE" dirty="0" err="1"/>
              <a:t>I‘d</a:t>
            </a:r>
            <a:r>
              <a:rPr lang="de-DE" dirty="0"/>
              <a:t> like </a:t>
            </a:r>
            <a:r>
              <a:rPr lang="de-DE" dirty="0" err="1"/>
              <a:t>to</a:t>
            </a:r>
            <a:r>
              <a:rPr lang="de-DE" dirty="0"/>
              <a:t> </a:t>
            </a:r>
            <a:r>
              <a:rPr lang="de-DE" u="sng" dirty="0">
                <a:solidFill>
                  <a:srgbClr val="FF0000"/>
                </a:solidFill>
              </a:rPr>
              <a:t>open</a:t>
            </a:r>
            <a:r>
              <a:rPr lang="de-DE" dirty="0">
                <a:solidFill>
                  <a:srgbClr val="FF0000"/>
                </a:solidFill>
              </a:rPr>
              <a:t> </a:t>
            </a:r>
            <a:r>
              <a:rPr lang="de-DE" dirty="0"/>
              <a:t>an </a:t>
            </a:r>
            <a:r>
              <a:rPr lang="de-DE" dirty="0" err="1"/>
              <a:t>investment</a:t>
            </a:r>
            <a:r>
              <a:rPr lang="de-DE" dirty="0"/>
              <a:t> </a:t>
            </a:r>
            <a:r>
              <a:rPr lang="de-DE" dirty="0" err="1"/>
              <a:t>account</a:t>
            </a:r>
            <a:r>
              <a:rPr lang="de-DE" dirty="0"/>
              <a:t>.</a:t>
            </a:r>
          </a:p>
          <a:p>
            <a:pPr marL="514350" indent="-514350">
              <a:buAutoNum type="alphaUcPeriod"/>
            </a:pPr>
            <a:r>
              <a:rPr lang="de-DE" dirty="0"/>
              <a:t>Do </a:t>
            </a:r>
            <a:r>
              <a:rPr lang="de-DE" dirty="0" err="1"/>
              <a:t>you</a:t>
            </a:r>
            <a:r>
              <a:rPr lang="de-DE" dirty="0"/>
              <a:t> </a:t>
            </a:r>
            <a:r>
              <a:rPr lang="de-DE" dirty="0" err="1"/>
              <a:t>want</a:t>
            </a:r>
            <a:r>
              <a:rPr lang="de-DE" dirty="0"/>
              <a:t> </a:t>
            </a:r>
            <a:r>
              <a:rPr lang="de-DE" dirty="0" err="1"/>
              <a:t>the</a:t>
            </a:r>
            <a:r>
              <a:rPr lang="de-DE" dirty="0"/>
              <a:t> </a:t>
            </a:r>
            <a:r>
              <a:rPr lang="de-DE" dirty="0" err="1"/>
              <a:t>account</a:t>
            </a:r>
            <a:r>
              <a:rPr lang="de-DE" dirty="0"/>
              <a:t> at </a:t>
            </a:r>
            <a:r>
              <a:rPr lang="de-DE" dirty="0" err="1"/>
              <a:t>this</a:t>
            </a:r>
            <a:r>
              <a:rPr lang="de-DE" dirty="0"/>
              <a:t> </a:t>
            </a:r>
            <a:r>
              <a:rPr lang="de-DE" u="sng" dirty="0" err="1">
                <a:solidFill>
                  <a:srgbClr val="FF0000"/>
                </a:solidFill>
              </a:rPr>
              <a:t>branch</a:t>
            </a:r>
            <a:r>
              <a:rPr lang="de-DE" dirty="0"/>
              <a:t>?</a:t>
            </a:r>
          </a:p>
          <a:p>
            <a:pPr marL="0" indent="0">
              <a:buNone/>
            </a:pPr>
            <a:r>
              <a:rPr lang="de-DE" dirty="0"/>
              <a:t>A.  Yes, </a:t>
            </a:r>
            <a:r>
              <a:rPr lang="de-DE" dirty="0" err="1"/>
              <a:t>please</a:t>
            </a:r>
            <a:r>
              <a:rPr lang="de-DE" dirty="0"/>
              <a:t>.</a:t>
            </a:r>
          </a:p>
          <a:p>
            <a:pPr marL="514350" indent="-514350">
              <a:buAutoNum type="alphaUcPeriod" startAt="2"/>
            </a:pPr>
            <a:r>
              <a:rPr lang="de-DE" dirty="0" err="1"/>
              <a:t>Right</a:t>
            </a:r>
            <a:r>
              <a:rPr lang="de-DE" dirty="0"/>
              <a:t>.  </a:t>
            </a:r>
            <a:r>
              <a:rPr lang="de-DE" dirty="0" err="1"/>
              <a:t>How</a:t>
            </a:r>
            <a:r>
              <a:rPr lang="de-DE" dirty="0"/>
              <a:t> </a:t>
            </a:r>
            <a:r>
              <a:rPr lang="de-DE" dirty="0" err="1"/>
              <a:t>much</a:t>
            </a:r>
            <a:r>
              <a:rPr lang="de-DE" dirty="0"/>
              <a:t> do </a:t>
            </a:r>
            <a:r>
              <a:rPr lang="de-DE" dirty="0" err="1"/>
              <a:t>you</a:t>
            </a:r>
            <a:r>
              <a:rPr lang="de-DE" dirty="0"/>
              <a:t> </a:t>
            </a:r>
            <a:r>
              <a:rPr lang="de-DE" dirty="0" err="1"/>
              <a:t>want</a:t>
            </a:r>
            <a:r>
              <a:rPr lang="de-DE" dirty="0"/>
              <a:t> </a:t>
            </a:r>
            <a:r>
              <a:rPr lang="de-DE" dirty="0" err="1"/>
              <a:t>to</a:t>
            </a:r>
            <a:r>
              <a:rPr lang="de-DE" dirty="0"/>
              <a:t> </a:t>
            </a:r>
            <a:r>
              <a:rPr lang="de-DE" u="sng" dirty="0" err="1">
                <a:solidFill>
                  <a:srgbClr val="FF0000"/>
                </a:solidFill>
              </a:rPr>
              <a:t>deposit</a:t>
            </a:r>
            <a:r>
              <a:rPr lang="de-DE" dirty="0"/>
              <a:t>?</a:t>
            </a:r>
          </a:p>
          <a:p>
            <a:pPr marL="514350" indent="-514350">
              <a:buAutoNum type="alphaUcPeriod"/>
            </a:pPr>
            <a:r>
              <a:rPr lang="de-DE" dirty="0"/>
              <a:t>20,000 GBP.  </a:t>
            </a:r>
            <a:r>
              <a:rPr lang="de-DE" dirty="0" err="1"/>
              <a:t>What‘s</a:t>
            </a:r>
            <a:r>
              <a:rPr lang="de-DE" dirty="0"/>
              <a:t> </a:t>
            </a:r>
            <a:r>
              <a:rPr lang="de-DE" dirty="0" err="1"/>
              <a:t>the</a:t>
            </a:r>
            <a:r>
              <a:rPr lang="de-DE" dirty="0"/>
              <a:t> </a:t>
            </a:r>
            <a:r>
              <a:rPr lang="de-DE" dirty="0" err="1"/>
              <a:t>best</a:t>
            </a:r>
            <a:r>
              <a:rPr lang="de-DE" dirty="0"/>
              <a:t> </a:t>
            </a:r>
            <a:r>
              <a:rPr lang="de-DE" u="sng" dirty="0" err="1">
                <a:solidFill>
                  <a:srgbClr val="FF0000"/>
                </a:solidFill>
              </a:rPr>
              <a:t>return</a:t>
            </a:r>
            <a:r>
              <a:rPr lang="de-DE" u="sng" dirty="0">
                <a:solidFill>
                  <a:srgbClr val="FF0000"/>
                </a:solidFill>
              </a:rPr>
              <a:t>/rate</a:t>
            </a:r>
            <a:r>
              <a:rPr lang="de-DE" dirty="0"/>
              <a:t> I </a:t>
            </a:r>
            <a:r>
              <a:rPr lang="de-DE" dirty="0" err="1"/>
              <a:t>can</a:t>
            </a:r>
            <a:r>
              <a:rPr lang="de-DE" dirty="0"/>
              <a:t> </a:t>
            </a:r>
            <a:r>
              <a:rPr lang="de-DE" dirty="0" err="1"/>
              <a:t>get</a:t>
            </a:r>
            <a:r>
              <a:rPr lang="de-DE" dirty="0"/>
              <a:t>?</a:t>
            </a:r>
          </a:p>
          <a:p>
            <a:pPr marL="514350" indent="-514350">
              <a:buAutoNum type="alphaUcPeriod"/>
            </a:pPr>
            <a:r>
              <a:rPr lang="de-DE" dirty="0" err="1"/>
              <a:t>It</a:t>
            </a:r>
            <a:r>
              <a:rPr lang="de-DE" dirty="0"/>
              <a:t> </a:t>
            </a:r>
            <a:r>
              <a:rPr lang="de-DE" dirty="0" err="1"/>
              <a:t>depends</a:t>
            </a:r>
            <a:r>
              <a:rPr lang="de-DE" dirty="0"/>
              <a:t> on </a:t>
            </a:r>
            <a:r>
              <a:rPr lang="de-DE" dirty="0" err="1"/>
              <a:t>the</a:t>
            </a:r>
            <a:r>
              <a:rPr lang="de-DE" dirty="0"/>
              <a:t> </a:t>
            </a:r>
            <a:r>
              <a:rPr lang="de-DE" dirty="0" err="1"/>
              <a:t>terms</a:t>
            </a:r>
            <a:r>
              <a:rPr lang="de-DE" dirty="0"/>
              <a:t>.  Do </a:t>
            </a:r>
            <a:r>
              <a:rPr lang="de-DE" dirty="0" err="1"/>
              <a:t>you</a:t>
            </a:r>
            <a:r>
              <a:rPr lang="de-DE" dirty="0"/>
              <a:t> </a:t>
            </a:r>
            <a:r>
              <a:rPr lang="de-DE" dirty="0" err="1"/>
              <a:t>want</a:t>
            </a:r>
            <a:r>
              <a:rPr lang="de-DE" dirty="0"/>
              <a:t> </a:t>
            </a:r>
            <a:r>
              <a:rPr lang="de-DE" dirty="0" err="1"/>
              <a:t>your</a:t>
            </a:r>
            <a:r>
              <a:rPr lang="de-DE" dirty="0"/>
              <a:t> </a:t>
            </a:r>
            <a:r>
              <a:rPr lang="de-DE" dirty="0" err="1"/>
              <a:t>money</a:t>
            </a:r>
            <a:r>
              <a:rPr lang="de-DE" dirty="0"/>
              <a:t> on </a:t>
            </a:r>
            <a:r>
              <a:rPr lang="de-DE" u="sng" dirty="0" err="1">
                <a:solidFill>
                  <a:srgbClr val="FF0000"/>
                </a:solidFill>
              </a:rPr>
              <a:t>call</a:t>
            </a:r>
            <a:r>
              <a:rPr lang="de-DE" dirty="0">
                <a:solidFill>
                  <a:srgbClr val="FF0000"/>
                </a:solidFill>
              </a:rPr>
              <a:t> </a:t>
            </a:r>
            <a:r>
              <a:rPr lang="de-DE" dirty="0" err="1"/>
              <a:t>or</a:t>
            </a:r>
            <a:r>
              <a:rPr lang="de-DE" dirty="0"/>
              <a:t> on a  </a:t>
            </a:r>
            <a:r>
              <a:rPr lang="de-DE" u="sng" dirty="0" err="1">
                <a:solidFill>
                  <a:srgbClr val="FF0000"/>
                </a:solidFill>
              </a:rPr>
              <a:t>fixed</a:t>
            </a:r>
            <a:r>
              <a:rPr lang="de-DE" dirty="0">
                <a:solidFill>
                  <a:srgbClr val="FF0000"/>
                </a:solidFill>
              </a:rPr>
              <a:t> </a:t>
            </a:r>
            <a:r>
              <a:rPr lang="de-DE" dirty="0" err="1"/>
              <a:t>term</a:t>
            </a:r>
            <a:r>
              <a:rPr lang="de-DE" dirty="0"/>
              <a:t>?</a:t>
            </a:r>
          </a:p>
          <a:p>
            <a:pPr marL="0" indent="0">
              <a:buNone/>
            </a:pPr>
            <a:r>
              <a:rPr lang="de-DE" dirty="0"/>
              <a:t>A.   </a:t>
            </a:r>
            <a:r>
              <a:rPr lang="de-DE" dirty="0" err="1"/>
              <a:t>Well</a:t>
            </a:r>
            <a:r>
              <a:rPr lang="de-DE" dirty="0"/>
              <a:t>, </a:t>
            </a:r>
            <a:r>
              <a:rPr lang="de-DE" dirty="0" err="1"/>
              <a:t>I‘m</a:t>
            </a:r>
            <a:r>
              <a:rPr lang="de-DE" dirty="0"/>
              <a:t> not </a:t>
            </a:r>
            <a:r>
              <a:rPr lang="de-DE" dirty="0" err="1"/>
              <a:t>sure</a:t>
            </a:r>
            <a:r>
              <a:rPr lang="de-DE" dirty="0"/>
              <a:t>.  </a:t>
            </a:r>
            <a:r>
              <a:rPr lang="de-DE" dirty="0" err="1"/>
              <a:t>What‘s</a:t>
            </a:r>
            <a:r>
              <a:rPr lang="de-DE" dirty="0"/>
              <a:t> </a:t>
            </a:r>
            <a:r>
              <a:rPr lang="de-DE" dirty="0" err="1"/>
              <a:t>the</a:t>
            </a:r>
            <a:r>
              <a:rPr lang="de-DE" dirty="0"/>
              <a:t> </a:t>
            </a:r>
            <a:r>
              <a:rPr lang="de-DE" dirty="0" err="1"/>
              <a:t>highest</a:t>
            </a:r>
            <a:r>
              <a:rPr lang="de-DE" dirty="0"/>
              <a:t> </a:t>
            </a:r>
            <a:r>
              <a:rPr lang="de-DE" u="sng" dirty="0">
                <a:solidFill>
                  <a:srgbClr val="FF0000"/>
                </a:solidFill>
              </a:rPr>
              <a:t>rate</a:t>
            </a:r>
            <a:r>
              <a:rPr lang="de-DE" dirty="0"/>
              <a:t> I </a:t>
            </a:r>
            <a:r>
              <a:rPr lang="de-DE" dirty="0" err="1"/>
              <a:t>can</a:t>
            </a:r>
            <a:r>
              <a:rPr lang="de-DE" dirty="0"/>
              <a:t> </a:t>
            </a:r>
            <a:r>
              <a:rPr lang="de-DE" dirty="0" err="1"/>
              <a:t>earn</a:t>
            </a:r>
            <a:r>
              <a:rPr lang="de-DE" dirty="0"/>
              <a:t>?</a:t>
            </a:r>
          </a:p>
          <a:p>
            <a:pPr marL="514350" indent="-514350">
              <a:buAutoNum type="alphaUcPeriod" startAt="2"/>
            </a:pPr>
            <a:r>
              <a:rPr lang="de-DE" dirty="0" err="1"/>
              <a:t>Currently</a:t>
            </a:r>
            <a:r>
              <a:rPr lang="de-DE" dirty="0"/>
              <a:t>, </a:t>
            </a:r>
            <a:r>
              <a:rPr lang="de-DE" dirty="0" err="1"/>
              <a:t>the</a:t>
            </a:r>
            <a:r>
              <a:rPr lang="de-DE" dirty="0"/>
              <a:t> </a:t>
            </a:r>
            <a:r>
              <a:rPr lang="de-DE" dirty="0" err="1"/>
              <a:t>highest</a:t>
            </a:r>
            <a:r>
              <a:rPr lang="de-DE" dirty="0"/>
              <a:t> </a:t>
            </a:r>
            <a:r>
              <a:rPr lang="de-DE" dirty="0" err="1"/>
              <a:t>is</a:t>
            </a:r>
            <a:r>
              <a:rPr lang="de-DE" dirty="0"/>
              <a:t> a 6% </a:t>
            </a:r>
            <a:r>
              <a:rPr lang="de-DE" dirty="0" err="1"/>
              <a:t>fixed</a:t>
            </a:r>
            <a:r>
              <a:rPr lang="de-DE" dirty="0"/>
              <a:t> </a:t>
            </a:r>
            <a:r>
              <a:rPr lang="de-DE" dirty="0" err="1"/>
              <a:t>for</a:t>
            </a:r>
            <a:r>
              <a:rPr lang="de-DE" dirty="0"/>
              <a:t> </a:t>
            </a:r>
            <a:r>
              <a:rPr lang="de-DE" dirty="0" err="1"/>
              <a:t>two</a:t>
            </a:r>
            <a:r>
              <a:rPr lang="de-DE" dirty="0"/>
              <a:t> </a:t>
            </a:r>
            <a:r>
              <a:rPr lang="de-DE" dirty="0" err="1"/>
              <a:t>years</a:t>
            </a:r>
            <a:r>
              <a:rPr lang="de-DE" dirty="0"/>
              <a:t>, </a:t>
            </a:r>
            <a:r>
              <a:rPr lang="de-DE" dirty="0" err="1"/>
              <a:t>as</a:t>
            </a:r>
            <a:r>
              <a:rPr lang="de-DE" dirty="0"/>
              <a:t> </a:t>
            </a:r>
            <a:r>
              <a:rPr lang="de-DE" dirty="0" err="1"/>
              <a:t>oppsed</a:t>
            </a:r>
            <a:r>
              <a:rPr lang="de-DE" dirty="0"/>
              <a:t> </a:t>
            </a:r>
            <a:r>
              <a:rPr lang="de-DE" dirty="0" err="1"/>
              <a:t>to</a:t>
            </a:r>
            <a:r>
              <a:rPr lang="de-DE" dirty="0"/>
              <a:t> </a:t>
            </a:r>
            <a:r>
              <a:rPr lang="de-DE" dirty="0" err="1"/>
              <a:t>the</a:t>
            </a:r>
            <a:r>
              <a:rPr lang="de-DE" dirty="0"/>
              <a:t> </a:t>
            </a:r>
            <a:r>
              <a:rPr lang="de-DE" u="sng" dirty="0" err="1">
                <a:solidFill>
                  <a:srgbClr val="FF0000"/>
                </a:solidFill>
              </a:rPr>
              <a:t>floating</a:t>
            </a:r>
            <a:r>
              <a:rPr lang="de-DE" dirty="0">
                <a:solidFill>
                  <a:srgbClr val="FF0000"/>
                </a:solidFill>
              </a:rPr>
              <a:t> </a:t>
            </a:r>
            <a:r>
              <a:rPr lang="de-DE" dirty="0"/>
              <a:t>rate on </a:t>
            </a:r>
            <a:r>
              <a:rPr lang="de-DE" dirty="0" err="1"/>
              <a:t>call</a:t>
            </a:r>
            <a:r>
              <a:rPr lang="de-DE" dirty="0"/>
              <a:t>.  </a:t>
            </a:r>
            <a:r>
              <a:rPr lang="de-DE" dirty="0" err="1"/>
              <a:t>You‘ll</a:t>
            </a:r>
            <a:r>
              <a:rPr lang="de-DE" dirty="0"/>
              <a:t> find </a:t>
            </a:r>
            <a:r>
              <a:rPr lang="de-DE" dirty="0" err="1"/>
              <a:t>it‘s</a:t>
            </a:r>
            <a:r>
              <a:rPr lang="de-DE" dirty="0"/>
              <a:t> a </a:t>
            </a:r>
            <a:r>
              <a:rPr lang="de-DE" dirty="0" err="1"/>
              <a:t>good</a:t>
            </a:r>
            <a:r>
              <a:rPr lang="de-DE" dirty="0"/>
              <a:t> rate </a:t>
            </a:r>
            <a:r>
              <a:rPr lang="de-DE" dirty="0" err="1"/>
              <a:t>compared</a:t>
            </a:r>
            <a:r>
              <a:rPr lang="de-DE" dirty="0"/>
              <a:t> </a:t>
            </a:r>
            <a:r>
              <a:rPr lang="de-DE" dirty="0" err="1"/>
              <a:t>with</a:t>
            </a:r>
            <a:r>
              <a:rPr lang="de-DE" dirty="0"/>
              <a:t> </a:t>
            </a:r>
            <a:r>
              <a:rPr lang="de-DE" dirty="0" err="1"/>
              <a:t>other</a:t>
            </a:r>
            <a:r>
              <a:rPr lang="de-DE" dirty="0"/>
              <a:t> </a:t>
            </a:r>
            <a:r>
              <a:rPr lang="de-DE" dirty="0" err="1"/>
              <a:t>banks</a:t>
            </a:r>
            <a:r>
              <a:rPr lang="de-DE" dirty="0"/>
              <a:t>.</a:t>
            </a:r>
          </a:p>
          <a:p>
            <a:pPr marL="0" indent="0">
              <a:buNone/>
            </a:pPr>
            <a:r>
              <a:rPr lang="de-DE" dirty="0"/>
              <a:t>A.  Ok.  </a:t>
            </a:r>
            <a:r>
              <a:rPr lang="de-DE" dirty="0" err="1"/>
              <a:t>I‘ll</a:t>
            </a:r>
            <a:r>
              <a:rPr lang="de-DE" dirty="0"/>
              <a:t> </a:t>
            </a:r>
            <a:r>
              <a:rPr lang="de-DE" dirty="0" err="1"/>
              <a:t>take</a:t>
            </a:r>
            <a:r>
              <a:rPr lang="de-DE" dirty="0"/>
              <a:t> it.    </a:t>
            </a:r>
          </a:p>
        </p:txBody>
      </p:sp>
    </p:spTree>
    <p:extLst>
      <p:ext uri="{BB962C8B-B14F-4D97-AF65-F5344CB8AC3E}">
        <p14:creationId xmlns:p14="http://schemas.microsoft.com/office/powerpoint/2010/main" val="4246080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a:t>
            </a:r>
            <a:r>
              <a:rPr lang="de-DE" dirty="0" err="1"/>
              <a:t>Exercise</a:t>
            </a:r>
            <a:r>
              <a:rPr lang="de-DE" dirty="0"/>
              <a:t> C (p. 6)</a:t>
            </a:r>
          </a:p>
        </p:txBody>
      </p:sp>
      <p:sp>
        <p:nvSpPr>
          <p:cNvPr id="3" name="Inhaltsplatzhalter 2"/>
          <p:cNvSpPr>
            <a:spLocks noGrp="1"/>
          </p:cNvSpPr>
          <p:nvPr>
            <p:ph idx="1"/>
          </p:nvPr>
        </p:nvSpPr>
        <p:spPr/>
        <p:txBody>
          <a:bodyPr/>
          <a:lstStyle/>
          <a:p>
            <a:pPr marL="0" indent="0">
              <a:buNone/>
            </a:pPr>
            <a:r>
              <a:rPr lang="de-DE" dirty="0"/>
              <a:t>Study </a:t>
            </a:r>
            <a:r>
              <a:rPr lang="de-DE" dirty="0" err="1"/>
              <a:t>the</a:t>
            </a:r>
            <a:r>
              <a:rPr lang="de-DE" dirty="0"/>
              <a:t> </a:t>
            </a:r>
            <a:r>
              <a:rPr lang="de-DE" dirty="0" err="1"/>
              <a:t>words</a:t>
            </a:r>
            <a:r>
              <a:rPr lang="de-DE" dirty="0"/>
              <a:t> in box a.  </a:t>
            </a:r>
          </a:p>
          <a:p>
            <a:pPr marL="0" indent="0">
              <a:buNone/>
            </a:pPr>
            <a:r>
              <a:rPr lang="de-DE" dirty="0"/>
              <a:t>The </a:t>
            </a:r>
            <a:r>
              <a:rPr lang="de-DE" dirty="0" err="1"/>
              <a:t>words</a:t>
            </a:r>
            <a:r>
              <a:rPr lang="de-DE" dirty="0"/>
              <a:t> all </a:t>
            </a:r>
            <a:r>
              <a:rPr lang="de-DE" dirty="0" err="1"/>
              <a:t>have</a:t>
            </a:r>
            <a:r>
              <a:rPr lang="de-DE" dirty="0"/>
              <a:t> a </a:t>
            </a:r>
            <a:r>
              <a:rPr lang="de-DE" dirty="0" err="1"/>
              <a:t>base</a:t>
            </a:r>
            <a:r>
              <a:rPr lang="de-DE" dirty="0"/>
              <a:t> </a:t>
            </a:r>
            <a:r>
              <a:rPr lang="de-DE" dirty="0" err="1"/>
              <a:t>word</a:t>
            </a:r>
            <a:r>
              <a:rPr lang="de-DE" dirty="0"/>
              <a:t> </a:t>
            </a:r>
            <a:r>
              <a:rPr lang="de-DE" dirty="0" err="1"/>
              <a:t>and</a:t>
            </a:r>
            <a:r>
              <a:rPr lang="de-DE" dirty="0"/>
              <a:t> extra </a:t>
            </a:r>
            <a:r>
              <a:rPr lang="de-DE" dirty="0" err="1"/>
              <a:t>letters</a:t>
            </a:r>
            <a:r>
              <a:rPr lang="de-DE" dirty="0"/>
              <a:t> at </a:t>
            </a:r>
            <a:r>
              <a:rPr lang="de-DE" dirty="0" err="1"/>
              <a:t>the</a:t>
            </a:r>
            <a:r>
              <a:rPr lang="de-DE" dirty="0"/>
              <a:t> </a:t>
            </a:r>
            <a:r>
              <a:rPr lang="de-DE" dirty="0" err="1"/>
              <a:t>beginning</a:t>
            </a:r>
            <a:r>
              <a:rPr lang="de-DE" dirty="0"/>
              <a:t>, </a:t>
            </a:r>
            <a:r>
              <a:rPr lang="de-DE" dirty="0" err="1"/>
              <a:t>or</a:t>
            </a:r>
            <a:r>
              <a:rPr lang="de-DE" dirty="0"/>
              <a:t> </a:t>
            </a:r>
            <a:r>
              <a:rPr lang="de-DE" dirty="0" err="1"/>
              <a:t>prefixes</a:t>
            </a:r>
            <a:r>
              <a:rPr lang="de-DE" dirty="0"/>
              <a:t>.  </a:t>
            </a:r>
          </a:p>
          <a:p>
            <a:pPr marL="0" indent="0">
              <a:buNone/>
            </a:pPr>
            <a:r>
              <a:rPr lang="de-DE" dirty="0" err="1"/>
              <a:t>Let</a:t>
            </a:r>
            <a:r>
              <a:rPr lang="de-DE" dirty="0"/>
              <a:t> </a:t>
            </a:r>
            <a:r>
              <a:rPr lang="de-DE" dirty="0" err="1"/>
              <a:t>us</a:t>
            </a:r>
            <a:r>
              <a:rPr lang="de-DE" dirty="0"/>
              <a:t> </a:t>
            </a:r>
            <a:r>
              <a:rPr lang="de-DE" dirty="0" err="1"/>
              <a:t>look</a:t>
            </a:r>
            <a:r>
              <a:rPr lang="de-DE" dirty="0"/>
              <a:t> at </a:t>
            </a:r>
            <a:r>
              <a:rPr lang="de-DE" dirty="0" err="1"/>
              <a:t>the</a:t>
            </a:r>
            <a:r>
              <a:rPr lang="de-DE" dirty="0"/>
              <a:t> </a:t>
            </a:r>
            <a:r>
              <a:rPr lang="de-DE" dirty="0" err="1"/>
              <a:t>construction</a:t>
            </a:r>
            <a:r>
              <a:rPr lang="de-DE" dirty="0"/>
              <a:t> </a:t>
            </a:r>
            <a:r>
              <a:rPr lang="de-DE" dirty="0" err="1"/>
              <a:t>and</a:t>
            </a:r>
            <a:r>
              <a:rPr lang="de-DE" dirty="0"/>
              <a:t> </a:t>
            </a:r>
            <a:r>
              <a:rPr lang="de-DE" dirty="0" err="1"/>
              <a:t>meaning</a:t>
            </a:r>
            <a:r>
              <a:rPr lang="de-DE" dirty="0"/>
              <a:t> </a:t>
            </a:r>
            <a:r>
              <a:rPr lang="de-DE" dirty="0" err="1"/>
              <a:t>of</a:t>
            </a:r>
            <a:r>
              <a:rPr lang="de-DE" dirty="0"/>
              <a:t> </a:t>
            </a:r>
            <a:r>
              <a:rPr lang="de-DE" dirty="0" err="1"/>
              <a:t>the</a:t>
            </a:r>
            <a:r>
              <a:rPr lang="de-DE" dirty="0"/>
              <a:t> </a:t>
            </a:r>
            <a:r>
              <a:rPr lang="de-DE" dirty="0" err="1"/>
              <a:t>words</a:t>
            </a:r>
            <a:r>
              <a:rPr lang="de-DE" dirty="0"/>
              <a:t> in box a.</a:t>
            </a:r>
          </a:p>
        </p:txBody>
      </p:sp>
    </p:spTree>
    <p:extLst>
      <p:ext uri="{BB962C8B-B14F-4D97-AF65-F5344CB8AC3E}">
        <p14:creationId xmlns:p14="http://schemas.microsoft.com/office/powerpoint/2010/main" val="739065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a:t>
            </a:r>
            <a:r>
              <a:rPr lang="de-DE" dirty="0" err="1"/>
              <a:t>Exercise</a:t>
            </a:r>
            <a:r>
              <a:rPr lang="de-DE" dirty="0"/>
              <a:t> C (p. 6)</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061095993"/>
              </p:ext>
            </p:extLst>
          </p:nvPr>
        </p:nvGraphicFramePr>
        <p:xfrm>
          <a:off x="457200" y="1340769"/>
          <a:ext cx="8229600" cy="5349592"/>
        </p:xfrm>
        <a:graphic>
          <a:graphicData uri="http://schemas.openxmlformats.org/drawingml/2006/table">
            <a:tbl>
              <a:tblPr firstRow="1" bandRow="1">
                <a:tableStyleId>{5C22544A-7EE6-4342-B048-85BDC9FD1C3A}</a:tableStyleId>
              </a:tblPr>
              <a:tblGrid>
                <a:gridCol w="1018456">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3106688">
                  <a:extLst>
                    <a:ext uri="{9D8B030D-6E8A-4147-A177-3AD203B41FA5}">
                      <a16:colId xmlns:a16="http://schemas.microsoft.com/office/drawing/2014/main" val="20003"/>
                    </a:ext>
                  </a:extLst>
                </a:gridCol>
              </a:tblGrid>
              <a:tr h="899512">
                <a:tc>
                  <a:txBody>
                    <a:bodyPr/>
                    <a:lstStyle/>
                    <a:p>
                      <a:r>
                        <a:rPr lang="de-DE" dirty="0" err="1"/>
                        <a:t>Prefix</a:t>
                      </a:r>
                      <a:endParaRPr lang="de-DE" dirty="0"/>
                    </a:p>
                  </a:txBody>
                  <a:tcPr/>
                </a:tc>
                <a:tc>
                  <a:txBody>
                    <a:bodyPr/>
                    <a:lstStyle/>
                    <a:p>
                      <a:r>
                        <a:rPr lang="de-DE" dirty="0"/>
                        <a:t>Base </a:t>
                      </a:r>
                      <a:r>
                        <a:rPr lang="de-DE" dirty="0" err="1"/>
                        <a:t>word</a:t>
                      </a:r>
                      <a:endParaRPr lang="de-DE" dirty="0"/>
                    </a:p>
                  </a:txBody>
                  <a:tcPr/>
                </a:tc>
                <a:tc>
                  <a:txBody>
                    <a:bodyPr/>
                    <a:lstStyle/>
                    <a:p>
                      <a:r>
                        <a:rPr lang="de-DE" dirty="0" err="1"/>
                        <a:t>Meaning</a:t>
                      </a:r>
                      <a:r>
                        <a:rPr lang="de-DE" dirty="0"/>
                        <a:t> </a:t>
                      </a:r>
                      <a:r>
                        <a:rPr lang="de-DE" dirty="0" err="1"/>
                        <a:t>of</a:t>
                      </a:r>
                      <a:r>
                        <a:rPr lang="de-DE" dirty="0"/>
                        <a:t> </a:t>
                      </a:r>
                      <a:r>
                        <a:rPr lang="de-DE" dirty="0" err="1"/>
                        <a:t>Prefix</a:t>
                      </a:r>
                      <a:endParaRPr lang="de-DE" dirty="0"/>
                    </a:p>
                  </a:txBody>
                  <a:tcPr/>
                </a:tc>
                <a:tc>
                  <a:txBody>
                    <a:bodyPr/>
                    <a:lstStyle/>
                    <a:p>
                      <a:r>
                        <a:rPr lang="de-DE" dirty="0" err="1"/>
                        <a:t>Another</a:t>
                      </a:r>
                      <a:r>
                        <a:rPr lang="de-DE" dirty="0"/>
                        <a:t> Words</a:t>
                      </a:r>
                    </a:p>
                  </a:txBody>
                  <a:tcPr/>
                </a:tc>
                <a:extLst>
                  <a:ext uri="{0D108BD9-81ED-4DB2-BD59-A6C34878D82A}">
                    <a16:rowId xmlns:a16="http://schemas.microsoft.com/office/drawing/2014/main" val="10000"/>
                  </a:ext>
                </a:extLst>
              </a:tr>
              <a:tr h="370840">
                <a:tc>
                  <a:txBody>
                    <a:bodyPr/>
                    <a:lstStyle/>
                    <a:p>
                      <a:r>
                        <a:rPr lang="de-DE" dirty="0"/>
                        <a:t>De</a:t>
                      </a:r>
                    </a:p>
                  </a:txBody>
                  <a:tcPr/>
                </a:tc>
                <a:tc>
                  <a:txBody>
                    <a:bodyPr/>
                    <a:lstStyle/>
                    <a:p>
                      <a:r>
                        <a:rPr lang="de-DE" dirty="0" err="1"/>
                        <a:t>centralized</a:t>
                      </a:r>
                      <a:endParaRPr lang="de-DE" dirty="0"/>
                    </a:p>
                  </a:txBody>
                  <a:tcPr/>
                </a:tc>
                <a:tc>
                  <a:txBody>
                    <a:bodyPr/>
                    <a:lstStyle/>
                    <a:p>
                      <a:r>
                        <a:rPr lang="de-DE" dirty="0"/>
                        <a:t>Not</a:t>
                      </a:r>
                    </a:p>
                  </a:txBody>
                  <a:tcPr/>
                </a:tc>
                <a:tc>
                  <a:txBody>
                    <a:bodyPr/>
                    <a:lstStyle/>
                    <a:p>
                      <a:r>
                        <a:rPr lang="de-DE" dirty="0" err="1"/>
                        <a:t>Decelerate</a:t>
                      </a:r>
                      <a:endParaRPr lang="de-DE" dirty="0"/>
                    </a:p>
                  </a:txBody>
                  <a:tcPr/>
                </a:tc>
                <a:extLst>
                  <a:ext uri="{0D108BD9-81ED-4DB2-BD59-A6C34878D82A}">
                    <a16:rowId xmlns:a16="http://schemas.microsoft.com/office/drawing/2014/main" val="10001"/>
                  </a:ext>
                </a:extLst>
              </a:tr>
              <a:tr h="370840">
                <a:tc>
                  <a:txBody>
                    <a:bodyPr/>
                    <a:lstStyle/>
                    <a:p>
                      <a:r>
                        <a:rPr lang="de-DE" dirty="0"/>
                        <a:t>Dis</a:t>
                      </a:r>
                    </a:p>
                  </a:txBody>
                  <a:tcPr/>
                </a:tc>
                <a:tc>
                  <a:txBody>
                    <a:bodyPr/>
                    <a:lstStyle/>
                    <a:p>
                      <a:r>
                        <a:rPr lang="de-DE" dirty="0" err="1"/>
                        <a:t>honour</a:t>
                      </a:r>
                      <a:endParaRPr lang="de-DE" dirty="0"/>
                    </a:p>
                  </a:txBody>
                  <a:tcPr/>
                </a:tc>
                <a:tc>
                  <a:txBody>
                    <a:bodyPr/>
                    <a:lstStyle/>
                    <a:p>
                      <a:r>
                        <a:rPr lang="de-DE" dirty="0"/>
                        <a:t>Not</a:t>
                      </a:r>
                    </a:p>
                  </a:txBody>
                  <a:tcPr/>
                </a:tc>
                <a:tc>
                  <a:txBody>
                    <a:bodyPr/>
                    <a:lstStyle/>
                    <a:p>
                      <a:r>
                        <a:rPr lang="de-DE" dirty="0"/>
                        <a:t>Discount, </a:t>
                      </a:r>
                      <a:r>
                        <a:rPr lang="de-DE" dirty="0" err="1"/>
                        <a:t>disallow</a:t>
                      </a:r>
                      <a:endParaRPr lang="de-DE" dirty="0"/>
                    </a:p>
                  </a:txBody>
                  <a:tcPr/>
                </a:tc>
                <a:extLst>
                  <a:ext uri="{0D108BD9-81ED-4DB2-BD59-A6C34878D82A}">
                    <a16:rowId xmlns:a16="http://schemas.microsoft.com/office/drawing/2014/main" val="10002"/>
                  </a:ext>
                </a:extLst>
              </a:tr>
              <a:tr h="370840">
                <a:tc>
                  <a:txBody>
                    <a:bodyPr/>
                    <a:lstStyle/>
                    <a:p>
                      <a:r>
                        <a:rPr lang="de-DE" dirty="0"/>
                        <a:t>Il</a:t>
                      </a:r>
                    </a:p>
                  </a:txBody>
                  <a:tcPr/>
                </a:tc>
                <a:tc>
                  <a:txBody>
                    <a:bodyPr/>
                    <a:lstStyle/>
                    <a:p>
                      <a:r>
                        <a:rPr lang="de-DE" dirty="0"/>
                        <a:t>legal</a:t>
                      </a:r>
                    </a:p>
                  </a:txBody>
                  <a:tcPr/>
                </a:tc>
                <a:tc>
                  <a:txBody>
                    <a:bodyPr/>
                    <a:lstStyle/>
                    <a:p>
                      <a:r>
                        <a:rPr lang="de-DE" dirty="0"/>
                        <a:t>Not</a:t>
                      </a:r>
                    </a:p>
                  </a:txBody>
                  <a:tcPr/>
                </a:tc>
                <a:tc>
                  <a:txBody>
                    <a:bodyPr/>
                    <a:lstStyle/>
                    <a:p>
                      <a:r>
                        <a:rPr lang="de-DE" dirty="0"/>
                        <a:t>Illiquid</a:t>
                      </a:r>
                    </a:p>
                  </a:txBody>
                  <a:tcPr/>
                </a:tc>
                <a:extLst>
                  <a:ext uri="{0D108BD9-81ED-4DB2-BD59-A6C34878D82A}">
                    <a16:rowId xmlns:a16="http://schemas.microsoft.com/office/drawing/2014/main" val="10003"/>
                  </a:ext>
                </a:extLst>
              </a:tr>
              <a:tr h="370840">
                <a:tc>
                  <a:txBody>
                    <a:bodyPr/>
                    <a:lstStyle/>
                    <a:p>
                      <a:r>
                        <a:rPr lang="de-DE" dirty="0"/>
                        <a:t>Il</a:t>
                      </a:r>
                    </a:p>
                  </a:txBody>
                  <a:tcPr/>
                </a:tc>
                <a:tc>
                  <a:txBody>
                    <a:bodyPr/>
                    <a:lstStyle/>
                    <a:p>
                      <a:r>
                        <a:rPr lang="de-DE" dirty="0" err="1"/>
                        <a:t>legible</a:t>
                      </a:r>
                      <a:endParaRPr lang="de-DE" dirty="0"/>
                    </a:p>
                  </a:txBody>
                  <a:tcPr/>
                </a:tc>
                <a:tc>
                  <a:txBody>
                    <a:bodyPr/>
                    <a:lstStyle/>
                    <a:p>
                      <a:r>
                        <a:rPr lang="de-DE" dirty="0"/>
                        <a:t>Not</a:t>
                      </a:r>
                    </a:p>
                  </a:txBody>
                  <a:tcPr/>
                </a:tc>
                <a:tc>
                  <a:txBody>
                    <a:bodyPr/>
                    <a:lstStyle/>
                    <a:p>
                      <a:endParaRPr lang="de-DE" dirty="0"/>
                    </a:p>
                  </a:txBody>
                  <a:tcPr/>
                </a:tc>
                <a:extLst>
                  <a:ext uri="{0D108BD9-81ED-4DB2-BD59-A6C34878D82A}">
                    <a16:rowId xmlns:a16="http://schemas.microsoft.com/office/drawing/2014/main" val="10004"/>
                  </a:ext>
                </a:extLst>
              </a:tr>
              <a:tr h="370840">
                <a:tc>
                  <a:txBody>
                    <a:bodyPr/>
                    <a:lstStyle/>
                    <a:p>
                      <a:r>
                        <a:rPr lang="de-DE" dirty="0"/>
                        <a:t>In</a:t>
                      </a:r>
                    </a:p>
                  </a:txBody>
                  <a:tcPr/>
                </a:tc>
                <a:tc>
                  <a:txBody>
                    <a:bodyPr/>
                    <a:lstStyle/>
                    <a:p>
                      <a:r>
                        <a:rPr lang="de-DE" dirty="0" err="1"/>
                        <a:t>active</a:t>
                      </a:r>
                      <a:endParaRPr lang="de-DE" dirty="0"/>
                    </a:p>
                  </a:txBody>
                  <a:tcPr/>
                </a:tc>
                <a:tc>
                  <a:txBody>
                    <a:bodyPr/>
                    <a:lstStyle/>
                    <a:p>
                      <a:r>
                        <a:rPr lang="de-DE" dirty="0"/>
                        <a:t>Not</a:t>
                      </a:r>
                    </a:p>
                  </a:txBody>
                  <a:tcPr/>
                </a:tc>
                <a:tc>
                  <a:txBody>
                    <a:bodyPr/>
                    <a:lstStyle/>
                    <a:p>
                      <a:r>
                        <a:rPr lang="de-DE" dirty="0"/>
                        <a:t>Insolvent</a:t>
                      </a:r>
                    </a:p>
                  </a:txBody>
                  <a:tcPr/>
                </a:tc>
                <a:extLst>
                  <a:ext uri="{0D108BD9-81ED-4DB2-BD59-A6C34878D82A}">
                    <a16:rowId xmlns:a16="http://schemas.microsoft.com/office/drawing/2014/main" val="10005"/>
                  </a:ext>
                </a:extLst>
              </a:tr>
              <a:tr h="370840">
                <a:tc>
                  <a:txBody>
                    <a:bodyPr/>
                    <a:lstStyle/>
                    <a:p>
                      <a:r>
                        <a:rPr lang="de-DE" dirty="0"/>
                        <a:t>In</a:t>
                      </a:r>
                    </a:p>
                  </a:txBody>
                  <a:tcPr/>
                </a:tc>
                <a:tc>
                  <a:txBody>
                    <a:bodyPr/>
                    <a:lstStyle/>
                    <a:p>
                      <a:r>
                        <a:rPr lang="de-DE" dirty="0" err="1"/>
                        <a:t>sufficient</a:t>
                      </a:r>
                      <a:endParaRPr lang="de-DE" dirty="0"/>
                    </a:p>
                  </a:txBody>
                  <a:tcPr/>
                </a:tc>
                <a:tc>
                  <a:txBody>
                    <a:bodyPr/>
                    <a:lstStyle/>
                    <a:p>
                      <a:r>
                        <a:rPr lang="de-DE" dirty="0"/>
                        <a:t>Not</a:t>
                      </a:r>
                    </a:p>
                  </a:txBody>
                  <a:tcPr/>
                </a:tc>
                <a:tc>
                  <a:txBody>
                    <a:bodyPr/>
                    <a:lstStyle/>
                    <a:p>
                      <a:r>
                        <a:rPr lang="de-DE" dirty="0" err="1"/>
                        <a:t>Incorrect</a:t>
                      </a:r>
                      <a:endParaRPr lang="de-DE" dirty="0"/>
                    </a:p>
                  </a:txBody>
                  <a:tcPr/>
                </a:tc>
                <a:extLst>
                  <a:ext uri="{0D108BD9-81ED-4DB2-BD59-A6C34878D82A}">
                    <a16:rowId xmlns:a16="http://schemas.microsoft.com/office/drawing/2014/main" val="10006"/>
                  </a:ext>
                </a:extLst>
              </a:tr>
              <a:tr h="370840">
                <a:tc>
                  <a:txBody>
                    <a:bodyPr/>
                    <a:lstStyle/>
                    <a:p>
                      <a:r>
                        <a:rPr lang="de-DE" dirty="0" err="1"/>
                        <a:t>Inter</a:t>
                      </a:r>
                      <a:endParaRPr lang="de-DE" dirty="0"/>
                    </a:p>
                  </a:txBody>
                  <a:tcPr/>
                </a:tc>
                <a:tc>
                  <a:txBody>
                    <a:bodyPr/>
                    <a:lstStyle/>
                    <a:p>
                      <a:r>
                        <a:rPr lang="de-DE" dirty="0"/>
                        <a:t>national</a:t>
                      </a:r>
                    </a:p>
                  </a:txBody>
                  <a:tcPr/>
                </a:tc>
                <a:tc>
                  <a:txBody>
                    <a:bodyPr/>
                    <a:lstStyle/>
                    <a:p>
                      <a:r>
                        <a:rPr lang="de-DE" dirty="0" err="1"/>
                        <a:t>Between</a:t>
                      </a:r>
                      <a:endParaRPr lang="de-DE" dirty="0"/>
                    </a:p>
                  </a:txBody>
                  <a:tcPr/>
                </a:tc>
                <a:tc>
                  <a:txBody>
                    <a:bodyPr/>
                    <a:lstStyle/>
                    <a:p>
                      <a:r>
                        <a:rPr lang="de-DE" dirty="0" err="1"/>
                        <a:t>Intercontinenatal</a:t>
                      </a:r>
                      <a:endParaRPr lang="de-DE" dirty="0"/>
                    </a:p>
                  </a:txBody>
                  <a:tcPr/>
                </a:tc>
                <a:extLst>
                  <a:ext uri="{0D108BD9-81ED-4DB2-BD59-A6C34878D82A}">
                    <a16:rowId xmlns:a16="http://schemas.microsoft.com/office/drawing/2014/main" val="10007"/>
                  </a:ext>
                </a:extLst>
              </a:tr>
              <a:tr h="370840">
                <a:tc>
                  <a:txBody>
                    <a:bodyPr/>
                    <a:lstStyle/>
                    <a:p>
                      <a:r>
                        <a:rPr lang="de-DE" dirty="0"/>
                        <a:t>In</a:t>
                      </a:r>
                    </a:p>
                  </a:txBody>
                  <a:tcPr/>
                </a:tc>
                <a:tc>
                  <a:txBody>
                    <a:bodyPr/>
                    <a:lstStyle/>
                    <a:p>
                      <a:r>
                        <a:rPr lang="de-DE" dirty="0"/>
                        <a:t>valid</a:t>
                      </a:r>
                    </a:p>
                  </a:txBody>
                  <a:tcPr/>
                </a:tc>
                <a:tc>
                  <a:txBody>
                    <a:bodyPr/>
                    <a:lstStyle/>
                    <a:p>
                      <a:r>
                        <a:rPr lang="de-DE" dirty="0"/>
                        <a:t>Not</a:t>
                      </a:r>
                    </a:p>
                  </a:txBody>
                  <a:tcPr/>
                </a:tc>
                <a:tc>
                  <a:txBody>
                    <a:bodyPr/>
                    <a:lstStyle/>
                    <a:p>
                      <a:endParaRPr lang="de-DE" dirty="0"/>
                    </a:p>
                  </a:txBody>
                  <a:tcPr/>
                </a:tc>
                <a:extLst>
                  <a:ext uri="{0D108BD9-81ED-4DB2-BD59-A6C34878D82A}">
                    <a16:rowId xmlns:a16="http://schemas.microsoft.com/office/drawing/2014/main" val="10008"/>
                  </a:ext>
                </a:extLst>
              </a:tr>
              <a:tr h="370840">
                <a:tc>
                  <a:txBody>
                    <a:bodyPr/>
                    <a:lstStyle/>
                    <a:p>
                      <a:r>
                        <a:rPr lang="de-DE" dirty="0" err="1"/>
                        <a:t>It</a:t>
                      </a:r>
                      <a:endParaRPr lang="de-DE" dirty="0"/>
                    </a:p>
                  </a:txBody>
                  <a:tcPr/>
                </a:tc>
                <a:tc>
                  <a:txBody>
                    <a:bodyPr/>
                    <a:lstStyle/>
                    <a:p>
                      <a:r>
                        <a:rPr lang="de-DE" dirty="0" err="1"/>
                        <a:t>regular</a:t>
                      </a:r>
                      <a:endParaRPr lang="de-DE" dirty="0"/>
                    </a:p>
                  </a:txBody>
                  <a:tcPr/>
                </a:tc>
                <a:tc>
                  <a:txBody>
                    <a:bodyPr/>
                    <a:lstStyle/>
                    <a:p>
                      <a:r>
                        <a:rPr lang="de-DE" dirty="0"/>
                        <a:t>Not</a:t>
                      </a:r>
                    </a:p>
                  </a:txBody>
                  <a:tcPr/>
                </a:tc>
                <a:tc>
                  <a:txBody>
                    <a:bodyPr/>
                    <a:lstStyle/>
                    <a:p>
                      <a:r>
                        <a:rPr lang="de-DE" dirty="0" err="1"/>
                        <a:t>Irrecovorable</a:t>
                      </a:r>
                      <a:endParaRPr lang="de-DE" dirty="0"/>
                    </a:p>
                  </a:txBody>
                  <a:tcPr/>
                </a:tc>
                <a:extLst>
                  <a:ext uri="{0D108BD9-81ED-4DB2-BD59-A6C34878D82A}">
                    <a16:rowId xmlns:a16="http://schemas.microsoft.com/office/drawing/2014/main" val="10009"/>
                  </a:ext>
                </a:extLst>
              </a:tr>
              <a:tr h="370840">
                <a:tc>
                  <a:txBody>
                    <a:bodyPr/>
                    <a:lstStyle/>
                    <a:p>
                      <a:r>
                        <a:rPr lang="de-DE" dirty="0" err="1"/>
                        <a:t>Mis</a:t>
                      </a:r>
                      <a:endParaRPr lang="de-DE" dirty="0"/>
                    </a:p>
                  </a:txBody>
                  <a:tcPr/>
                </a:tc>
                <a:tc>
                  <a:txBody>
                    <a:bodyPr/>
                    <a:lstStyle/>
                    <a:p>
                      <a:r>
                        <a:rPr lang="de-DE" dirty="0" err="1"/>
                        <a:t>calculate</a:t>
                      </a:r>
                      <a:endParaRPr lang="de-DE" dirty="0"/>
                    </a:p>
                  </a:txBody>
                  <a:tcPr/>
                </a:tc>
                <a:tc>
                  <a:txBody>
                    <a:bodyPr/>
                    <a:lstStyle/>
                    <a:p>
                      <a:r>
                        <a:rPr lang="de-DE" dirty="0"/>
                        <a:t>Do</a:t>
                      </a:r>
                      <a:r>
                        <a:rPr lang="de-DE" baseline="0" dirty="0"/>
                        <a:t> </a:t>
                      </a:r>
                      <a:r>
                        <a:rPr lang="de-DE" baseline="0" dirty="0" err="1"/>
                        <a:t>wrong</a:t>
                      </a:r>
                      <a:endParaRPr lang="de-DE" dirty="0"/>
                    </a:p>
                  </a:txBody>
                  <a:tcPr/>
                </a:tc>
                <a:tc>
                  <a:txBody>
                    <a:bodyPr/>
                    <a:lstStyle/>
                    <a:p>
                      <a:r>
                        <a:rPr lang="de-DE" dirty="0" err="1"/>
                        <a:t>Misread</a:t>
                      </a:r>
                      <a:endParaRPr lang="de-DE" dirty="0"/>
                    </a:p>
                  </a:txBody>
                  <a:tcPr/>
                </a:tc>
                <a:extLst>
                  <a:ext uri="{0D108BD9-81ED-4DB2-BD59-A6C34878D82A}">
                    <a16:rowId xmlns:a16="http://schemas.microsoft.com/office/drawing/2014/main" val="10010"/>
                  </a:ext>
                </a:extLst>
              </a:tr>
              <a:tr h="370840">
                <a:tc>
                  <a:txBody>
                    <a:bodyPr/>
                    <a:lstStyle/>
                    <a:p>
                      <a:r>
                        <a:rPr lang="de-DE" dirty="0"/>
                        <a:t>Re</a:t>
                      </a:r>
                    </a:p>
                  </a:txBody>
                  <a:tcPr/>
                </a:tc>
                <a:tc>
                  <a:txBody>
                    <a:bodyPr/>
                    <a:lstStyle/>
                    <a:p>
                      <a:r>
                        <a:rPr lang="de-DE" dirty="0" err="1"/>
                        <a:t>call</a:t>
                      </a:r>
                      <a:endParaRPr lang="de-DE" dirty="0"/>
                    </a:p>
                  </a:txBody>
                  <a:tcPr/>
                </a:tc>
                <a:tc>
                  <a:txBody>
                    <a:bodyPr/>
                    <a:lstStyle/>
                    <a:p>
                      <a:r>
                        <a:rPr lang="de-DE" dirty="0" err="1"/>
                        <a:t>Again</a:t>
                      </a:r>
                      <a:endParaRPr lang="de-DE" dirty="0"/>
                    </a:p>
                  </a:txBody>
                  <a:tcPr/>
                </a:tc>
                <a:tc>
                  <a:txBody>
                    <a:bodyPr/>
                    <a:lstStyle/>
                    <a:p>
                      <a:r>
                        <a:rPr lang="de-DE" dirty="0" err="1"/>
                        <a:t>Refund</a:t>
                      </a:r>
                      <a:endParaRPr lang="de-DE" dirty="0"/>
                    </a:p>
                  </a:txBody>
                  <a:tcPr/>
                </a:tc>
                <a:extLst>
                  <a:ext uri="{0D108BD9-81ED-4DB2-BD59-A6C34878D82A}">
                    <a16:rowId xmlns:a16="http://schemas.microsoft.com/office/drawing/2014/main" val="10011"/>
                  </a:ext>
                </a:extLst>
              </a:tr>
              <a:tr h="370840">
                <a:tc>
                  <a:txBody>
                    <a:bodyPr/>
                    <a:lstStyle/>
                    <a:p>
                      <a:r>
                        <a:rPr lang="de-DE" dirty="0"/>
                        <a:t>Trans</a:t>
                      </a:r>
                    </a:p>
                  </a:txBody>
                  <a:tcPr/>
                </a:tc>
                <a:tc>
                  <a:txBody>
                    <a:bodyPr/>
                    <a:lstStyle/>
                    <a:p>
                      <a:r>
                        <a:rPr lang="de-DE" dirty="0" err="1"/>
                        <a:t>action</a:t>
                      </a:r>
                      <a:endParaRPr lang="de-DE" dirty="0"/>
                    </a:p>
                  </a:txBody>
                  <a:tcPr/>
                </a:tc>
                <a:tc>
                  <a:txBody>
                    <a:bodyPr/>
                    <a:lstStyle/>
                    <a:p>
                      <a:r>
                        <a:rPr lang="de-DE" dirty="0" err="1"/>
                        <a:t>Across</a:t>
                      </a:r>
                      <a:endParaRPr lang="de-DE" dirty="0"/>
                    </a:p>
                  </a:txBody>
                  <a:tcPr/>
                </a:tc>
                <a:tc>
                  <a:txBody>
                    <a:bodyPr/>
                    <a:lstStyle/>
                    <a:p>
                      <a:r>
                        <a:rPr lang="de-DE" dirty="0"/>
                        <a:t>transnational</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02958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a:t>
            </a:r>
            <a:r>
              <a:rPr lang="de-DE" dirty="0" err="1"/>
              <a:t>Exercise</a:t>
            </a:r>
            <a:r>
              <a:rPr lang="de-DE" dirty="0"/>
              <a:t> D (p. 6)</a:t>
            </a:r>
          </a:p>
        </p:txBody>
      </p:sp>
      <p:sp>
        <p:nvSpPr>
          <p:cNvPr id="3" name="Inhaltsplatzhalter 2"/>
          <p:cNvSpPr>
            <a:spLocks noGrp="1"/>
          </p:cNvSpPr>
          <p:nvPr>
            <p:ph idx="1"/>
          </p:nvPr>
        </p:nvSpPr>
        <p:spPr/>
        <p:txBody>
          <a:bodyPr/>
          <a:lstStyle/>
          <a:p>
            <a:pPr marL="0" indent="0">
              <a:buNone/>
            </a:pPr>
            <a:r>
              <a:rPr lang="de-DE" dirty="0"/>
              <a:t>Study </a:t>
            </a:r>
            <a:r>
              <a:rPr lang="de-DE" dirty="0" err="1"/>
              <a:t>the</a:t>
            </a:r>
            <a:r>
              <a:rPr lang="de-DE" dirty="0"/>
              <a:t> </a:t>
            </a:r>
            <a:r>
              <a:rPr lang="de-DE" dirty="0" err="1"/>
              <a:t>words</a:t>
            </a:r>
            <a:r>
              <a:rPr lang="de-DE" dirty="0"/>
              <a:t> in box b.  </a:t>
            </a:r>
          </a:p>
          <a:p>
            <a:pPr marL="0" indent="0">
              <a:buNone/>
            </a:pPr>
            <a:r>
              <a:rPr lang="de-DE" dirty="0"/>
              <a:t>The </a:t>
            </a:r>
            <a:r>
              <a:rPr lang="de-DE" dirty="0" err="1"/>
              <a:t>words</a:t>
            </a:r>
            <a:r>
              <a:rPr lang="de-DE" dirty="0"/>
              <a:t> all </a:t>
            </a:r>
            <a:r>
              <a:rPr lang="de-DE" dirty="0" err="1"/>
              <a:t>have</a:t>
            </a:r>
            <a:r>
              <a:rPr lang="de-DE" dirty="0"/>
              <a:t> a </a:t>
            </a:r>
            <a:r>
              <a:rPr lang="de-DE" dirty="0" err="1"/>
              <a:t>base</a:t>
            </a:r>
            <a:r>
              <a:rPr lang="de-DE" dirty="0"/>
              <a:t> </a:t>
            </a:r>
            <a:r>
              <a:rPr lang="de-DE" dirty="0" err="1"/>
              <a:t>word</a:t>
            </a:r>
            <a:r>
              <a:rPr lang="de-DE" dirty="0"/>
              <a:t> </a:t>
            </a:r>
            <a:r>
              <a:rPr lang="de-DE" dirty="0" err="1"/>
              <a:t>and</a:t>
            </a:r>
            <a:r>
              <a:rPr lang="de-DE" dirty="0"/>
              <a:t> extra </a:t>
            </a:r>
            <a:r>
              <a:rPr lang="de-DE" dirty="0" err="1"/>
              <a:t>letters</a:t>
            </a:r>
            <a:r>
              <a:rPr lang="de-DE" dirty="0"/>
              <a:t> at </a:t>
            </a:r>
            <a:r>
              <a:rPr lang="de-DE" dirty="0" err="1"/>
              <a:t>the</a:t>
            </a:r>
            <a:r>
              <a:rPr lang="de-DE" dirty="0"/>
              <a:t> end, </a:t>
            </a:r>
            <a:r>
              <a:rPr lang="de-DE" dirty="0" err="1"/>
              <a:t>or</a:t>
            </a:r>
            <a:r>
              <a:rPr lang="de-DE" dirty="0"/>
              <a:t> </a:t>
            </a:r>
            <a:r>
              <a:rPr lang="de-DE" dirty="0" err="1"/>
              <a:t>suffixes</a:t>
            </a:r>
            <a:r>
              <a:rPr lang="de-DE" dirty="0"/>
              <a:t>.  </a:t>
            </a:r>
          </a:p>
          <a:p>
            <a:pPr marL="0" indent="0">
              <a:buNone/>
            </a:pPr>
            <a:r>
              <a:rPr lang="de-DE" dirty="0" err="1"/>
              <a:t>Let</a:t>
            </a:r>
            <a:r>
              <a:rPr lang="de-DE" dirty="0"/>
              <a:t> </a:t>
            </a:r>
            <a:r>
              <a:rPr lang="de-DE" dirty="0" err="1"/>
              <a:t>us</a:t>
            </a:r>
            <a:r>
              <a:rPr lang="de-DE" dirty="0"/>
              <a:t> </a:t>
            </a:r>
            <a:r>
              <a:rPr lang="de-DE" dirty="0" err="1"/>
              <a:t>look</a:t>
            </a:r>
            <a:r>
              <a:rPr lang="de-DE" dirty="0"/>
              <a:t> at </a:t>
            </a:r>
            <a:r>
              <a:rPr lang="de-DE" dirty="0" err="1"/>
              <a:t>the</a:t>
            </a:r>
            <a:r>
              <a:rPr lang="de-DE" dirty="0"/>
              <a:t> </a:t>
            </a:r>
            <a:r>
              <a:rPr lang="de-DE" dirty="0" err="1"/>
              <a:t>construction</a:t>
            </a:r>
            <a:r>
              <a:rPr lang="de-DE" dirty="0"/>
              <a:t> </a:t>
            </a:r>
            <a:r>
              <a:rPr lang="de-DE" dirty="0" err="1"/>
              <a:t>and</a:t>
            </a:r>
            <a:r>
              <a:rPr lang="de-DE" dirty="0"/>
              <a:t> </a:t>
            </a:r>
            <a:r>
              <a:rPr lang="de-DE" dirty="0" err="1"/>
              <a:t>meaning</a:t>
            </a:r>
            <a:r>
              <a:rPr lang="de-DE" dirty="0"/>
              <a:t> </a:t>
            </a:r>
            <a:r>
              <a:rPr lang="de-DE" dirty="0" err="1"/>
              <a:t>of</a:t>
            </a:r>
            <a:r>
              <a:rPr lang="de-DE" dirty="0"/>
              <a:t> </a:t>
            </a:r>
            <a:r>
              <a:rPr lang="de-DE" dirty="0" err="1"/>
              <a:t>the</a:t>
            </a:r>
            <a:r>
              <a:rPr lang="de-DE" dirty="0"/>
              <a:t> </a:t>
            </a:r>
            <a:r>
              <a:rPr lang="de-DE" dirty="0" err="1"/>
              <a:t>words</a:t>
            </a:r>
            <a:r>
              <a:rPr lang="de-DE" dirty="0"/>
              <a:t> in box b.</a:t>
            </a:r>
          </a:p>
          <a:p>
            <a:pPr marL="0" indent="0">
              <a:buNone/>
            </a:pPr>
            <a:endParaRPr lang="de-DE" dirty="0"/>
          </a:p>
        </p:txBody>
      </p:sp>
    </p:spTree>
    <p:extLst>
      <p:ext uri="{BB962C8B-B14F-4D97-AF65-F5344CB8AC3E}">
        <p14:creationId xmlns:p14="http://schemas.microsoft.com/office/powerpoint/2010/main" val="3884008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a:t>
            </a:r>
            <a:r>
              <a:rPr lang="de-DE" dirty="0" err="1"/>
              <a:t>Exercise</a:t>
            </a:r>
            <a:r>
              <a:rPr lang="de-DE" dirty="0"/>
              <a:t> C (p. 6)</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887616813"/>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13064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3168352">
                  <a:extLst>
                    <a:ext uri="{9D8B030D-6E8A-4147-A177-3AD203B41FA5}">
                      <a16:colId xmlns:a16="http://schemas.microsoft.com/office/drawing/2014/main" val="20002"/>
                    </a:ext>
                  </a:extLst>
                </a:gridCol>
                <a:gridCol w="2818656">
                  <a:extLst>
                    <a:ext uri="{9D8B030D-6E8A-4147-A177-3AD203B41FA5}">
                      <a16:colId xmlns:a16="http://schemas.microsoft.com/office/drawing/2014/main" val="20003"/>
                    </a:ext>
                  </a:extLst>
                </a:gridCol>
              </a:tblGrid>
              <a:tr h="370840">
                <a:tc>
                  <a:txBody>
                    <a:bodyPr/>
                    <a:lstStyle/>
                    <a:p>
                      <a:r>
                        <a:rPr lang="de-DE" dirty="0"/>
                        <a:t>Base Word</a:t>
                      </a:r>
                    </a:p>
                  </a:txBody>
                  <a:tcPr/>
                </a:tc>
                <a:tc>
                  <a:txBody>
                    <a:bodyPr/>
                    <a:lstStyle/>
                    <a:p>
                      <a:r>
                        <a:rPr lang="de-DE" dirty="0"/>
                        <a:t>Suffix</a:t>
                      </a:r>
                    </a:p>
                  </a:txBody>
                  <a:tcPr/>
                </a:tc>
                <a:tc>
                  <a:txBody>
                    <a:bodyPr/>
                    <a:lstStyle/>
                    <a:p>
                      <a:r>
                        <a:rPr lang="de-DE" dirty="0" err="1"/>
                        <a:t>Effect</a:t>
                      </a:r>
                      <a:r>
                        <a:rPr lang="de-DE" dirty="0"/>
                        <a:t> / </a:t>
                      </a:r>
                      <a:r>
                        <a:rPr lang="de-DE" dirty="0" err="1"/>
                        <a:t>Meaning</a:t>
                      </a:r>
                      <a:r>
                        <a:rPr lang="de-DE" dirty="0"/>
                        <a:t> </a:t>
                      </a:r>
                      <a:r>
                        <a:rPr lang="de-DE" dirty="0" err="1"/>
                        <a:t>of</a:t>
                      </a:r>
                      <a:r>
                        <a:rPr lang="de-DE" dirty="0"/>
                        <a:t> Suffix</a:t>
                      </a:r>
                    </a:p>
                  </a:txBody>
                  <a:tcPr/>
                </a:tc>
                <a:tc>
                  <a:txBody>
                    <a:bodyPr/>
                    <a:lstStyle/>
                    <a:p>
                      <a:r>
                        <a:rPr lang="de-DE" dirty="0" err="1"/>
                        <a:t>Another</a:t>
                      </a:r>
                      <a:r>
                        <a:rPr lang="de-DE" baseline="0" dirty="0"/>
                        <a:t> Word</a:t>
                      </a:r>
                      <a:endParaRPr lang="de-DE" dirty="0"/>
                    </a:p>
                  </a:txBody>
                  <a:tcPr/>
                </a:tc>
                <a:extLst>
                  <a:ext uri="{0D108BD9-81ED-4DB2-BD59-A6C34878D82A}">
                    <a16:rowId xmlns:a16="http://schemas.microsoft.com/office/drawing/2014/main" val="10000"/>
                  </a:ext>
                </a:extLst>
              </a:tr>
              <a:tr h="370840">
                <a:tc>
                  <a:txBody>
                    <a:bodyPr/>
                    <a:lstStyle/>
                    <a:p>
                      <a:r>
                        <a:rPr lang="de-DE" dirty="0" err="1"/>
                        <a:t>Bancassur</a:t>
                      </a:r>
                      <a:endParaRPr lang="de-DE" dirty="0"/>
                    </a:p>
                  </a:txBody>
                  <a:tcPr/>
                </a:tc>
                <a:tc>
                  <a:txBody>
                    <a:bodyPr/>
                    <a:lstStyle/>
                    <a:p>
                      <a:r>
                        <a:rPr lang="de-DE" dirty="0"/>
                        <a:t>er</a:t>
                      </a:r>
                    </a:p>
                  </a:txBody>
                  <a:tcPr/>
                </a:tc>
                <a:tc>
                  <a:txBody>
                    <a:bodyPr/>
                    <a:lstStyle/>
                    <a:p>
                      <a:r>
                        <a:rPr lang="de-DE" dirty="0"/>
                        <a:t>A </a:t>
                      </a:r>
                      <a:r>
                        <a:rPr lang="de-DE" dirty="0" err="1"/>
                        <a:t>person</a:t>
                      </a:r>
                      <a:r>
                        <a:rPr lang="de-DE" dirty="0"/>
                        <a:t> </a:t>
                      </a:r>
                      <a:r>
                        <a:rPr lang="de-DE" dirty="0" err="1"/>
                        <a:t>who</a:t>
                      </a:r>
                      <a:r>
                        <a:rPr lang="de-DE" baseline="0" dirty="0"/>
                        <a:t> </a:t>
                      </a:r>
                      <a:r>
                        <a:rPr lang="de-DE" baseline="0" dirty="0" err="1"/>
                        <a:t>does</a:t>
                      </a:r>
                      <a:r>
                        <a:rPr lang="de-DE" baseline="0" dirty="0"/>
                        <a:t> </a:t>
                      </a:r>
                      <a:r>
                        <a:rPr lang="de-DE" baseline="0" dirty="0" err="1"/>
                        <a:t>something</a:t>
                      </a:r>
                      <a:endParaRPr lang="de-DE" dirty="0"/>
                    </a:p>
                  </a:txBody>
                  <a:tcPr/>
                </a:tc>
                <a:tc>
                  <a:txBody>
                    <a:bodyPr/>
                    <a:lstStyle/>
                    <a:p>
                      <a:r>
                        <a:rPr lang="de-DE" dirty="0" err="1"/>
                        <a:t>Adviser</a:t>
                      </a:r>
                      <a:r>
                        <a:rPr lang="de-DE" dirty="0"/>
                        <a:t>, </a:t>
                      </a:r>
                      <a:r>
                        <a:rPr lang="de-DE" dirty="0" err="1"/>
                        <a:t>borrower</a:t>
                      </a:r>
                      <a:endParaRPr lang="de-DE" dirty="0"/>
                    </a:p>
                  </a:txBody>
                  <a:tcPr/>
                </a:tc>
                <a:extLst>
                  <a:ext uri="{0D108BD9-81ED-4DB2-BD59-A6C34878D82A}">
                    <a16:rowId xmlns:a16="http://schemas.microsoft.com/office/drawing/2014/main" val="10001"/>
                  </a:ext>
                </a:extLst>
              </a:tr>
              <a:tr h="370840">
                <a:tc>
                  <a:txBody>
                    <a:bodyPr/>
                    <a:lstStyle/>
                    <a:p>
                      <a:r>
                        <a:rPr lang="de-DE" dirty="0" err="1"/>
                        <a:t>Circulat</a:t>
                      </a:r>
                      <a:endParaRPr lang="de-DE" dirty="0"/>
                    </a:p>
                  </a:txBody>
                  <a:tcPr/>
                </a:tc>
                <a:tc>
                  <a:txBody>
                    <a:bodyPr/>
                    <a:lstStyle/>
                    <a:p>
                      <a:r>
                        <a:rPr lang="de-DE" dirty="0" err="1"/>
                        <a:t>ion</a:t>
                      </a:r>
                      <a:endParaRPr lang="de-DE" dirty="0"/>
                    </a:p>
                  </a:txBody>
                  <a:tcPr/>
                </a:tc>
                <a:tc>
                  <a:txBody>
                    <a:bodyPr/>
                    <a:lstStyle/>
                    <a:p>
                      <a:r>
                        <a:rPr lang="de-DE" dirty="0"/>
                        <a:t>Verb -&gt; </a:t>
                      </a:r>
                      <a:r>
                        <a:rPr lang="de-DE" dirty="0" err="1"/>
                        <a:t>noun</a:t>
                      </a:r>
                      <a:endParaRPr lang="de-DE" dirty="0"/>
                    </a:p>
                  </a:txBody>
                  <a:tcPr/>
                </a:tc>
                <a:tc>
                  <a:txBody>
                    <a:bodyPr/>
                    <a:lstStyle/>
                    <a:p>
                      <a:r>
                        <a:rPr lang="de-DE" dirty="0" err="1"/>
                        <a:t>inflation</a:t>
                      </a:r>
                      <a:endParaRPr lang="de-DE" dirty="0"/>
                    </a:p>
                  </a:txBody>
                  <a:tcPr/>
                </a:tc>
                <a:extLst>
                  <a:ext uri="{0D108BD9-81ED-4DB2-BD59-A6C34878D82A}">
                    <a16:rowId xmlns:a16="http://schemas.microsoft.com/office/drawing/2014/main" val="10002"/>
                  </a:ext>
                </a:extLst>
              </a:tr>
              <a:tr h="370840">
                <a:tc>
                  <a:txBody>
                    <a:bodyPr/>
                    <a:lstStyle/>
                    <a:p>
                      <a:r>
                        <a:rPr lang="de-DE" dirty="0" err="1"/>
                        <a:t>Commerc</a:t>
                      </a:r>
                      <a:endParaRPr lang="de-DE" dirty="0"/>
                    </a:p>
                  </a:txBody>
                  <a:tcPr/>
                </a:tc>
                <a:tc>
                  <a:txBody>
                    <a:bodyPr/>
                    <a:lstStyle/>
                    <a:p>
                      <a:r>
                        <a:rPr lang="de-DE" dirty="0" err="1"/>
                        <a:t>ial</a:t>
                      </a:r>
                      <a:endParaRPr lang="de-DE" dirty="0"/>
                    </a:p>
                  </a:txBody>
                  <a:tcPr/>
                </a:tc>
                <a:tc>
                  <a:txBody>
                    <a:bodyPr/>
                    <a:lstStyle/>
                    <a:p>
                      <a:r>
                        <a:rPr lang="de-DE" dirty="0" err="1"/>
                        <a:t>Noun</a:t>
                      </a:r>
                      <a:r>
                        <a:rPr lang="de-DE" dirty="0"/>
                        <a:t> -&gt; </a:t>
                      </a:r>
                      <a:r>
                        <a:rPr lang="de-DE" dirty="0" err="1"/>
                        <a:t>adjective</a:t>
                      </a:r>
                      <a:endParaRPr lang="de-DE" dirty="0"/>
                    </a:p>
                  </a:txBody>
                  <a:tcPr/>
                </a:tc>
                <a:tc>
                  <a:txBody>
                    <a:bodyPr/>
                    <a:lstStyle/>
                    <a:p>
                      <a:r>
                        <a:rPr lang="de-DE" dirty="0" err="1"/>
                        <a:t>financial</a:t>
                      </a:r>
                      <a:endParaRPr lang="de-DE" dirty="0"/>
                    </a:p>
                  </a:txBody>
                  <a:tcPr/>
                </a:tc>
                <a:extLst>
                  <a:ext uri="{0D108BD9-81ED-4DB2-BD59-A6C34878D82A}">
                    <a16:rowId xmlns:a16="http://schemas.microsoft.com/office/drawing/2014/main" val="10003"/>
                  </a:ext>
                </a:extLst>
              </a:tr>
              <a:tr h="370840">
                <a:tc>
                  <a:txBody>
                    <a:bodyPr/>
                    <a:lstStyle/>
                    <a:p>
                      <a:r>
                        <a:rPr lang="de-DE" dirty="0" err="1"/>
                        <a:t>Convert</a:t>
                      </a:r>
                      <a:endParaRPr lang="de-DE" dirty="0"/>
                    </a:p>
                  </a:txBody>
                  <a:tcPr/>
                </a:tc>
                <a:tc>
                  <a:txBody>
                    <a:bodyPr/>
                    <a:lstStyle/>
                    <a:p>
                      <a:r>
                        <a:rPr lang="de-DE" dirty="0" err="1"/>
                        <a:t>ible</a:t>
                      </a:r>
                      <a:endParaRPr lang="de-DE" dirty="0"/>
                    </a:p>
                  </a:txBody>
                  <a:tcPr/>
                </a:tc>
                <a:tc>
                  <a:txBody>
                    <a:bodyPr/>
                    <a:lstStyle/>
                    <a:p>
                      <a:r>
                        <a:rPr lang="de-DE" dirty="0"/>
                        <a:t>Can </a:t>
                      </a:r>
                      <a:r>
                        <a:rPr lang="de-DE" dirty="0" err="1"/>
                        <a:t>be</a:t>
                      </a:r>
                      <a:endParaRPr lang="de-DE" dirty="0"/>
                    </a:p>
                  </a:txBody>
                  <a:tcPr/>
                </a:tc>
                <a:tc>
                  <a:txBody>
                    <a:bodyPr/>
                    <a:lstStyle/>
                    <a:p>
                      <a:r>
                        <a:rPr lang="de-DE" dirty="0" err="1"/>
                        <a:t>deductible</a:t>
                      </a:r>
                      <a:endParaRPr lang="de-DE" dirty="0"/>
                    </a:p>
                  </a:txBody>
                  <a:tcPr/>
                </a:tc>
                <a:extLst>
                  <a:ext uri="{0D108BD9-81ED-4DB2-BD59-A6C34878D82A}">
                    <a16:rowId xmlns:a16="http://schemas.microsoft.com/office/drawing/2014/main" val="10004"/>
                  </a:ext>
                </a:extLst>
              </a:tr>
              <a:tr h="370840">
                <a:tc>
                  <a:txBody>
                    <a:bodyPr/>
                    <a:lstStyle/>
                    <a:p>
                      <a:r>
                        <a:rPr lang="de-DE" dirty="0" err="1"/>
                        <a:t>Credit</a:t>
                      </a:r>
                      <a:endParaRPr lang="de-DE" dirty="0"/>
                    </a:p>
                  </a:txBody>
                  <a:tcPr/>
                </a:tc>
                <a:tc>
                  <a:txBody>
                    <a:bodyPr/>
                    <a:lstStyle/>
                    <a:p>
                      <a:r>
                        <a:rPr lang="de-DE" dirty="0" err="1"/>
                        <a:t>or</a:t>
                      </a:r>
                      <a:endParaRPr lang="de-DE" dirty="0"/>
                    </a:p>
                  </a:txBody>
                  <a:tcPr/>
                </a:tc>
                <a:tc>
                  <a:txBody>
                    <a:bodyPr/>
                    <a:lstStyle/>
                    <a:p>
                      <a:r>
                        <a:rPr lang="de-DE" dirty="0"/>
                        <a:t>A </a:t>
                      </a:r>
                      <a:r>
                        <a:rPr lang="de-DE" dirty="0" err="1"/>
                        <a:t>person</a:t>
                      </a:r>
                      <a:r>
                        <a:rPr lang="de-DE" dirty="0"/>
                        <a:t> </a:t>
                      </a:r>
                      <a:r>
                        <a:rPr lang="de-DE" dirty="0" err="1"/>
                        <a:t>who</a:t>
                      </a:r>
                      <a:r>
                        <a:rPr lang="de-DE" baseline="0" dirty="0"/>
                        <a:t> </a:t>
                      </a:r>
                      <a:r>
                        <a:rPr lang="de-DE" baseline="0" dirty="0" err="1"/>
                        <a:t>does</a:t>
                      </a:r>
                      <a:r>
                        <a:rPr lang="de-DE" baseline="0" dirty="0"/>
                        <a:t> </a:t>
                      </a:r>
                      <a:r>
                        <a:rPr lang="de-DE" baseline="0" dirty="0" err="1"/>
                        <a:t>something</a:t>
                      </a:r>
                      <a:endParaRPr lang="de-DE" dirty="0"/>
                    </a:p>
                  </a:txBody>
                  <a:tcPr/>
                </a:tc>
                <a:tc>
                  <a:txBody>
                    <a:bodyPr/>
                    <a:lstStyle/>
                    <a:p>
                      <a:r>
                        <a:rPr lang="de-DE" dirty="0" err="1"/>
                        <a:t>investor</a:t>
                      </a:r>
                      <a:endParaRPr lang="de-DE" dirty="0"/>
                    </a:p>
                  </a:txBody>
                  <a:tcPr/>
                </a:tc>
                <a:extLst>
                  <a:ext uri="{0D108BD9-81ED-4DB2-BD59-A6C34878D82A}">
                    <a16:rowId xmlns:a16="http://schemas.microsoft.com/office/drawing/2014/main" val="10005"/>
                  </a:ext>
                </a:extLst>
              </a:tr>
              <a:tr h="370840">
                <a:tc>
                  <a:txBody>
                    <a:bodyPr/>
                    <a:lstStyle/>
                    <a:p>
                      <a:r>
                        <a:rPr lang="de-DE" dirty="0" err="1"/>
                        <a:t>Debt</a:t>
                      </a:r>
                      <a:endParaRPr lang="de-DE" dirty="0"/>
                    </a:p>
                  </a:txBody>
                  <a:tcPr/>
                </a:tc>
                <a:tc>
                  <a:txBody>
                    <a:bodyPr/>
                    <a:lstStyle/>
                    <a:p>
                      <a:r>
                        <a:rPr lang="de-DE" dirty="0" err="1"/>
                        <a:t>or</a:t>
                      </a:r>
                      <a:endParaRPr lang="de-DE" dirty="0"/>
                    </a:p>
                  </a:txBody>
                  <a:tcPr/>
                </a:tc>
                <a:tc>
                  <a:txBody>
                    <a:bodyPr/>
                    <a:lstStyle/>
                    <a:p>
                      <a:r>
                        <a:rPr lang="de-DE" dirty="0"/>
                        <a:t>A </a:t>
                      </a:r>
                      <a:r>
                        <a:rPr lang="de-DE" dirty="0" err="1"/>
                        <a:t>person</a:t>
                      </a:r>
                      <a:r>
                        <a:rPr lang="de-DE" dirty="0"/>
                        <a:t> </a:t>
                      </a:r>
                      <a:r>
                        <a:rPr lang="de-DE" dirty="0" err="1"/>
                        <a:t>who</a:t>
                      </a:r>
                      <a:r>
                        <a:rPr lang="de-DE" dirty="0"/>
                        <a:t> </a:t>
                      </a:r>
                      <a:r>
                        <a:rPr lang="de-DE" dirty="0" err="1"/>
                        <a:t>does</a:t>
                      </a:r>
                      <a:r>
                        <a:rPr lang="de-DE" dirty="0"/>
                        <a:t> </a:t>
                      </a:r>
                      <a:r>
                        <a:rPr lang="de-DE" dirty="0" err="1"/>
                        <a:t>something</a:t>
                      </a:r>
                      <a:endParaRPr lang="de-DE" dirty="0"/>
                    </a:p>
                  </a:txBody>
                  <a:tcPr/>
                </a:tc>
                <a:tc>
                  <a:txBody>
                    <a:bodyPr/>
                    <a:lstStyle/>
                    <a:p>
                      <a:r>
                        <a:rPr lang="de-DE" dirty="0" err="1"/>
                        <a:t>depositor</a:t>
                      </a:r>
                      <a:endParaRPr lang="de-DE" dirty="0"/>
                    </a:p>
                  </a:txBody>
                  <a:tcPr/>
                </a:tc>
                <a:extLst>
                  <a:ext uri="{0D108BD9-81ED-4DB2-BD59-A6C34878D82A}">
                    <a16:rowId xmlns:a16="http://schemas.microsoft.com/office/drawing/2014/main" val="10006"/>
                  </a:ext>
                </a:extLst>
              </a:tr>
              <a:tr h="370840">
                <a:tc>
                  <a:txBody>
                    <a:bodyPr/>
                    <a:lstStyle/>
                    <a:p>
                      <a:r>
                        <a:rPr lang="de-DE" dirty="0" err="1"/>
                        <a:t>Depreciate</a:t>
                      </a:r>
                      <a:endParaRPr lang="de-DE" dirty="0"/>
                    </a:p>
                  </a:txBody>
                  <a:tcPr/>
                </a:tc>
                <a:tc>
                  <a:txBody>
                    <a:bodyPr/>
                    <a:lstStyle/>
                    <a:p>
                      <a:r>
                        <a:rPr lang="de-DE" dirty="0" err="1"/>
                        <a:t>ion</a:t>
                      </a:r>
                      <a:endParaRPr lang="de-DE" dirty="0"/>
                    </a:p>
                  </a:txBody>
                  <a:tcPr/>
                </a:tc>
                <a:tc>
                  <a:txBody>
                    <a:bodyPr/>
                    <a:lstStyle/>
                    <a:p>
                      <a:r>
                        <a:rPr lang="de-DE" dirty="0"/>
                        <a:t>Verb -&gt; </a:t>
                      </a:r>
                      <a:r>
                        <a:rPr lang="de-DE" dirty="0" err="1"/>
                        <a:t>noun</a:t>
                      </a:r>
                      <a:endParaRPr lang="de-DE" dirty="0"/>
                    </a:p>
                  </a:txBody>
                  <a:tcPr/>
                </a:tc>
                <a:tc>
                  <a:txBody>
                    <a:bodyPr/>
                    <a:lstStyle/>
                    <a:p>
                      <a:r>
                        <a:rPr lang="de-DE" dirty="0" err="1"/>
                        <a:t>stagnation</a:t>
                      </a:r>
                      <a:endParaRPr lang="de-DE" dirty="0"/>
                    </a:p>
                  </a:txBody>
                  <a:tcPr/>
                </a:tc>
                <a:extLst>
                  <a:ext uri="{0D108BD9-81ED-4DB2-BD59-A6C34878D82A}">
                    <a16:rowId xmlns:a16="http://schemas.microsoft.com/office/drawing/2014/main" val="10007"/>
                  </a:ext>
                </a:extLst>
              </a:tr>
              <a:tr h="370840">
                <a:tc>
                  <a:txBody>
                    <a:bodyPr/>
                    <a:lstStyle/>
                    <a:p>
                      <a:r>
                        <a:rPr lang="de-DE" dirty="0" err="1"/>
                        <a:t>Invest</a:t>
                      </a:r>
                      <a:endParaRPr lang="de-DE" dirty="0"/>
                    </a:p>
                  </a:txBody>
                  <a:tcPr/>
                </a:tc>
                <a:tc>
                  <a:txBody>
                    <a:bodyPr/>
                    <a:lstStyle/>
                    <a:p>
                      <a:r>
                        <a:rPr lang="de-DE" dirty="0" err="1"/>
                        <a:t>ment</a:t>
                      </a:r>
                      <a:endParaRPr lang="de-DE" dirty="0"/>
                    </a:p>
                  </a:txBody>
                  <a:tcPr/>
                </a:tc>
                <a:tc>
                  <a:txBody>
                    <a:bodyPr/>
                    <a:lstStyle/>
                    <a:p>
                      <a:r>
                        <a:rPr lang="de-DE" dirty="0"/>
                        <a:t>Verb -&gt;</a:t>
                      </a:r>
                      <a:r>
                        <a:rPr lang="de-DE" baseline="0" dirty="0"/>
                        <a:t> </a:t>
                      </a:r>
                      <a:r>
                        <a:rPr lang="de-DE" baseline="0" dirty="0" err="1"/>
                        <a:t>noun</a:t>
                      </a:r>
                      <a:endParaRPr lang="de-DE" dirty="0"/>
                    </a:p>
                  </a:txBody>
                  <a:tcPr/>
                </a:tc>
                <a:tc>
                  <a:txBody>
                    <a:bodyPr/>
                    <a:lstStyle/>
                    <a:p>
                      <a:r>
                        <a:rPr lang="de-DE" dirty="0"/>
                        <a:t>Payment, </a:t>
                      </a:r>
                      <a:r>
                        <a:rPr lang="de-DE" dirty="0" err="1"/>
                        <a:t>management</a:t>
                      </a:r>
                      <a:endParaRPr lang="de-DE" dirty="0"/>
                    </a:p>
                  </a:txBody>
                  <a:tcPr/>
                </a:tc>
                <a:extLst>
                  <a:ext uri="{0D108BD9-81ED-4DB2-BD59-A6C34878D82A}">
                    <a16:rowId xmlns:a16="http://schemas.microsoft.com/office/drawing/2014/main" val="10008"/>
                  </a:ext>
                </a:extLst>
              </a:tr>
              <a:tr h="370840">
                <a:tc>
                  <a:txBody>
                    <a:bodyPr/>
                    <a:lstStyle/>
                    <a:p>
                      <a:r>
                        <a:rPr lang="de-DE" dirty="0" err="1"/>
                        <a:t>liabil</a:t>
                      </a:r>
                      <a:endParaRPr lang="de-DE" dirty="0"/>
                    </a:p>
                  </a:txBody>
                  <a:tcPr/>
                </a:tc>
                <a:tc>
                  <a:txBody>
                    <a:bodyPr/>
                    <a:lstStyle/>
                    <a:p>
                      <a:r>
                        <a:rPr lang="de-DE" dirty="0" err="1"/>
                        <a:t>ity</a:t>
                      </a:r>
                      <a:endParaRPr lang="de-DE" dirty="0"/>
                    </a:p>
                  </a:txBody>
                  <a:tcPr/>
                </a:tc>
                <a:tc>
                  <a:txBody>
                    <a:bodyPr/>
                    <a:lstStyle/>
                    <a:p>
                      <a:r>
                        <a:rPr lang="de-DE" dirty="0" err="1"/>
                        <a:t>Adjective</a:t>
                      </a:r>
                      <a:r>
                        <a:rPr lang="de-DE" baseline="0" dirty="0"/>
                        <a:t> -&gt; </a:t>
                      </a:r>
                      <a:r>
                        <a:rPr lang="de-DE" baseline="0" dirty="0" err="1"/>
                        <a:t>noun</a:t>
                      </a:r>
                      <a:endParaRPr lang="de-DE" dirty="0"/>
                    </a:p>
                  </a:txBody>
                  <a:tcPr/>
                </a:tc>
                <a:tc>
                  <a:txBody>
                    <a:bodyPr/>
                    <a:lstStyle/>
                    <a:p>
                      <a:r>
                        <a:rPr lang="de-DE" dirty="0" err="1"/>
                        <a:t>accountability</a:t>
                      </a:r>
                      <a:endParaRPr lang="de-DE"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32046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a:t>
            </a:r>
            <a:r>
              <a:rPr lang="de-DE" dirty="0" err="1"/>
              <a:t>Exercise</a:t>
            </a:r>
            <a:r>
              <a:rPr lang="de-DE" dirty="0"/>
              <a:t> C (p. 6)</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4155630032"/>
              </p:ext>
            </p:extLst>
          </p:nvPr>
        </p:nvGraphicFramePr>
        <p:xfrm>
          <a:off x="457200" y="1600200"/>
          <a:ext cx="8229600" cy="3606800"/>
        </p:xfrm>
        <a:graphic>
          <a:graphicData uri="http://schemas.openxmlformats.org/drawingml/2006/table">
            <a:tbl>
              <a:tblPr firstRow="1" bandRow="1">
                <a:tableStyleId>{5C22544A-7EE6-4342-B048-85BDC9FD1C3A}</a:tableStyleId>
              </a:tblPr>
              <a:tblGrid>
                <a:gridCol w="1090464">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3466728">
                  <a:extLst>
                    <a:ext uri="{9D8B030D-6E8A-4147-A177-3AD203B41FA5}">
                      <a16:colId xmlns:a16="http://schemas.microsoft.com/office/drawing/2014/main" val="20003"/>
                    </a:ext>
                  </a:extLst>
                </a:gridCol>
              </a:tblGrid>
              <a:tr h="370840">
                <a:tc>
                  <a:txBody>
                    <a:bodyPr/>
                    <a:lstStyle/>
                    <a:p>
                      <a:r>
                        <a:rPr lang="de-DE" dirty="0"/>
                        <a:t>Base Word</a:t>
                      </a:r>
                    </a:p>
                  </a:txBody>
                  <a:tcPr/>
                </a:tc>
                <a:tc>
                  <a:txBody>
                    <a:bodyPr/>
                    <a:lstStyle/>
                    <a:p>
                      <a:r>
                        <a:rPr lang="de-DE" dirty="0"/>
                        <a:t>Suffix</a:t>
                      </a:r>
                    </a:p>
                  </a:txBody>
                  <a:tcPr/>
                </a:tc>
                <a:tc>
                  <a:txBody>
                    <a:bodyPr/>
                    <a:lstStyle/>
                    <a:p>
                      <a:r>
                        <a:rPr lang="de-DE" dirty="0" err="1"/>
                        <a:t>Effect</a:t>
                      </a:r>
                      <a:r>
                        <a:rPr lang="de-DE" dirty="0"/>
                        <a:t> / </a:t>
                      </a:r>
                      <a:r>
                        <a:rPr lang="de-DE" dirty="0" err="1"/>
                        <a:t>Meaning</a:t>
                      </a:r>
                      <a:r>
                        <a:rPr lang="de-DE" dirty="0"/>
                        <a:t> </a:t>
                      </a:r>
                      <a:r>
                        <a:rPr lang="de-DE" dirty="0" err="1"/>
                        <a:t>of</a:t>
                      </a:r>
                      <a:r>
                        <a:rPr lang="de-DE" dirty="0"/>
                        <a:t> Suffix</a:t>
                      </a:r>
                    </a:p>
                  </a:txBody>
                  <a:tcPr/>
                </a:tc>
                <a:tc>
                  <a:txBody>
                    <a:bodyPr/>
                    <a:lstStyle/>
                    <a:p>
                      <a:r>
                        <a:rPr lang="de-DE" dirty="0" err="1"/>
                        <a:t>Another</a:t>
                      </a:r>
                      <a:r>
                        <a:rPr lang="de-DE" baseline="0" dirty="0"/>
                        <a:t> Word</a:t>
                      </a:r>
                      <a:endParaRPr lang="de-DE" dirty="0"/>
                    </a:p>
                  </a:txBody>
                  <a:tcPr/>
                </a:tc>
                <a:extLst>
                  <a:ext uri="{0D108BD9-81ED-4DB2-BD59-A6C34878D82A}">
                    <a16:rowId xmlns:a16="http://schemas.microsoft.com/office/drawing/2014/main" val="10000"/>
                  </a:ext>
                </a:extLst>
              </a:tr>
              <a:tr h="370840">
                <a:tc>
                  <a:txBody>
                    <a:bodyPr/>
                    <a:lstStyle/>
                    <a:p>
                      <a:r>
                        <a:rPr lang="de-DE" dirty="0"/>
                        <a:t>Liquid</a:t>
                      </a:r>
                    </a:p>
                  </a:txBody>
                  <a:tcPr/>
                </a:tc>
                <a:tc>
                  <a:txBody>
                    <a:bodyPr/>
                    <a:lstStyle/>
                    <a:p>
                      <a:r>
                        <a:rPr lang="de-DE" dirty="0" err="1"/>
                        <a:t>ity</a:t>
                      </a:r>
                      <a:endParaRPr lang="de-DE" dirty="0"/>
                    </a:p>
                  </a:txBody>
                  <a:tcPr/>
                </a:tc>
                <a:tc>
                  <a:txBody>
                    <a:bodyPr/>
                    <a:lstStyle/>
                    <a:p>
                      <a:r>
                        <a:rPr lang="de-DE" dirty="0" err="1"/>
                        <a:t>Adjective</a:t>
                      </a:r>
                      <a:r>
                        <a:rPr lang="de-DE" dirty="0"/>
                        <a:t> -&gt; </a:t>
                      </a:r>
                      <a:r>
                        <a:rPr lang="de-DE" dirty="0" err="1"/>
                        <a:t>noun</a:t>
                      </a:r>
                      <a:endParaRPr lang="de-DE" dirty="0"/>
                    </a:p>
                  </a:txBody>
                  <a:tcPr/>
                </a:tc>
                <a:tc>
                  <a:txBody>
                    <a:bodyPr/>
                    <a:lstStyle/>
                    <a:p>
                      <a:endParaRPr lang="de-DE" dirty="0"/>
                    </a:p>
                  </a:txBody>
                  <a:tcPr/>
                </a:tc>
                <a:extLst>
                  <a:ext uri="{0D108BD9-81ED-4DB2-BD59-A6C34878D82A}">
                    <a16:rowId xmlns:a16="http://schemas.microsoft.com/office/drawing/2014/main" val="10001"/>
                  </a:ext>
                </a:extLst>
              </a:tr>
              <a:tr h="370840">
                <a:tc>
                  <a:txBody>
                    <a:bodyPr/>
                    <a:lstStyle/>
                    <a:p>
                      <a:r>
                        <a:rPr lang="de-DE" dirty="0"/>
                        <a:t>Monet</a:t>
                      </a:r>
                    </a:p>
                  </a:txBody>
                  <a:tcPr/>
                </a:tc>
                <a:tc>
                  <a:txBody>
                    <a:bodyPr/>
                    <a:lstStyle/>
                    <a:p>
                      <a:r>
                        <a:rPr lang="de-DE" dirty="0" err="1"/>
                        <a:t>ary</a:t>
                      </a:r>
                      <a:endParaRPr lang="de-DE" dirty="0"/>
                    </a:p>
                  </a:txBody>
                  <a:tcPr/>
                </a:tc>
                <a:tc>
                  <a:txBody>
                    <a:bodyPr/>
                    <a:lstStyle/>
                    <a:p>
                      <a:r>
                        <a:rPr lang="de-DE" dirty="0" err="1"/>
                        <a:t>Noun</a:t>
                      </a:r>
                      <a:r>
                        <a:rPr lang="de-DE" baseline="0" dirty="0"/>
                        <a:t> -&gt; </a:t>
                      </a:r>
                      <a:r>
                        <a:rPr lang="de-DE" baseline="0" dirty="0" err="1"/>
                        <a:t>adjective</a:t>
                      </a:r>
                      <a:endParaRPr lang="de-DE" dirty="0"/>
                    </a:p>
                  </a:txBody>
                  <a:tcPr/>
                </a:tc>
                <a:tc>
                  <a:txBody>
                    <a:bodyPr/>
                    <a:lstStyle/>
                    <a:p>
                      <a:r>
                        <a:rPr lang="de-DE" dirty="0" err="1"/>
                        <a:t>inflationary</a:t>
                      </a:r>
                      <a:endParaRPr lang="de-DE" dirty="0"/>
                    </a:p>
                  </a:txBody>
                  <a:tcPr/>
                </a:tc>
                <a:extLst>
                  <a:ext uri="{0D108BD9-81ED-4DB2-BD59-A6C34878D82A}">
                    <a16:rowId xmlns:a16="http://schemas.microsoft.com/office/drawing/2014/main" val="10002"/>
                  </a:ext>
                </a:extLst>
              </a:tr>
              <a:tr h="370840">
                <a:tc>
                  <a:txBody>
                    <a:bodyPr/>
                    <a:lstStyle/>
                    <a:p>
                      <a:r>
                        <a:rPr lang="de-DE" dirty="0" err="1"/>
                        <a:t>Negoti</a:t>
                      </a:r>
                      <a:endParaRPr lang="de-DE" dirty="0"/>
                    </a:p>
                  </a:txBody>
                  <a:tcPr/>
                </a:tc>
                <a:tc>
                  <a:txBody>
                    <a:bodyPr/>
                    <a:lstStyle/>
                    <a:p>
                      <a:r>
                        <a:rPr lang="de-DE" dirty="0" err="1"/>
                        <a:t>able</a:t>
                      </a:r>
                      <a:endParaRPr lang="de-DE" dirty="0"/>
                    </a:p>
                  </a:txBody>
                  <a:tcPr/>
                </a:tc>
                <a:tc>
                  <a:txBody>
                    <a:bodyPr/>
                    <a:lstStyle/>
                    <a:p>
                      <a:r>
                        <a:rPr lang="de-DE" dirty="0"/>
                        <a:t>Can </a:t>
                      </a:r>
                      <a:r>
                        <a:rPr lang="de-DE" dirty="0" err="1"/>
                        <a:t>be</a:t>
                      </a:r>
                      <a:endParaRPr lang="de-DE" dirty="0"/>
                    </a:p>
                  </a:txBody>
                  <a:tcPr/>
                </a:tc>
                <a:tc>
                  <a:txBody>
                    <a:bodyPr/>
                    <a:lstStyle/>
                    <a:p>
                      <a:r>
                        <a:rPr lang="de-DE" dirty="0"/>
                        <a:t>transferable</a:t>
                      </a:r>
                    </a:p>
                  </a:txBody>
                  <a:tcPr/>
                </a:tc>
                <a:extLst>
                  <a:ext uri="{0D108BD9-81ED-4DB2-BD59-A6C34878D82A}">
                    <a16:rowId xmlns:a16="http://schemas.microsoft.com/office/drawing/2014/main" val="10003"/>
                  </a:ext>
                </a:extLst>
              </a:tr>
              <a:tr h="370840">
                <a:tc>
                  <a:txBody>
                    <a:bodyPr/>
                    <a:lstStyle/>
                    <a:p>
                      <a:r>
                        <a:rPr lang="de-DE" dirty="0"/>
                        <a:t>Pay</a:t>
                      </a:r>
                    </a:p>
                  </a:txBody>
                  <a:tcPr/>
                </a:tc>
                <a:tc>
                  <a:txBody>
                    <a:bodyPr/>
                    <a:lstStyle/>
                    <a:p>
                      <a:r>
                        <a:rPr lang="de-DE" dirty="0" err="1"/>
                        <a:t>able</a:t>
                      </a:r>
                      <a:endParaRPr lang="de-DE" dirty="0"/>
                    </a:p>
                  </a:txBody>
                  <a:tcPr/>
                </a:tc>
                <a:tc>
                  <a:txBody>
                    <a:bodyPr/>
                    <a:lstStyle/>
                    <a:p>
                      <a:r>
                        <a:rPr lang="de-DE" dirty="0"/>
                        <a:t>Can </a:t>
                      </a:r>
                      <a:r>
                        <a:rPr lang="de-DE" dirty="0" err="1"/>
                        <a:t>be</a:t>
                      </a:r>
                      <a:endParaRPr lang="de-DE" dirty="0"/>
                    </a:p>
                  </a:txBody>
                  <a:tcPr/>
                </a:tc>
                <a:tc>
                  <a:txBody>
                    <a:bodyPr/>
                    <a:lstStyle/>
                    <a:p>
                      <a:endParaRPr lang="de-DE"/>
                    </a:p>
                  </a:txBody>
                  <a:tcPr/>
                </a:tc>
                <a:extLst>
                  <a:ext uri="{0D108BD9-81ED-4DB2-BD59-A6C34878D82A}">
                    <a16:rowId xmlns:a16="http://schemas.microsoft.com/office/drawing/2014/main" val="10004"/>
                  </a:ext>
                </a:extLst>
              </a:tr>
              <a:tr h="370840">
                <a:tc>
                  <a:txBody>
                    <a:bodyPr/>
                    <a:lstStyle/>
                    <a:p>
                      <a:r>
                        <a:rPr lang="de-DE" dirty="0" err="1"/>
                        <a:t>Regulat</a:t>
                      </a:r>
                      <a:endParaRPr lang="de-DE" dirty="0"/>
                    </a:p>
                  </a:txBody>
                  <a:tcPr/>
                </a:tc>
                <a:tc>
                  <a:txBody>
                    <a:bodyPr/>
                    <a:lstStyle/>
                    <a:p>
                      <a:r>
                        <a:rPr lang="de-DE" dirty="0" err="1"/>
                        <a:t>ory</a:t>
                      </a:r>
                      <a:endParaRPr lang="de-DE" dirty="0"/>
                    </a:p>
                  </a:txBody>
                  <a:tcPr/>
                </a:tc>
                <a:tc>
                  <a:txBody>
                    <a:bodyPr/>
                    <a:lstStyle/>
                    <a:p>
                      <a:r>
                        <a:rPr lang="de-DE" dirty="0"/>
                        <a:t>Verb -&gt; </a:t>
                      </a:r>
                      <a:r>
                        <a:rPr lang="de-DE" dirty="0" err="1"/>
                        <a:t>adjective</a:t>
                      </a:r>
                      <a:endParaRPr lang="de-DE" dirty="0"/>
                    </a:p>
                  </a:txBody>
                  <a:tcPr/>
                </a:tc>
                <a:tc>
                  <a:txBody>
                    <a:bodyPr/>
                    <a:lstStyle/>
                    <a:p>
                      <a:r>
                        <a:rPr lang="de-DE" dirty="0" err="1"/>
                        <a:t>supervisory</a:t>
                      </a:r>
                      <a:endParaRPr lang="de-DE" dirty="0"/>
                    </a:p>
                  </a:txBody>
                  <a:tcPr/>
                </a:tc>
                <a:extLst>
                  <a:ext uri="{0D108BD9-81ED-4DB2-BD59-A6C34878D82A}">
                    <a16:rowId xmlns:a16="http://schemas.microsoft.com/office/drawing/2014/main" val="10005"/>
                  </a:ext>
                </a:extLst>
              </a:tr>
              <a:tr h="370840">
                <a:tc>
                  <a:txBody>
                    <a:bodyPr/>
                    <a:lstStyle/>
                    <a:p>
                      <a:r>
                        <a:rPr lang="de-DE" dirty="0" err="1"/>
                        <a:t>Secur</a:t>
                      </a:r>
                      <a:endParaRPr lang="de-DE" dirty="0"/>
                    </a:p>
                  </a:txBody>
                  <a:tcPr/>
                </a:tc>
                <a:tc>
                  <a:txBody>
                    <a:bodyPr/>
                    <a:lstStyle/>
                    <a:p>
                      <a:r>
                        <a:rPr lang="de-DE" dirty="0" err="1"/>
                        <a:t>ity</a:t>
                      </a:r>
                      <a:endParaRPr lang="de-DE" dirty="0"/>
                    </a:p>
                  </a:txBody>
                  <a:tcPr/>
                </a:tc>
                <a:tc>
                  <a:txBody>
                    <a:bodyPr/>
                    <a:lstStyle/>
                    <a:p>
                      <a:r>
                        <a:rPr lang="de-DE" dirty="0" err="1"/>
                        <a:t>Adjective</a:t>
                      </a:r>
                      <a:r>
                        <a:rPr lang="de-DE" dirty="0"/>
                        <a:t> -&gt; </a:t>
                      </a:r>
                      <a:r>
                        <a:rPr lang="de-DE" dirty="0" err="1"/>
                        <a:t>noun</a:t>
                      </a:r>
                      <a:endParaRPr lang="de-DE" dirty="0"/>
                    </a:p>
                  </a:txBody>
                  <a:tcPr/>
                </a:tc>
                <a:tc>
                  <a:txBody>
                    <a:bodyPr/>
                    <a:lstStyle/>
                    <a:p>
                      <a:endParaRPr lang="de-DE"/>
                    </a:p>
                  </a:txBody>
                  <a:tcPr/>
                </a:tc>
                <a:extLst>
                  <a:ext uri="{0D108BD9-81ED-4DB2-BD59-A6C34878D82A}">
                    <a16:rowId xmlns:a16="http://schemas.microsoft.com/office/drawing/2014/main" val="10006"/>
                  </a:ext>
                </a:extLst>
              </a:tr>
              <a:tr h="370840">
                <a:tc>
                  <a:txBody>
                    <a:bodyPr/>
                    <a:lstStyle/>
                    <a:p>
                      <a:r>
                        <a:rPr lang="de-DE" dirty="0" err="1"/>
                        <a:t>Speculat</a:t>
                      </a:r>
                      <a:endParaRPr lang="de-DE" dirty="0"/>
                    </a:p>
                  </a:txBody>
                  <a:tcPr/>
                </a:tc>
                <a:tc>
                  <a:txBody>
                    <a:bodyPr/>
                    <a:lstStyle/>
                    <a:p>
                      <a:r>
                        <a:rPr lang="de-DE" dirty="0" err="1"/>
                        <a:t>ive</a:t>
                      </a:r>
                      <a:endParaRPr lang="de-DE" dirty="0"/>
                    </a:p>
                  </a:txBody>
                  <a:tcPr/>
                </a:tc>
                <a:tc>
                  <a:txBody>
                    <a:bodyPr/>
                    <a:lstStyle/>
                    <a:p>
                      <a:r>
                        <a:rPr lang="de-DE" dirty="0"/>
                        <a:t>Verb -&gt;</a:t>
                      </a:r>
                      <a:r>
                        <a:rPr lang="de-DE" baseline="0" dirty="0"/>
                        <a:t> </a:t>
                      </a:r>
                      <a:r>
                        <a:rPr lang="de-DE" baseline="0" dirty="0" err="1"/>
                        <a:t>adjectie</a:t>
                      </a:r>
                      <a:endParaRPr lang="de-DE" dirty="0"/>
                    </a:p>
                  </a:txBody>
                  <a:tcPr/>
                </a:tc>
                <a:tc>
                  <a:txBody>
                    <a:bodyPr/>
                    <a:lstStyle/>
                    <a:p>
                      <a:r>
                        <a:rPr lang="de-DE" dirty="0"/>
                        <a:t>legislative</a:t>
                      </a:r>
                    </a:p>
                  </a:txBody>
                  <a:tcPr/>
                </a:tc>
                <a:extLst>
                  <a:ext uri="{0D108BD9-81ED-4DB2-BD59-A6C34878D82A}">
                    <a16:rowId xmlns:a16="http://schemas.microsoft.com/office/drawing/2014/main" val="10007"/>
                  </a:ext>
                </a:extLst>
              </a:tr>
              <a:tr h="370840">
                <a:tc>
                  <a:txBody>
                    <a:bodyPr/>
                    <a:lstStyle/>
                    <a:p>
                      <a:r>
                        <a:rPr lang="de-DE" dirty="0" err="1"/>
                        <a:t>vari</a:t>
                      </a:r>
                      <a:endParaRPr lang="de-DE" dirty="0"/>
                    </a:p>
                  </a:txBody>
                  <a:tcPr/>
                </a:tc>
                <a:tc>
                  <a:txBody>
                    <a:bodyPr/>
                    <a:lstStyle/>
                    <a:p>
                      <a:r>
                        <a:rPr lang="de-DE" dirty="0" err="1"/>
                        <a:t>able</a:t>
                      </a:r>
                      <a:endParaRPr lang="de-DE" dirty="0"/>
                    </a:p>
                  </a:txBody>
                  <a:tcPr/>
                </a:tc>
                <a:tc>
                  <a:txBody>
                    <a:bodyPr/>
                    <a:lstStyle/>
                    <a:p>
                      <a:r>
                        <a:rPr lang="de-DE" dirty="0"/>
                        <a:t>Can </a:t>
                      </a:r>
                      <a:r>
                        <a:rPr lang="de-DE" dirty="0" err="1"/>
                        <a:t>be</a:t>
                      </a:r>
                      <a:endParaRPr lang="de-DE" dirty="0"/>
                    </a:p>
                  </a:txBody>
                  <a:tcPr/>
                </a:tc>
                <a:tc>
                  <a:txBody>
                    <a:bodyPr/>
                    <a:lstStyle/>
                    <a:p>
                      <a:endParaRPr lang="de-DE"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12539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campUAS</a:t>
            </a:r>
            <a:r>
              <a:rPr lang="de-DE" dirty="0"/>
              <a:t> Course</a:t>
            </a:r>
          </a:p>
        </p:txBody>
      </p:sp>
      <p:sp>
        <p:nvSpPr>
          <p:cNvPr id="3" name="Inhaltsplatzhalter 2"/>
          <p:cNvSpPr>
            <a:spLocks noGrp="1"/>
          </p:cNvSpPr>
          <p:nvPr>
            <p:ph idx="1"/>
          </p:nvPr>
        </p:nvSpPr>
        <p:spPr/>
        <p:txBody>
          <a:bodyPr/>
          <a:lstStyle/>
          <a:p>
            <a:pPr marL="0" indent="0">
              <a:buNone/>
            </a:pPr>
            <a:endParaRPr lang="de-DE" dirty="0"/>
          </a:p>
          <a:p>
            <a:pPr marL="0" indent="0">
              <a:buNone/>
            </a:pPr>
            <a:r>
              <a:rPr lang="de-DE" dirty="0"/>
              <a:t>Slawney: English </a:t>
            </a:r>
            <a:r>
              <a:rPr lang="de-DE" dirty="0" err="1"/>
              <a:t>for</a:t>
            </a:r>
            <a:r>
              <a:rPr lang="de-DE" dirty="0"/>
              <a:t> </a:t>
            </a:r>
            <a:r>
              <a:rPr lang="de-DE" dirty="0" err="1"/>
              <a:t>Presentations</a:t>
            </a:r>
            <a:endParaRPr lang="de-DE" dirty="0"/>
          </a:p>
          <a:p>
            <a:pPr marL="0" indent="0">
              <a:buNone/>
            </a:pPr>
            <a:r>
              <a:rPr lang="de-DE" dirty="0"/>
              <a:t>Password: </a:t>
            </a:r>
            <a:r>
              <a:rPr lang="de-DE" dirty="0" err="1"/>
              <a:t>presentations</a:t>
            </a:r>
            <a:endParaRPr lang="de-DE" dirty="0"/>
          </a:p>
        </p:txBody>
      </p:sp>
    </p:spTree>
    <p:extLst>
      <p:ext uri="{BB962C8B-B14F-4D97-AF65-F5344CB8AC3E}">
        <p14:creationId xmlns:p14="http://schemas.microsoft.com/office/powerpoint/2010/main" val="546509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Illustrations</a:t>
            </a:r>
            <a:r>
              <a:rPr lang="de-DE" dirty="0"/>
              <a:t> (</a:t>
            </a:r>
            <a:r>
              <a:rPr lang="de-DE" dirty="0" err="1"/>
              <a:t>page</a:t>
            </a:r>
            <a:r>
              <a:rPr lang="de-DE" dirty="0"/>
              <a:t> 7)</a:t>
            </a:r>
          </a:p>
        </p:txBody>
      </p:sp>
      <p:sp>
        <p:nvSpPr>
          <p:cNvPr id="3" name="Inhaltsplatzhalter 2"/>
          <p:cNvSpPr>
            <a:spLocks noGrp="1"/>
          </p:cNvSpPr>
          <p:nvPr>
            <p:ph idx="1"/>
          </p:nvPr>
        </p:nvSpPr>
        <p:spPr/>
        <p:txBody>
          <a:bodyPr/>
          <a:lstStyle/>
          <a:p>
            <a:pPr marL="0" indent="0">
              <a:buNone/>
            </a:pPr>
            <a:r>
              <a:rPr lang="de-DE" dirty="0"/>
              <a:t>10 </a:t>
            </a:r>
            <a:r>
              <a:rPr lang="de-DE" dirty="0" err="1"/>
              <a:t>Minutes</a:t>
            </a:r>
            <a:endParaRPr lang="de-DE" dirty="0"/>
          </a:p>
          <a:p>
            <a:pPr marL="0" indent="0">
              <a:buNone/>
            </a:pPr>
            <a:r>
              <a:rPr lang="de-DE" dirty="0"/>
              <a:t>Look at </a:t>
            </a:r>
            <a:r>
              <a:rPr lang="de-DE" dirty="0" err="1"/>
              <a:t>the</a:t>
            </a:r>
            <a:r>
              <a:rPr lang="de-DE" dirty="0"/>
              <a:t> </a:t>
            </a:r>
            <a:r>
              <a:rPr lang="de-DE" dirty="0" err="1"/>
              <a:t>illustrations</a:t>
            </a:r>
            <a:r>
              <a:rPr lang="de-DE" dirty="0"/>
              <a:t> on </a:t>
            </a:r>
            <a:r>
              <a:rPr lang="de-DE" dirty="0" err="1"/>
              <a:t>page</a:t>
            </a:r>
            <a:r>
              <a:rPr lang="de-DE" dirty="0"/>
              <a:t> 7 (1,2,3, </a:t>
            </a:r>
            <a:r>
              <a:rPr lang="de-DE" dirty="0" err="1"/>
              <a:t>and</a:t>
            </a:r>
            <a:r>
              <a:rPr lang="de-DE" dirty="0"/>
              <a:t> 4).</a:t>
            </a:r>
          </a:p>
          <a:p>
            <a:pPr marL="0" indent="0">
              <a:buNone/>
            </a:pPr>
            <a:r>
              <a:rPr lang="de-DE" dirty="0" err="1"/>
              <a:t>What</a:t>
            </a:r>
            <a:r>
              <a:rPr lang="de-DE" dirty="0"/>
              <a:t> </a:t>
            </a:r>
            <a:r>
              <a:rPr lang="de-DE" dirty="0" err="1"/>
              <a:t>does</a:t>
            </a:r>
            <a:r>
              <a:rPr lang="de-DE" dirty="0"/>
              <a:t> </a:t>
            </a:r>
            <a:r>
              <a:rPr lang="de-DE" dirty="0" err="1"/>
              <a:t>the</a:t>
            </a:r>
            <a:r>
              <a:rPr lang="de-DE" dirty="0"/>
              <a:t> </a:t>
            </a:r>
            <a:r>
              <a:rPr lang="de-DE" dirty="0" err="1"/>
              <a:t>illustration</a:t>
            </a:r>
            <a:r>
              <a:rPr lang="de-DE" dirty="0"/>
              <a:t> </a:t>
            </a:r>
            <a:r>
              <a:rPr lang="de-DE" dirty="0" err="1"/>
              <a:t>show</a:t>
            </a:r>
            <a:r>
              <a:rPr lang="de-DE" dirty="0"/>
              <a:t>, </a:t>
            </a:r>
            <a:r>
              <a:rPr lang="de-DE" dirty="0" err="1"/>
              <a:t>and</a:t>
            </a:r>
            <a:r>
              <a:rPr lang="de-DE" dirty="0"/>
              <a:t> </a:t>
            </a:r>
            <a:r>
              <a:rPr lang="de-DE" dirty="0" err="1"/>
              <a:t>how</a:t>
            </a:r>
            <a:r>
              <a:rPr lang="de-DE" dirty="0"/>
              <a:t> </a:t>
            </a:r>
            <a:r>
              <a:rPr lang="de-DE" dirty="0" err="1"/>
              <a:t>does</a:t>
            </a:r>
            <a:r>
              <a:rPr lang="de-DE" dirty="0"/>
              <a:t> </a:t>
            </a:r>
            <a:r>
              <a:rPr lang="de-DE" dirty="0" err="1"/>
              <a:t>it</a:t>
            </a:r>
            <a:r>
              <a:rPr lang="de-DE" dirty="0"/>
              <a:t> </a:t>
            </a:r>
            <a:r>
              <a:rPr lang="de-DE" dirty="0" err="1"/>
              <a:t>relate</a:t>
            </a:r>
            <a:r>
              <a:rPr lang="de-DE" dirty="0"/>
              <a:t> </a:t>
            </a:r>
            <a:r>
              <a:rPr lang="de-DE" dirty="0" err="1"/>
              <a:t>to</a:t>
            </a:r>
            <a:r>
              <a:rPr lang="de-DE" dirty="0"/>
              <a:t> </a:t>
            </a:r>
            <a:r>
              <a:rPr lang="de-DE" dirty="0" err="1"/>
              <a:t>finance</a:t>
            </a:r>
            <a:r>
              <a:rPr lang="de-DE" dirty="0"/>
              <a:t>?</a:t>
            </a:r>
          </a:p>
          <a:p>
            <a:pPr marL="0" indent="0">
              <a:buNone/>
            </a:pPr>
            <a:endParaRPr lang="de-DE" dirty="0"/>
          </a:p>
        </p:txBody>
      </p:sp>
    </p:spTree>
    <p:extLst>
      <p:ext uri="{BB962C8B-B14F-4D97-AF65-F5344CB8AC3E}">
        <p14:creationId xmlns:p14="http://schemas.microsoft.com/office/powerpoint/2010/main" val="955940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Illustrations</a:t>
            </a:r>
            <a:r>
              <a:rPr lang="de-DE" dirty="0"/>
              <a:t> (</a:t>
            </a:r>
            <a:r>
              <a:rPr lang="de-DE" dirty="0" err="1"/>
              <a:t>page</a:t>
            </a:r>
            <a:r>
              <a:rPr lang="de-DE" dirty="0"/>
              <a:t> 7)</a:t>
            </a:r>
          </a:p>
        </p:txBody>
      </p:sp>
      <p:sp>
        <p:nvSpPr>
          <p:cNvPr id="3" name="Inhaltsplatzhalter 2"/>
          <p:cNvSpPr>
            <a:spLocks noGrp="1"/>
          </p:cNvSpPr>
          <p:nvPr>
            <p:ph idx="1"/>
          </p:nvPr>
        </p:nvSpPr>
        <p:spPr/>
        <p:txBody>
          <a:bodyPr>
            <a:normAutofit fontScale="55000" lnSpcReduction="20000"/>
          </a:bodyPr>
          <a:lstStyle/>
          <a:p>
            <a:pPr marL="514350" indent="-514350">
              <a:buAutoNum type="arabicParenR"/>
            </a:pPr>
            <a:r>
              <a:rPr lang="de-DE" dirty="0"/>
              <a:t>Illustration 1 </a:t>
            </a:r>
            <a:r>
              <a:rPr lang="de-DE" dirty="0" err="1"/>
              <a:t>shows</a:t>
            </a:r>
            <a:r>
              <a:rPr lang="de-DE" dirty="0"/>
              <a:t> an </a:t>
            </a:r>
            <a:r>
              <a:rPr lang="de-DE" dirty="0" err="1"/>
              <a:t>advertisement</a:t>
            </a:r>
            <a:r>
              <a:rPr lang="de-DE" dirty="0"/>
              <a:t> </a:t>
            </a:r>
            <a:r>
              <a:rPr lang="de-DE" dirty="0" err="1"/>
              <a:t>for</a:t>
            </a:r>
            <a:r>
              <a:rPr lang="de-DE" dirty="0"/>
              <a:t> a 3-year </a:t>
            </a:r>
            <a:r>
              <a:rPr lang="de-DE" dirty="0" err="1"/>
              <a:t>Savings</a:t>
            </a:r>
            <a:r>
              <a:rPr lang="de-DE" dirty="0"/>
              <a:t> Bond </a:t>
            </a:r>
            <a:r>
              <a:rPr lang="de-DE" dirty="0" err="1"/>
              <a:t>that</a:t>
            </a:r>
            <a:r>
              <a:rPr lang="de-DE" dirty="0"/>
              <a:t> </a:t>
            </a:r>
            <a:r>
              <a:rPr lang="de-DE" dirty="0" err="1"/>
              <a:t>offer</a:t>
            </a:r>
            <a:r>
              <a:rPr lang="de-DE" dirty="0"/>
              <a:t> 5.5% </a:t>
            </a:r>
            <a:r>
              <a:rPr lang="de-DE" dirty="0" err="1"/>
              <a:t>interest</a:t>
            </a:r>
            <a:r>
              <a:rPr lang="de-DE" dirty="0"/>
              <a:t> per </a:t>
            </a:r>
            <a:r>
              <a:rPr lang="de-DE" dirty="0" err="1"/>
              <a:t>annum</a:t>
            </a:r>
            <a:r>
              <a:rPr lang="de-DE" dirty="0"/>
              <a:t>.   </a:t>
            </a:r>
            <a:r>
              <a:rPr lang="de-DE" dirty="0" err="1"/>
              <a:t>It</a:t>
            </a:r>
            <a:r>
              <a:rPr lang="de-DE" dirty="0"/>
              <a:t> </a:t>
            </a:r>
            <a:r>
              <a:rPr lang="de-DE" dirty="0" err="1"/>
              <a:t>is</a:t>
            </a:r>
            <a:r>
              <a:rPr lang="de-DE" dirty="0"/>
              <a:t> </a:t>
            </a:r>
            <a:r>
              <a:rPr lang="de-DE" dirty="0" err="1"/>
              <a:t>offered</a:t>
            </a:r>
            <a:r>
              <a:rPr lang="de-DE" dirty="0"/>
              <a:t> </a:t>
            </a:r>
            <a:r>
              <a:rPr lang="de-DE" dirty="0" err="1"/>
              <a:t>by</a:t>
            </a:r>
            <a:r>
              <a:rPr lang="de-DE" dirty="0"/>
              <a:t> a </a:t>
            </a:r>
            <a:r>
              <a:rPr lang="de-DE" dirty="0" err="1"/>
              <a:t>savings</a:t>
            </a:r>
            <a:r>
              <a:rPr lang="de-DE" dirty="0"/>
              <a:t> </a:t>
            </a:r>
            <a:r>
              <a:rPr lang="de-DE" dirty="0" err="1"/>
              <a:t>bank</a:t>
            </a:r>
            <a:r>
              <a:rPr lang="de-DE" dirty="0"/>
              <a:t>, a </a:t>
            </a:r>
            <a:r>
              <a:rPr lang="de-DE" dirty="0" err="1"/>
              <a:t>retail</a:t>
            </a:r>
            <a:r>
              <a:rPr lang="de-DE" dirty="0"/>
              <a:t> </a:t>
            </a:r>
            <a:r>
              <a:rPr lang="de-DE" dirty="0" err="1"/>
              <a:t>bank</a:t>
            </a:r>
            <a:r>
              <a:rPr lang="de-DE" dirty="0"/>
              <a:t> </a:t>
            </a:r>
            <a:r>
              <a:rPr lang="de-DE" dirty="0" err="1"/>
              <a:t>that</a:t>
            </a:r>
            <a:r>
              <a:rPr lang="de-DE" dirty="0"/>
              <a:t> </a:t>
            </a:r>
            <a:r>
              <a:rPr lang="de-DE" dirty="0" err="1"/>
              <a:t>specializes</a:t>
            </a:r>
            <a:r>
              <a:rPr lang="de-DE" dirty="0"/>
              <a:t> in </a:t>
            </a:r>
            <a:r>
              <a:rPr lang="de-DE" dirty="0" err="1"/>
              <a:t>fixed</a:t>
            </a:r>
            <a:r>
              <a:rPr lang="de-DE" dirty="0"/>
              <a:t> </a:t>
            </a:r>
            <a:r>
              <a:rPr lang="de-DE" dirty="0" err="1"/>
              <a:t>income</a:t>
            </a:r>
            <a:r>
              <a:rPr lang="de-DE" dirty="0"/>
              <a:t> </a:t>
            </a:r>
            <a:r>
              <a:rPr lang="de-DE" dirty="0" err="1"/>
              <a:t>products</a:t>
            </a:r>
            <a:r>
              <a:rPr lang="de-DE" dirty="0"/>
              <a:t>.  (</a:t>
            </a:r>
            <a:r>
              <a:rPr lang="de-DE" dirty="0" err="1"/>
              <a:t>Compare</a:t>
            </a:r>
            <a:r>
              <a:rPr lang="de-DE" dirty="0"/>
              <a:t> </a:t>
            </a:r>
            <a:r>
              <a:rPr lang="de-DE" dirty="0" err="1"/>
              <a:t>the</a:t>
            </a:r>
            <a:r>
              <a:rPr lang="de-DE" dirty="0"/>
              <a:t> </a:t>
            </a:r>
            <a:r>
              <a:rPr lang="de-DE" dirty="0" err="1"/>
              <a:t>interest</a:t>
            </a:r>
            <a:r>
              <a:rPr lang="de-DE" dirty="0"/>
              <a:t> rate in </a:t>
            </a:r>
            <a:r>
              <a:rPr lang="de-DE" dirty="0" err="1"/>
              <a:t>this</a:t>
            </a:r>
            <a:r>
              <a:rPr lang="de-DE" dirty="0"/>
              <a:t> ad </a:t>
            </a:r>
            <a:r>
              <a:rPr lang="de-DE" dirty="0" err="1"/>
              <a:t>to</a:t>
            </a:r>
            <a:r>
              <a:rPr lang="de-DE" dirty="0"/>
              <a:t> </a:t>
            </a:r>
            <a:r>
              <a:rPr lang="de-DE" dirty="0" err="1"/>
              <a:t>current</a:t>
            </a:r>
            <a:r>
              <a:rPr lang="de-DE" dirty="0"/>
              <a:t> </a:t>
            </a:r>
            <a:r>
              <a:rPr lang="de-DE" dirty="0" err="1"/>
              <a:t>interest</a:t>
            </a:r>
            <a:r>
              <a:rPr lang="de-DE" dirty="0"/>
              <a:t> </a:t>
            </a:r>
            <a:r>
              <a:rPr lang="de-DE" dirty="0" err="1"/>
              <a:t>rates</a:t>
            </a:r>
            <a:r>
              <a:rPr lang="de-DE" dirty="0"/>
              <a:t> </a:t>
            </a:r>
            <a:r>
              <a:rPr lang="de-DE" dirty="0" err="1"/>
              <a:t>using</a:t>
            </a:r>
            <a:r>
              <a:rPr lang="de-DE" dirty="0"/>
              <a:t> </a:t>
            </a:r>
            <a:r>
              <a:rPr lang="de-DE" dirty="0">
                <a:solidFill>
                  <a:srgbClr val="FF0000"/>
                </a:solidFill>
              </a:rPr>
              <a:t>bankrate.com</a:t>
            </a:r>
            <a:r>
              <a:rPr lang="de-DE" dirty="0"/>
              <a:t>).</a:t>
            </a:r>
          </a:p>
          <a:p>
            <a:pPr marL="514350" indent="-514350">
              <a:buAutoNum type="arabicParenR"/>
            </a:pPr>
            <a:r>
              <a:rPr lang="de-DE" dirty="0"/>
              <a:t>Illustration 2 </a:t>
            </a:r>
            <a:r>
              <a:rPr lang="de-DE" dirty="0" err="1"/>
              <a:t>shows</a:t>
            </a:r>
            <a:r>
              <a:rPr lang="de-DE" dirty="0"/>
              <a:t> a </a:t>
            </a:r>
            <a:r>
              <a:rPr lang="de-DE" dirty="0" err="1"/>
              <a:t>chart</a:t>
            </a:r>
            <a:r>
              <a:rPr lang="de-DE" dirty="0"/>
              <a:t> </a:t>
            </a:r>
            <a:r>
              <a:rPr lang="de-DE" dirty="0" err="1"/>
              <a:t>of</a:t>
            </a:r>
            <a:r>
              <a:rPr lang="de-DE" dirty="0"/>
              <a:t> </a:t>
            </a:r>
            <a:r>
              <a:rPr lang="de-DE" dirty="0" err="1"/>
              <a:t>the</a:t>
            </a:r>
            <a:r>
              <a:rPr lang="de-DE" dirty="0"/>
              <a:t> </a:t>
            </a:r>
            <a:r>
              <a:rPr lang="de-DE" dirty="0" err="1"/>
              <a:t>value</a:t>
            </a:r>
            <a:r>
              <a:rPr lang="de-DE" dirty="0"/>
              <a:t> </a:t>
            </a:r>
            <a:r>
              <a:rPr lang="de-DE" dirty="0" err="1"/>
              <a:t>of</a:t>
            </a:r>
            <a:r>
              <a:rPr lang="de-DE" dirty="0"/>
              <a:t> </a:t>
            </a:r>
            <a:r>
              <a:rPr lang="de-DE" dirty="0" err="1"/>
              <a:t>the</a:t>
            </a:r>
            <a:r>
              <a:rPr lang="de-DE" dirty="0"/>
              <a:t> </a:t>
            </a:r>
            <a:r>
              <a:rPr lang="de-DE" dirty="0" err="1"/>
              <a:t>currency</a:t>
            </a:r>
            <a:r>
              <a:rPr lang="de-DE" dirty="0"/>
              <a:t> (FX) pair Euro-US Dollar </a:t>
            </a:r>
            <a:r>
              <a:rPr lang="de-DE" dirty="0" err="1"/>
              <a:t>from</a:t>
            </a:r>
            <a:r>
              <a:rPr lang="de-DE" dirty="0"/>
              <a:t> June </a:t>
            </a:r>
            <a:r>
              <a:rPr lang="de-DE" dirty="0" err="1"/>
              <a:t>to</a:t>
            </a:r>
            <a:r>
              <a:rPr lang="de-DE" dirty="0"/>
              <a:t> March.  </a:t>
            </a:r>
            <a:r>
              <a:rPr lang="de-DE" dirty="0" err="1"/>
              <a:t>Compare</a:t>
            </a:r>
            <a:r>
              <a:rPr lang="de-DE" dirty="0"/>
              <a:t> </a:t>
            </a:r>
            <a:r>
              <a:rPr lang="de-DE" dirty="0" err="1"/>
              <a:t>with</a:t>
            </a:r>
            <a:r>
              <a:rPr lang="de-DE" dirty="0"/>
              <a:t> </a:t>
            </a:r>
            <a:r>
              <a:rPr lang="de-DE" dirty="0" err="1"/>
              <a:t>the</a:t>
            </a:r>
            <a:r>
              <a:rPr lang="de-DE" dirty="0"/>
              <a:t> </a:t>
            </a:r>
            <a:r>
              <a:rPr lang="de-DE" dirty="0" err="1"/>
              <a:t>current</a:t>
            </a:r>
            <a:r>
              <a:rPr lang="de-DE" dirty="0"/>
              <a:t> </a:t>
            </a:r>
            <a:r>
              <a:rPr lang="de-DE" dirty="0" err="1"/>
              <a:t>charts</a:t>
            </a:r>
            <a:r>
              <a:rPr lang="de-DE" dirty="0"/>
              <a:t> </a:t>
            </a:r>
            <a:r>
              <a:rPr lang="de-DE" dirty="0" err="1"/>
              <a:t>for</a:t>
            </a:r>
            <a:r>
              <a:rPr lang="de-DE" dirty="0"/>
              <a:t> </a:t>
            </a:r>
            <a:r>
              <a:rPr lang="de-DE" dirty="0" err="1"/>
              <a:t>this</a:t>
            </a:r>
            <a:r>
              <a:rPr lang="de-DE" dirty="0"/>
              <a:t> FX pair on </a:t>
            </a:r>
            <a:r>
              <a:rPr lang="de-DE" dirty="0">
                <a:solidFill>
                  <a:srgbClr val="FF0000"/>
                </a:solidFill>
              </a:rPr>
              <a:t>investing.com</a:t>
            </a:r>
          </a:p>
          <a:p>
            <a:pPr marL="0" indent="0">
              <a:buNone/>
            </a:pPr>
            <a:r>
              <a:rPr lang="de-DE" dirty="0"/>
              <a:t>3a)  Illustration 3a </a:t>
            </a:r>
            <a:r>
              <a:rPr lang="de-DE" dirty="0" err="1"/>
              <a:t>shows</a:t>
            </a:r>
            <a:r>
              <a:rPr lang="de-DE" dirty="0"/>
              <a:t> a check </a:t>
            </a:r>
            <a:r>
              <a:rPr lang="de-DE" dirty="0" err="1"/>
              <a:t>or</a:t>
            </a:r>
            <a:r>
              <a:rPr lang="de-DE" dirty="0"/>
              <a:t> </a:t>
            </a:r>
            <a:r>
              <a:rPr lang="de-DE" dirty="0" err="1"/>
              <a:t>cheque</a:t>
            </a:r>
            <a:r>
              <a:rPr lang="de-DE" dirty="0"/>
              <a:t> </a:t>
            </a:r>
            <a:r>
              <a:rPr lang="de-DE" dirty="0" err="1"/>
              <a:t>payable</a:t>
            </a:r>
            <a:r>
              <a:rPr lang="de-DE" dirty="0"/>
              <a:t> </a:t>
            </a:r>
            <a:r>
              <a:rPr lang="de-DE" dirty="0" err="1"/>
              <a:t>to</a:t>
            </a:r>
            <a:r>
              <a:rPr lang="de-DE" dirty="0"/>
              <a:t>  „Antonia Marcos“ </a:t>
            </a:r>
            <a:r>
              <a:rPr lang="de-DE" dirty="0" err="1"/>
              <a:t>for</a:t>
            </a:r>
            <a:r>
              <a:rPr lang="de-DE" dirty="0"/>
              <a:t> 	GBP200. Checks </a:t>
            </a:r>
            <a:r>
              <a:rPr lang="de-DE" dirty="0" err="1"/>
              <a:t>are</a:t>
            </a:r>
            <a:r>
              <a:rPr lang="de-DE" dirty="0"/>
              <a:t> </a:t>
            </a:r>
            <a:r>
              <a:rPr lang="de-DE" dirty="0" err="1"/>
              <a:t>the</a:t>
            </a:r>
            <a:r>
              <a:rPr lang="de-DE" dirty="0"/>
              <a:t> </a:t>
            </a:r>
            <a:r>
              <a:rPr lang="de-DE" dirty="0" err="1"/>
              <a:t>main</a:t>
            </a:r>
            <a:r>
              <a:rPr lang="de-DE" dirty="0"/>
              <a:t> </a:t>
            </a:r>
            <a:r>
              <a:rPr lang="de-DE" dirty="0" err="1"/>
              <a:t>way</a:t>
            </a:r>
            <a:r>
              <a:rPr lang="de-DE" dirty="0"/>
              <a:t> </a:t>
            </a:r>
            <a:r>
              <a:rPr lang="de-DE" dirty="0" err="1"/>
              <a:t>many</a:t>
            </a:r>
            <a:r>
              <a:rPr lang="de-DE" dirty="0"/>
              <a:t> </a:t>
            </a:r>
            <a:r>
              <a:rPr lang="de-DE" dirty="0" err="1"/>
              <a:t>account</a:t>
            </a:r>
            <a:r>
              <a:rPr lang="de-DE" dirty="0"/>
              <a:t> </a:t>
            </a:r>
            <a:r>
              <a:rPr lang="de-DE" dirty="0" err="1"/>
              <a:t>holders</a:t>
            </a:r>
            <a:r>
              <a:rPr lang="de-DE" dirty="0"/>
              <a:t> in </a:t>
            </a:r>
            <a:r>
              <a:rPr lang="de-DE" dirty="0" err="1"/>
              <a:t>the</a:t>
            </a:r>
            <a:r>
              <a:rPr lang="de-DE" dirty="0"/>
              <a:t> UK </a:t>
            </a:r>
            <a:r>
              <a:rPr lang="de-DE" dirty="0" err="1"/>
              <a:t>and</a:t>
            </a:r>
            <a:r>
              <a:rPr lang="de-DE" dirty="0"/>
              <a:t> 	</a:t>
            </a:r>
            <a:r>
              <a:rPr lang="de-DE" dirty="0" err="1"/>
              <a:t>the</a:t>
            </a:r>
            <a:r>
              <a:rPr lang="de-DE" dirty="0"/>
              <a:t> USA </a:t>
            </a:r>
            <a:r>
              <a:rPr lang="de-DE" dirty="0" err="1"/>
              <a:t>make</a:t>
            </a:r>
            <a:r>
              <a:rPr lang="de-DE" dirty="0"/>
              <a:t> </a:t>
            </a:r>
            <a:r>
              <a:rPr lang="de-DE" dirty="0" err="1"/>
              <a:t>payments</a:t>
            </a:r>
            <a:r>
              <a:rPr lang="de-DE" dirty="0"/>
              <a:t>.   </a:t>
            </a:r>
            <a:r>
              <a:rPr lang="de-DE" dirty="0" err="1"/>
              <a:t>They</a:t>
            </a:r>
            <a:r>
              <a:rPr lang="de-DE" dirty="0"/>
              <a:t> </a:t>
            </a:r>
            <a:r>
              <a:rPr lang="de-DE" dirty="0" err="1"/>
              <a:t>are</a:t>
            </a:r>
            <a:r>
              <a:rPr lang="de-DE" dirty="0"/>
              <a:t> </a:t>
            </a:r>
            <a:r>
              <a:rPr lang="de-DE" dirty="0" err="1"/>
              <a:t>typically</a:t>
            </a:r>
            <a:r>
              <a:rPr lang="de-DE" dirty="0"/>
              <a:t> </a:t>
            </a:r>
            <a:r>
              <a:rPr lang="de-DE" dirty="0" err="1"/>
              <a:t>sent</a:t>
            </a:r>
            <a:r>
              <a:rPr lang="de-DE" dirty="0"/>
              <a:t> </a:t>
            </a:r>
            <a:r>
              <a:rPr lang="de-DE" dirty="0" err="1"/>
              <a:t>through</a:t>
            </a:r>
            <a:r>
              <a:rPr lang="de-DE" dirty="0"/>
              <a:t> </a:t>
            </a:r>
            <a:r>
              <a:rPr lang="de-DE" dirty="0" err="1"/>
              <a:t>the</a:t>
            </a:r>
            <a:r>
              <a:rPr lang="de-DE" dirty="0"/>
              <a:t> mail </a:t>
            </a:r>
            <a:r>
              <a:rPr lang="de-DE" dirty="0" err="1"/>
              <a:t>with</a:t>
            </a:r>
            <a:r>
              <a:rPr lang="de-DE" dirty="0"/>
              <a:t> a 	</a:t>
            </a:r>
            <a:r>
              <a:rPr lang="de-DE" dirty="0" err="1"/>
              <a:t>bill</a:t>
            </a:r>
            <a:r>
              <a:rPr lang="de-DE" dirty="0"/>
              <a:t>.</a:t>
            </a:r>
          </a:p>
          <a:p>
            <a:pPr marL="0" indent="0">
              <a:buNone/>
            </a:pPr>
            <a:r>
              <a:rPr lang="de-DE" dirty="0"/>
              <a:t>3b)  Illustration 3b </a:t>
            </a:r>
            <a:r>
              <a:rPr lang="de-DE" dirty="0" err="1"/>
              <a:t>shows</a:t>
            </a:r>
            <a:r>
              <a:rPr lang="de-DE" dirty="0"/>
              <a:t> an ATM </a:t>
            </a:r>
            <a:r>
              <a:rPr lang="de-DE" dirty="0" err="1"/>
              <a:t>machine</a:t>
            </a:r>
            <a:r>
              <a:rPr lang="de-DE" dirty="0"/>
              <a:t>.  </a:t>
            </a:r>
            <a:r>
              <a:rPr lang="de-DE" dirty="0" err="1"/>
              <a:t>It</a:t>
            </a:r>
            <a:r>
              <a:rPr lang="de-DE" dirty="0"/>
              <a:t> </a:t>
            </a:r>
            <a:r>
              <a:rPr lang="de-DE" dirty="0" err="1"/>
              <a:t>shows</a:t>
            </a:r>
            <a:r>
              <a:rPr lang="de-DE" dirty="0"/>
              <a:t> </a:t>
            </a:r>
            <a:r>
              <a:rPr lang="de-DE" dirty="0" err="1"/>
              <a:t>the</a:t>
            </a:r>
            <a:r>
              <a:rPr lang="de-DE" dirty="0"/>
              <a:t> </a:t>
            </a:r>
            <a:r>
              <a:rPr lang="de-DE" dirty="0" err="1"/>
              <a:t>account</a:t>
            </a:r>
            <a:r>
              <a:rPr lang="de-DE" dirty="0"/>
              <a:t> </a:t>
            </a:r>
            <a:r>
              <a:rPr lang="de-DE" dirty="0" err="1"/>
              <a:t>balance</a:t>
            </a:r>
            <a:r>
              <a:rPr lang="de-DE" dirty="0"/>
              <a:t> </a:t>
            </a:r>
            <a:r>
              <a:rPr lang="de-DE" dirty="0" err="1"/>
              <a:t>of</a:t>
            </a:r>
            <a:r>
              <a:rPr lang="de-DE" dirty="0"/>
              <a:t> </a:t>
            </a:r>
            <a:r>
              <a:rPr lang="de-DE" dirty="0" err="1"/>
              <a:t>the</a:t>
            </a:r>
            <a:r>
              <a:rPr lang="de-DE" dirty="0"/>
              <a:t> 	</a:t>
            </a:r>
            <a:r>
              <a:rPr lang="de-DE" dirty="0" err="1"/>
              <a:t>account</a:t>
            </a:r>
            <a:r>
              <a:rPr lang="de-DE" dirty="0"/>
              <a:t> holder.  More </a:t>
            </a:r>
            <a:r>
              <a:rPr lang="de-DE" dirty="0" err="1"/>
              <a:t>than</a:t>
            </a:r>
            <a:r>
              <a:rPr lang="de-DE" dirty="0"/>
              <a:t> 80% </a:t>
            </a:r>
            <a:r>
              <a:rPr lang="de-DE" dirty="0" err="1"/>
              <a:t>of</a:t>
            </a:r>
            <a:r>
              <a:rPr lang="de-DE" dirty="0"/>
              <a:t> </a:t>
            </a:r>
            <a:r>
              <a:rPr lang="de-DE" dirty="0" err="1"/>
              <a:t>account</a:t>
            </a:r>
            <a:r>
              <a:rPr lang="de-DE" dirty="0"/>
              <a:t> </a:t>
            </a:r>
            <a:r>
              <a:rPr lang="de-DE" dirty="0" err="1"/>
              <a:t>holders</a:t>
            </a:r>
            <a:r>
              <a:rPr lang="de-DE" dirty="0"/>
              <a:t> in </a:t>
            </a:r>
            <a:r>
              <a:rPr lang="de-DE" dirty="0" err="1"/>
              <a:t>the</a:t>
            </a:r>
            <a:r>
              <a:rPr lang="de-DE" dirty="0"/>
              <a:t> USA </a:t>
            </a:r>
            <a:r>
              <a:rPr lang="de-DE" dirty="0" err="1"/>
              <a:t>have</a:t>
            </a:r>
            <a:r>
              <a:rPr lang="de-DE" dirty="0"/>
              <a:t> </a:t>
            </a:r>
            <a:r>
              <a:rPr lang="de-DE" dirty="0" err="1"/>
              <a:t>less</a:t>
            </a:r>
            <a:r>
              <a:rPr lang="de-DE" dirty="0"/>
              <a:t> 	</a:t>
            </a:r>
            <a:r>
              <a:rPr lang="de-DE" dirty="0" err="1"/>
              <a:t>than</a:t>
            </a:r>
            <a:r>
              <a:rPr lang="de-DE" dirty="0"/>
              <a:t> $500 in </a:t>
            </a:r>
            <a:r>
              <a:rPr lang="de-DE" dirty="0" err="1"/>
              <a:t>their</a:t>
            </a:r>
            <a:r>
              <a:rPr lang="de-DE" dirty="0"/>
              <a:t> </a:t>
            </a:r>
            <a:r>
              <a:rPr lang="de-DE" dirty="0" err="1"/>
              <a:t>checking</a:t>
            </a:r>
            <a:r>
              <a:rPr lang="de-DE" dirty="0"/>
              <a:t> </a:t>
            </a:r>
            <a:r>
              <a:rPr lang="de-DE" dirty="0" err="1"/>
              <a:t>account</a:t>
            </a:r>
            <a:r>
              <a:rPr lang="de-DE" dirty="0"/>
              <a:t>.</a:t>
            </a:r>
          </a:p>
          <a:p>
            <a:pPr marL="0" indent="0">
              <a:buNone/>
            </a:pPr>
            <a:r>
              <a:rPr lang="de-DE" dirty="0"/>
              <a:t>4) Illustration 4 </a:t>
            </a:r>
            <a:r>
              <a:rPr lang="de-DE" dirty="0" err="1"/>
              <a:t>shows</a:t>
            </a:r>
            <a:r>
              <a:rPr lang="de-DE" dirty="0"/>
              <a:t> a </a:t>
            </a:r>
            <a:r>
              <a:rPr lang="de-DE" dirty="0" err="1"/>
              <a:t>printed</a:t>
            </a:r>
            <a:r>
              <a:rPr lang="de-DE" dirty="0"/>
              <a:t> </a:t>
            </a:r>
            <a:r>
              <a:rPr lang="de-DE" dirty="0" err="1"/>
              <a:t>account</a:t>
            </a:r>
            <a:r>
              <a:rPr lang="de-DE" dirty="0"/>
              <a:t> </a:t>
            </a:r>
            <a:r>
              <a:rPr lang="de-DE" dirty="0" err="1"/>
              <a:t>statement</a:t>
            </a:r>
            <a:r>
              <a:rPr lang="de-DE" dirty="0"/>
              <a:t> </a:t>
            </a:r>
            <a:r>
              <a:rPr lang="de-DE" dirty="0" err="1"/>
              <a:t>for</a:t>
            </a:r>
            <a:r>
              <a:rPr lang="de-DE" dirty="0"/>
              <a:t> a </a:t>
            </a:r>
            <a:r>
              <a:rPr lang="de-DE" dirty="0" err="1"/>
              <a:t>current</a:t>
            </a:r>
            <a:r>
              <a:rPr lang="de-DE" dirty="0"/>
              <a:t> </a:t>
            </a:r>
            <a:r>
              <a:rPr lang="de-DE" dirty="0" err="1"/>
              <a:t>account</a:t>
            </a:r>
            <a:r>
              <a:rPr lang="de-DE" dirty="0"/>
              <a:t>.  The 	</a:t>
            </a:r>
            <a:r>
              <a:rPr lang="de-DE" dirty="0" err="1"/>
              <a:t>statement</a:t>
            </a:r>
            <a:r>
              <a:rPr lang="de-DE" dirty="0"/>
              <a:t> </a:t>
            </a:r>
            <a:r>
              <a:rPr lang="de-DE" dirty="0" err="1"/>
              <a:t>uses</a:t>
            </a:r>
            <a:r>
              <a:rPr lang="de-DE" dirty="0"/>
              <a:t> a </a:t>
            </a:r>
            <a:r>
              <a:rPr lang="de-DE" dirty="0" err="1"/>
              <a:t>three</a:t>
            </a:r>
            <a:r>
              <a:rPr lang="de-DE" dirty="0"/>
              <a:t> </a:t>
            </a:r>
            <a:r>
              <a:rPr lang="de-DE" dirty="0" err="1"/>
              <a:t>ledger</a:t>
            </a:r>
            <a:r>
              <a:rPr lang="de-DE" dirty="0"/>
              <a:t> </a:t>
            </a:r>
            <a:r>
              <a:rPr lang="de-DE" dirty="0" err="1"/>
              <a:t>system</a:t>
            </a:r>
            <a:r>
              <a:rPr lang="de-DE" dirty="0"/>
              <a:t> </a:t>
            </a:r>
            <a:r>
              <a:rPr lang="de-DE" dirty="0" err="1"/>
              <a:t>showing</a:t>
            </a:r>
            <a:r>
              <a:rPr lang="de-DE" dirty="0"/>
              <a:t> </a:t>
            </a:r>
            <a:r>
              <a:rPr lang="de-DE" dirty="0" err="1"/>
              <a:t>money</a:t>
            </a:r>
            <a:r>
              <a:rPr lang="de-DE" dirty="0"/>
              <a:t> in (</a:t>
            </a:r>
            <a:r>
              <a:rPr lang="de-DE" dirty="0" err="1"/>
              <a:t>deposits</a:t>
            </a:r>
            <a:r>
              <a:rPr lang="de-DE" dirty="0"/>
              <a:t>), </a:t>
            </a:r>
            <a:r>
              <a:rPr lang="de-DE" dirty="0" err="1"/>
              <a:t>money</a:t>
            </a:r>
            <a:r>
              <a:rPr lang="de-DE" dirty="0"/>
              <a:t> 	out (</a:t>
            </a:r>
            <a:r>
              <a:rPr lang="de-DE" dirty="0" err="1"/>
              <a:t>withdrawals</a:t>
            </a:r>
            <a:r>
              <a:rPr lang="de-DE" dirty="0"/>
              <a:t>), </a:t>
            </a:r>
            <a:r>
              <a:rPr lang="de-DE" dirty="0" err="1"/>
              <a:t>and</a:t>
            </a:r>
            <a:r>
              <a:rPr lang="de-DE" dirty="0"/>
              <a:t> total </a:t>
            </a:r>
            <a:r>
              <a:rPr lang="de-DE" dirty="0" err="1"/>
              <a:t>balance</a:t>
            </a:r>
            <a:r>
              <a:rPr lang="de-DE" dirty="0"/>
              <a:t>.  </a:t>
            </a:r>
            <a:r>
              <a:rPr lang="de-DE" dirty="0" err="1"/>
              <a:t>Many</a:t>
            </a:r>
            <a:r>
              <a:rPr lang="de-DE" dirty="0"/>
              <a:t> </a:t>
            </a:r>
            <a:r>
              <a:rPr lang="de-DE" dirty="0" err="1"/>
              <a:t>account</a:t>
            </a:r>
            <a:r>
              <a:rPr lang="de-DE" dirty="0"/>
              <a:t> </a:t>
            </a:r>
            <a:r>
              <a:rPr lang="de-DE" dirty="0" err="1"/>
              <a:t>holders</a:t>
            </a:r>
            <a:r>
              <a:rPr lang="de-DE" dirty="0"/>
              <a:t> </a:t>
            </a:r>
            <a:r>
              <a:rPr lang="de-DE" dirty="0" err="1"/>
              <a:t>review</a:t>
            </a:r>
            <a:r>
              <a:rPr lang="de-DE" dirty="0"/>
              <a:t> </a:t>
            </a:r>
            <a:r>
              <a:rPr lang="de-DE" dirty="0" err="1"/>
              <a:t>their</a:t>
            </a:r>
            <a:r>
              <a:rPr lang="de-DE" dirty="0"/>
              <a:t> 	</a:t>
            </a:r>
            <a:r>
              <a:rPr lang="de-DE" dirty="0" err="1"/>
              <a:t>account</a:t>
            </a:r>
            <a:r>
              <a:rPr lang="de-DE" dirty="0"/>
              <a:t> </a:t>
            </a:r>
            <a:r>
              <a:rPr lang="de-DE" dirty="0" err="1"/>
              <a:t>statements</a:t>
            </a:r>
            <a:r>
              <a:rPr lang="de-DE" dirty="0"/>
              <a:t> a </a:t>
            </a:r>
            <a:r>
              <a:rPr lang="de-DE" dirty="0" err="1"/>
              <a:t>few</a:t>
            </a:r>
            <a:r>
              <a:rPr lang="de-DE" dirty="0"/>
              <a:t> </a:t>
            </a:r>
            <a:r>
              <a:rPr lang="de-DE" dirty="0" err="1"/>
              <a:t>times</a:t>
            </a:r>
            <a:r>
              <a:rPr lang="de-DE" dirty="0"/>
              <a:t> a </a:t>
            </a:r>
            <a:r>
              <a:rPr lang="de-DE" dirty="0" err="1"/>
              <a:t>week</a:t>
            </a:r>
            <a:r>
              <a:rPr lang="de-DE" dirty="0"/>
              <a:t> </a:t>
            </a:r>
            <a:r>
              <a:rPr lang="de-DE" dirty="0" err="1"/>
              <a:t>to</a:t>
            </a:r>
            <a:r>
              <a:rPr lang="de-DE" dirty="0"/>
              <a:t> </a:t>
            </a:r>
            <a:r>
              <a:rPr lang="de-DE" dirty="0" err="1"/>
              <a:t>monitor</a:t>
            </a:r>
            <a:r>
              <a:rPr lang="de-DE" dirty="0"/>
              <a:t> </a:t>
            </a:r>
            <a:r>
              <a:rPr lang="de-DE" dirty="0" err="1"/>
              <a:t>their</a:t>
            </a:r>
            <a:r>
              <a:rPr lang="de-DE" dirty="0"/>
              <a:t> </a:t>
            </a:r>
            <a:r>
              <a:rPr lang="de-DE" dirty="0" err="1"/>
              <a:t>accounts</a:t>
            </a:r>
            <a:r>
              <a:rPr lang="de-DE" dirty="0"/>
              <a:t> </a:t>
            </a:r>
            <a:r>
              <a:rPr lang="de-DE" dirty="0" err="1"/>
              <a:t>and</a:t>
            </a:r>
            <a:r>
              <a:rPr lang="de-DE" dirty="0"/>
              <a:t> check 	</a:t>
            </a:r>
            <a:r>
              <a:rPr lang="de-DE" dirty="0" err="1"/>
              <a:t>for</a:t>
            </a:r>
            <a:r>
              <a:rPr lang="de-DE" dirty="0"/>
              <a:t> </a:t>
            </a:r>
            <a:r>
              <a:rPr lang="de-DE" dirty="0" err="1"/>
              <a:t>fraudulent</a:t>
            </a:r>
            <a:r>
              <a:rPr lang="de-DE" dirty="0"/>
              <a:t> </a:t>
            </a:r>
            <a:r>
              <a:rPr lang="de-DE" dirty="0" err="1"/>
              <a:t>withdrawals</a:t>
            </a:r>
            <a:r>
              <a:rPr lang="de-DE" dirty="0"/>
              <a:t>.  </a:t>
            </a:r>
          </a:p>
        </p:txBody>
      </p:sp>
    </p:spTree>
    <p:extLst>
      <p:ext uri="{BB962C8B-B14F-4D97-AF65-F5344CB8AC3E}">
        <p14:creationId xmlns:p14="http://schemas.microsoft.com/office/powerpoint/2010/main" val="2420208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Academic </a:t>
            </a:r>
            <a:r>
              <a:rPr lang="de-DE" dirty="0" err="1"/>
              <a:t>Lecture</a:t>
            </a:r>
            <a:r>
              <a:rPr lang="de-DE" dirty="0"/>
              <a:t> on Economics</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378920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Listening </a:t>
            </a:r>
            <a:r>
              <a:rPr lang="de-DE" dirty="0" err="1"/>
              <a:t>Exercise</a:t>
            </a:r>
            <a:r>
              <a:rPr lang="de-DE" dirty="0"/>
              <a:t> A (</a:t>
            </a:r>
            <a:r>
              <a:rPr lang="de-DE" dirty="0" err="1"/>
              <a:t>page</a:t>
            </a:r>
            <a:r>
              <a:rPr lang="de-DE" dirty="0"/>
              <a:t> 8)</a:t>
            </a:r>
          </a:p>
        </p:txBody>
      </p:sp>
      <p:sp>
        <p:nvSpPr>
          <p:cNvPr id="3" name="Inhaltsplatzhalter 2"/>
          <p:cNvSpPr>
            <a:spLocks noGrp="1"/>
          </p:cNvSpPr>
          <p:nvPr>
            <p:ph idx="1"/>
          </p:nvPr>
        </p:nvSpPr>
        <p:spPr/>
        <p:txBody>
          <a:bodyPr/>
          <a:lstStyle/>
          <a:p>
            <a:pPr marL="0" indent="0">
              <a:buNone/>
            </a:pPr>
            <a:r>
              <a:rPr lang="de-DE" dirty="0"/>
              <a:t>A</a:t>
            </a:r>
          </a:p>
          <a:p>
            <a:pPr marL="0" indent="0">
              <a:buNone/>
            </a:pPr>
            <a:r>
              <a:rPr lang="de-DE" dirty="0"/>
              <a:t>1.)  </a:t>
            </a:r>
            <a:r>
              <a:rPr lang="de-DE" dirty="0" err="1"/>
              <a:t>What</a:t>
            </a:r>
            <a:r>
              <a:rPr lang="de-DE" dirty="0"/>
              <a:t> </a:t>
            </a:r>
            <a:r>
              <a:rPr lang="de-DE" dirty="0" err="1"/>
              <a:t>is</a:t>
            </a:r>
            <a:r>
              <a:rPr lang="de-DE" dirty="0"/>
              <a:t> a </a:t>
            </a:r>
            <a:r>
              <a:rPr lang="de-DE" dirty="0" err="1"/>
              <a:t>definition</a:t>
            </a:r>
            <a:r>
              <a:rPr lang="de-DE" dirty="0"/>
              <a:t> </a:t>
            </a:r>
            <a:r>
              <a:rPr lang="de-DE" dirty="0" err="1"/>
              <a:t>of</a:t>
            </a:r>
            <a:r>
              <a:rPr lang="de-DE" dirty="0"/>
              <a:t> „</a:t>
            </a:r>
            <a:r>
              <a:rPr lang="de-DE" dirty="0" err="1"/>
              <a:t>banking</a:t>
            </a:r>
            <a:r>
              <a:rPr lang="de-DE" dirty="0"/>
              <a:t>“?  Think </a:t>
            </a:r>
            <a:r>
              <a:rPr lang="de-DE" dirty="0" err="1"/>
              <a:t>up</a:t>
            </a:r>
            <a:r>
              <a:rPr lang="de-DE" dirty="0"/>
              <a:t> a </a:t>
            </a:r>
            <a:r>
              <a:rPr lang="de-DE" dirty="0" err="1"/>
              <a:t>definition</a:t>
            </a:r>
            <a:r>
              <a:rPr lang="de-DE" dirty="0"/>
              <a:t> </a:t>
            </a:r>
            <a:r>
              <a:rPr lang="de-DE" dirty="0" err="1"/>
              <a:t>without</a:t>
            </a:r>
            <a:r>
              <a:rPr lang="de-DE" dirty="0"/>
              <a:t> </a:t>
            </a:r>
            <a:r>
              <a:rPr lang="de-DE" dirty="0" err="1"/>
              <a:t>using</a:t>
            </a:r>
            <a:r>
              <a:rPr lang="de-DE" dirty="0"/>
              <a:t> a </a:t>
            </a:r>
            <a:r>
              <a:rPr lang="de-DE" dirty="0" err="1"/>
              <a:t>dictionary</a:t>
            </a:r>
            <a:r>
              <a:rPr lang="de-DE" dirty="0"/>
              <a:t>.</a:t>
            </a:r>
          </a:p>
          <a:p>
            <a:pPr marL="0" indent="0">
              <a:buNone/>
            </a:pPr>
            <a:r>
              <a:rPr lang="de-DE" dirty="0"/>
              <a:t>„ Banking </a:t>
            </a:r>
            <a:r>
              <a:rPr lang="de-DE" dirty="0" err="1"/>
              <a:t>is</a:t>
            </a:r>
            <a:r>
              <a:rPr lang="de-DE" dirty="0"/>
              <a:t>… „</a:t>
            </a:r>
          </a:p>
        </p:txBody>
      </p:sp>
    </p:spTree>
    <p:extLst>
      <p:ext uri="{BB962C8B-B14F-4D97-AF65-F5344CB8AC3E}">
        <p14:creationId xmlns:p14="http://schemas.microsoft.com/office/powerpoint/2010/main" val="807869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Listening </a:t>
            </a:r>
            <a:r>
              <a:rPr lang="de-DE" dirty="0" err="1"/>
              <a:t>Exercise</a:t>
            </a:r>
            <a:r>
              <a:rPr lang="de-DE" dirty="0"/>
              <a:t> B (</a:t>
            </a:r>
            <a:r>
              <a:rPr lang="de-DE" dirty="0" err="1"/>
              <a:t>page</a:t>
            </a:r>
            <a:r>
              <a:rPr lang="de-DE" dirty="0"/>
              <a:t> 8)</a:t>
            </a:r>
          </a:p>
        </p:txBody>
      </p:sp>
      <p:sp>
        <p:nvSpPr>
          <p:cNvPr id="3" name="Inhaltsplatzhalter 2"/>
          <p:cNvSpPr>
            <a:spLocks noGrp="1"/>
          </p:cNvSpPr>
          <p:nvPr>
            <p:ph idx="1"/>
          </p:nvPr>
        </p:nvSpPr>
        <p:spPr/>
        <p:txBody>
          <a:bodyPr>
            <a:normAutofit fontScale="92500"/>
          </a:bodyPr>
          <a:lstStyle/>
          <a:p>
            <a:pPr marL="0" indent="0">
              <a:buNone/>
            </a:pPr>
            <a:r>
              <a:rPr lang="de-DE" dirty="0"/>
              <a:t>Listen </a:t>
            </a:r>
            <a:r>
              <a:rPr lang="de-DE" dirty="0" err="1"/>
              <a:t>to</a:t>
            </a:r>
            <a:r>
              <a:rPr lang="de-DE" dirty="0"/>
              <a:t> Part 1 </a:t>
            </a:r>
            <a:r>
              <a:rPr lang="de-DE" dirty="0" err="1"/>
              <a:t>of</a:t>
            </a:r>
            <a:r>
              <a:rPr lang="de-DE" dirty="0"/>
              <a:t> </a:t>
            </a:r>
            <a:r>
              <a:rPr lang="de-DE" dirty="0" err="1"/>
              <a:t>the</a:t>
            </a:r>
            <a:r>
              <a:rPr lang="de-DE" dirty="0"/>
              <a:t> </a:t>
            </a:r>
            <a:r>
              <a:rPr lang="de-DE" dirty="0" err="1"/>
              <a:t>talk</a:t>
            </a:r>
            <a:r>
              <a:rPr lang="de-DE" dirty="0"/>
              <a:t> in </a:t>
            </a:r>
            <a:r>
              <a:rPr lang="de-DE" dirty="0" err="1"/>
              <a:t>the</a:t>
            </a:r>
            <a:r>
              <a:rPr lang="de-DE" dirty="0"/>
              <a:t> Banking </a:t>
            </a:r>
            <a:r>
              <a:rPr lang="de-DE" dirty="0" err="1"/>
              <a:t>Faculty</a:t>
            </a:r>
            <a:r>
              <a:rPr lang="de-DE" dirty="0"/>
              <a:t> at </a:t>
            </a:r>
            <a:r>
              <a:rPr lang="de-DE" dirty="0" err="1"/>
              <a:t>Hadford</a:t>
            </a:r>
            <a:r>
              <a:rPr lang="de-DE" dirty="0"/>
              <a:t> University.</a:t>
            </a:r>
          </a:p>
          <a:p>
            <a:pPr marL="0" indent="0">
              <a:buNone/>
            </a:pPr>
            <a:r>
              <a:rPr lang="de-DE" dirty="0" err="1"/>
              <a:t>Which</a:t>
            </a:r>
            <a:r>
              <a:rPr lang="de-DE" dirty="0"/>
              <a:t> </a:t>
            </a:r>
            <a:r>
              <a:rPr lang="de-DE" dirty="0" err="1"/>
              <a:t>headline</a:t>
            </a:r>
            <a:r>
              <a:rPr lang="de-DE" dirty="0"/>
              <a:t> </a:t>
            </a:r>
            <a:r>
              <a:rPr lang="de-DE" dirty="0" err="1"/>
              <a:t>below</a:t>
            </a:r>
            <a:r>
              <a:rPr lang="de-DE" dirty="0"/>
              <a:t> </a:t>
            </a:r>
            <a:r>
              <a:rPr lang="de-DE" dirty="0" err="1"/>
              <a:t>best</a:t>
            </a:r>
            <a:r>
              <a:rPr lang="de-DE" dirty="0"/>
              <a:t> </a:t>
            </a:r>
            <a:r>
              <a:rPr lang="de-DE" dirty="0" err="1"/>
              <a:t>describes</a:t>
            </a:r>
            <a:r>
              <a:rPr lang="de-DE" dirty="0"/>
              <a:t> </a:t>
            </a:r>
            <a:r>
              <a:rPr lang="de-DE" dirty="0" err="1"/>
              <a:t>this</a:t>
            </a:r>
            <a:r>
              <a:rPr lang="de-DE" dirty="0"/>
              <a:t> </a:t>
            </a:r>
            <a:r>
              <a:rPr lang="de-DE" dirty="0" err="1"/>
              <a:t>part</a:t>
            </a:r>
            <a:r>
              <a:rPr lang="de-DE" dirty="0"/>
              <a:t> </a:t>
            </a:r>
            <a:r>
              <a:rPr lang="de-DE" dirty="0" err="1"/>
              <a:t>of</a:t>
            </a:r>
            <a:r>
              <a:rPr lang="de-DE" dirty="0"/>
              <a:t> </a:t>
            </a:r>
            <a:r>
              <a:rPr lang="de-DE" dirty="0" err="1"/>
              <a:t>the</a:t>
            </a:r>
            <a:r>
              <a:rPr lang="de-DE" dirty="0"/>
              <a:t> </a:t>
            </a:r>
            <a:r>
              <a:rPr lang="de-DE" dirty="0" err="1"/>
              <a:t>talk</a:t>
            </a:r>
            <a:r>
              <a:rPr lang="de-DE" dirty="0"/>
              <a:t>?  </a:t>
            </a:r>
            <a:r>
              <a:rPr lang="de-DE" dirty="0" err="1"/>
              <a:t>Choose</a:t>
            </a:r>
            <a:r>
              <a:rPr lang="de-DE" dirty="0"/>
              <a:t> </a:t>
            </a:r>
            <a:r>
              <a:rPr lang="de-DE" dirty="0" err="1"/>
              <a:t>the</a:t>
            </a:r>
            <a:r>
              <a:rPr lang="de-DE" dirty="0"/>
              <a:t> </a:t>
            </a:r>
            <a:r>
              <a:rPr lang="de-DE" dirty="0" err="1"/>
              <a:t>best</a:t>
            </a:r>
            <a:r>
              <a:rPr lang="de-DE" dirty="0"/>
              <a:t> </a:t>
            </a:r>
            <a:r>
              <a:rPr lang="de-DE" dirty="0" err="1"/>
              <a:t>option</a:t>
            </a:r>
            <a:r>
              <a:rPr lang="de-DE" dirty="0"/>
              <a:t>:</a:t>
            </a:r>
          </a:p>
          <a:p>
            <a:pPr marL="0" indent="0">
              <a:buNone/>
            </a:pPr>
            <a:r>
              <a:rPr lang="de-DE" dirty="0"/>
              <a:t>a)  Money-</a:t>
            </a:r>
            <a:r>
              <a:rPr lang="de-DE" dirty="0" err="1"/>
              <a:t>lending</a:t>
            </a:r>
            <a:r>
              <a:rPr lang="de-DE" dirty="0"/>
              <a:t> </a:t>
            </a:r>
            <a:r>
              <a:rPr lang="de-DE" dirty="0" err="1"/>
              <a:t>services</a:t>
            </a:r>
            <a:endParaRPr lang="de-DE" dirty="0"/>
          </a:p>
          <a:p>
            <a:pPr marL="514350" indent="-514350">
              <a:buAutoNum type="alphaLcParenR" startAt="2"/>
            </a:pPr>
            <a:r>
              <a:rPr lang="de-DE" dirty="0"/>
              <a:t>The </a:t>
            </a:r>
            <a:r>
              <a:rPr lang="de-DE" dirty="0" err="1"/>
              <a:t>history</a:t>
            </a:r>
            <a:r>
              <a:rPr lang="de-DE" dirty="0"/>
              <a:t> </a:t>
            </a:r>
            <a:r>
              <a:rPr lang="de-DE" dirty="0" err="1"/>
              <a:t>of</a:t>
            </a:r>
            <a:r>
              <a:rPr lang="de-DE" dirty="0"/>
              <a:t> </a:t>
            </a:r>
            <a:r>
              <a:rPr lang="de-DE" dirty="0" err="1"/>
              <a:t>banking</a:t>
            </a:r>
            <a:endParaRPr lang="de-DE" dirty="0"/>
          </a:p>
          <a:p>
            <a:pPr marL="514350" indent="-514350">
              <a:buAutoNum type="alphaLcParenR" startAt="2"/>
            </a:pPr>
            <a:r>
              <a:rPr lang="de-DE" dirty="0"/>
              <a:t>The </a:t>
            </a:r>
            <a:r>
              <a:rPr lang="de-DE" dirty="0" err="1"/>
              <a:t>origins</a:t>
            </a:r>
            <a:r>
              <a:rPr lang="de-DE" dirty="0"/>
              <a:t> </a:t>
            </a:r>
            <a:r>
              <a:rPr lang="de-DE" dirty="0" err="1"/>
              <a:t>of</a:t>
            </a:r>
            <a:r>
              <a:rPr lang="de-DE" dirty="0"/>
              <a:t> English </a:t>
            </a:r>
            <a:r>
              <a:rPr lang="de-DE" dirty="0" err="1"/>
              <a:t>words</a:t>
            </a:r>
            <a:r>
              <a:rPr lang="de-DE" dirty="0"/>
              <a:t> in </a:t>
            </a:r>
            <a:r>
              <a:rPr lang="de-DE" dirty="0" err="1"/>
              <a:t>banking</a:t>
            </a:r>
            <a:endParaRPr lang="de-DE" dirty="0"/>
          </a:p>
          <a:p>
            <a:pPr marL="514350" indent="-514350">
              <a:buAutoNum type="alphaLcParenR" startAt="2"/>
            </a:pPr>
            <a:r>
              <a:rPr lang="de-DE" dirty="0"/>
              <a:t>Buildings </a:t>
            </a:r>
            <a:r>
              <a:rPr lang="de-DE" dirty="0" err="1"/>
              <a:t>where</a:t>
            </a:r>
            <a:r>
              <a:rPr lang="de-DE" dirty="0"/>
              <a:t> </a:t>
            </a:r>
            <a:r>
              <a:rPr lang="de-DE" dirty="0" err="1"/>
              <a:t>banking</a:t>
            </a:r>
            <a:r>
              <a:rPr lang="de-DE" dirty="0"/>
              <a:t> </a:t>
            </a:r>
            <a:r>
              <a:rPr lang="de-DE" dirty="0" err="1"/>
              <a:t>services</a:t>
            </a:r>
            <a:r>
              <a:rPr lang="de-DE" dirty="0"/>
              <a:t> </a:t>
            </a:r>
            <a:r>
              <a:rPr lang="de-DE" dirty="0" err="1"/>
              <a:t>are</a:t>
            </a:r>
            <a:r>
              <a:rPr lang="de-DE" dirty="0"/>
              <a:t> </a:t>
            </a:r>
            <a:r>
              <a:rPr lang="de-DE" dirty="0" err="1"/>
              <a:t>provided</a:t>
            </a:r>
            <a:r>
              <a:rPr lang="de-DE" dirty="0"/>
              <a:t>.</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883713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Listening </a:t>
            </a:r>
            <a:r>
              <a:rPr lang="de-DE" dirty="0" err="1"/>
              <a:t>Exercise</a:t>
            </a:r>
            <a:r>
              <a:rPr lang="de-DE" dirty="0"/>
              <a:t> B (</a:t>
            </a:r>
            <a:r>
              <a:rPr lang="de-DE" dirty="0" err="1"/>
              <a:t>page</a:t>
            </a:r>
            <a:r>
              <a:rPr lang="de-DE" dirty="0"/>
              <a:t> 8)</a:t>
            </a:r>
          </a:p>
        </p:txBody>
      </p:sp>
      <p:sp>
        <p:nvSpPr>
          <p:cNvPr id="3" name="Inhaltsplatzhalter 2"/>
          <p:cNvSpPr>
            <a:spLocks noGrp="1"/>
          </p:cNvSpPr>
          <p:nvPr>
            <p:ph idx="1"/>
          </p:nvPr>
        </p:nvSpPr>
        <p:spPr/>
        <p:txBody>
          <a:bodyPr/>
          <a:lstStyle/>
          <a:p>
            <a:pPr marL="0" indent="0">
              <a:buNone/>
            </a:pPr>
            <a:r>
              <a:rPr lang="de-DE" dirty="0" err="1"/>
              <a:t>Correct</a:t>
            </a:r>
            <a:r>
              <a:rPr lang="de-DE" dirty="0"/>
              <a:t> </a:t>
            </a:r>
            <a:r>
              <a:rPr lang="de-DE" dirty="0" err="1"/>
              <a:t>answer</a:t>
            </a:r>
            <a:r>
              <a:rPr lang="de-DE" dirty="0"/>
              <a:t>:</a:t>
            </a:r>
          </a:p>
          <a:p>
            <a:pPr marL="0" indent="0">
              <a:buNone/>
            </a:pPr>
            <a:r>
              <a:rPr lang="de-DE" dirty="0"/>
              <a:t>c.)  The </a:t>
            </a:r>
            <a:r>
              <a:rPr lang="de-DE" dirty="0" err="1"/>
              <a:t>origins</a:t>
            </a:r>
            <a:r>
              <a:rPr lang="de-DE" dirty="0"/>
              <a:t> </a:t>
            </a:r>
            <a:r>
              <a:rPr lang="de-DE" dirty="0" err="1"/>
              <a:t>of</a:t>
            </a:r>
            <a:r>
              <a:rPr lang="de-DE" dirty="0"/>
              <a:t> English </a:t>
            </a:r>
            <a:r>
              <a:rPr lang="de-DE" dirty="0" err="1"/>
              <a:t>words</a:t>
            </a:r>
            <a:r>
              <a:rPr lang="de-DE" dirty="0"/>
              <a:t> in </a:t>
            </a:r>
            <a:r>
              <a:rPr lang="de-DE" dirty="0" err="1"/>
              <a:t>banking</a:t>
            </a:r>
            <a:r>
              <a:rPr lang="de-DE" dirty="0"/>
              <a:t>.</a:t>
            </a:r>
          </a:p>
        </p:txBody>
      </p:sp>
    </p:spTree>
    <p:extLst>
      <p:ext uri="{BB962C8B-B14F-4D97-AF65-F5344CB8AC3E}">
        <p14:creationId xmlns:p14="http://schemas.microsoft.com/office/powerpoint/2010/main" val="440545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Listening </a:t>
            </a:r>
            <a:r>
              <a:rPr lang="de-DE" dirty="0" err="1"/>
              <a:t>Exercise</a:t>
            </a:r>
            <a:r>
              <a:rPr lang="de-DE" dirty="0"/>
              <a:t> C (</a:t>
            </a:r>
            <a:r>
              <a:rPr lang="de-DE" dirty="0" err="1"/>
              <a:t>page</a:t>
            </a:r>
            <a:r>
              <a:rPr lang="de-DE" dirty="0"/>
              <a:t> 8)</a:t>
            </a:r>
          </a:p>
        </p:txBody>
      </p:sp>
      <p:sp>
        <p:nvSpPr>
          <p:cNvPr id="3" name="Inhaltsplatzhalter 2"/>
          <p:cNvSpPr>
            <a:spLocks noGrp="1"/>
          </p:cNvSpPr>
          <p:nvPr>
            <p:ph idx="1"/>
          </p:nvPr>
        </p:nvSpPr>
        <p:spPr/>
        <p:txBody>
          <a:bodyPr>
            <a:normAutofit lnSpcReduction="10000"/>
          </a:bodyPr>
          <a:lstStyle/>
          <a:p>
            <a:pPr marL="0" indent="0">
              <a:buNone/>
            </a:pPr>
            <a:r>
              <a:rPr lang="de-DE" dirty="0"/>
              <a:t>In Part 2 </a:t>
            </a:r>
            <a:r>
              <a:rPr lang="de-DE" dirty="0" err="1"/>
              <a:t>of</a:t>
            </a:r>
            <a:r>
              <a:rPr lang="de-DE" dirty="0"/>
              <a:t> </a:t>
            </a:r>
            <a:r>
              <a:rPr lang="de-DE" dirty="0" err="1"/>
              <a:t>the</a:t>
            </a:r>
            <a:r>
              <a:rPr lang="de-DE" dirty="0"/>
              <a:t> </a:t>
            </a:r>
            <a:r>
              <a:rPr lang="de-DE" dirty="0" err="1"/>
              <a:t>talk</a:t>
            </a:r>
            <a:r>
              <a:rPr lang="de-DE" dirty="0"/>
              <a:t>, </a:t>
            </a:r>
            <a:r>
              <a:rPr lang="de-DE" dirty="0" err="1"/>
              <a:t>the</a:t>
            </a:r>
            <a:r>
              <a:rPr lang="de-DE" dirty="0"/>
              <a:t> </a:t>
            </a:r>
            <a:r>
              <a:rPr lang="de-DE" dirty="0" err="1"/>
              <a:t>lecturer</a:t>
            </a:r>
            <a:r>
              <a:rPr lang="de-DE" dirty="0"/>
              <a:t> </a:t>
            </a:r>
            <a:r>
              <a:rPr lang="de-DE" dirty="0" err="1"/>
              <a:t>defines</a:t>
            </a:r>
            <a:r>
              <a:rPr lang="de-DE" dirty="0"/>
              <a:t> a </a:t>
            </a:r>
            <a:r>
              <a:rPr lang="de-DE" dirty="0" err="1"/>
              <a:t>bank</a:t>
            </a:r>
            <a:r>
              <a:rPr lang="de-DE" dirty="0"/>
              <a:t>.</a:t>
            </a:r>
          </a:p>
          <a:p>
            <a:pPr marL="0" indent="0">
              <a:buNone/>
            </a:pPr>
            <a:r>
              <a:rPr lang="de-DE" dirty="0" err="1"/>
              <a:t>Which</a:t>
            </a:r>
            <a:r>
              <a:rPr lang="de-DE" dirty="0"/>
              <a:t> do </a:t>
            </a:r>
            <a:r>
              <a:rPr lang="de-DE" dirty="0" err="1"/>
              <a:t>you</a:t>
            </a:r>
            <a:r>
              <a:rPr lang="de-DE" dirty="0"/>
              <a:t> </a:t>
            </a:r>
            <a:r>
              <a:rPr lang="de-DE" dirty="0" err="1"/>
              <a:t>think</a:t>
            </a:r>
            <a:r>
              <a:rPr lang="de-DE" dirty="0"/>
              <a:t> </a:t>
            </a:r>
            <a:r>
              <a:rPr lang="de-DE" dirty="0" err="1"/>
              <a:t>is</a:t>
            </a:r>
            <a:r>
              <a:rPr lang="de-DE" dirty="0"/>
              <a:t> </a:t>
            </a:r>
            <a:r>
              <a:rPr lang="de-DE" dirty="0" err="1"/>
              <a:t>the</a:t>
            </a:r>
            <a:r>
              <a:rPr lang="de-DE" dirty="0"/>
              <a:t> </a:t>
            </a:r>
            <a:r>
              <a:rPr lang="de-DE" dirty="0" err="1"/>
              <a:t>best</a:t>
            </a:r>
            <a:r>
              <a:rPr lang="de-DE" dirty="0"/>
              <a:t> </a:t>
            </a:r>
            <a:r>
              <a:rPr lang="de-DE" dirty="0" err="1"/>
              <a:t>definition</a:t>
            </a:r>
            <a:r>
              <a:rPr lang="de-DE" dirty="0"/>
              <a:t>?</a:t>
            </a:r>
          </a:p>
          <a:p>
            <a:pPr marL="514350" indent="-514350">
              <a:buAutoNum type="alphaLcParenR"/>
            </a:pPr>
            <a:r>
              <a:rPr lang="de-DE" dirty="0" err="1"/>
              <a:t>It</a:t>
            </a:r>
            <a:r>
              <a:rPr lang="de-DE" dirty="0"/>
              <a:t> </a:t>
            </a:r>
            <a:r>
              <a:rPr lang="de-DE" dirty="0" err="1"/>
              <a:t>is</a:t>
            </a:r>
            <a:r>
              <a:rPr lang="de-DE" dirty="0"/>
              <a:t> not a </a:t>
            </a:r>
            <a:r>
              <a:rPr lang="de-DE" dirty="0" err="1"/>
              <a:t>financial</a:t>
            </a:r>
            <a:r>
              <a:rPr lang="de-DE" dirty="0"/>
              <a:t> </a:t>
            </a:r>
            <a:r>
              <a:rPr lang="de-DE" dirty="0" err="1"/>
              <a:t>institution</a:t>
            </a:r>
            <a:endParaRPr lang="de-DE" dirty="0"/>
          </a:p>
          <a:p>
            <a:pPr marL="514350" indent="-514350">
              <a:buAutoNum type="alphaLcParenR"/>
            </a:pPr>
            <a:r>
              <a:rPr lang="de-DE" dirty="0" err="1"/>
              <a:t>It</a:t>
            </a:r>
            <a:r>
              <a:rPr lang="de-DE" dirty="0"/>
              <a:t> </a:t>
            </a:r>
            <a:r>
              <a:rPr lang="de-DE" dirty="0" err="1"/>
              <a:t>is</a:t>
            </a:r>
            <a:r>
              <a:rPr lang="de-DE" dirty="0"/>
              <a:t> a </a:t>
            </a:r>
            <a:r>
              <a:rPr lang="de-DE" dirty="0" err="1"/>
              <a:t>government</a:t>
            </a:r>
            <a:r>
              <a:rPr lang="de-DE" dirty="0"/>
              <a:t> </a:t>
            </a:r>
            <a:r>
              <a:rPr lang="de-DE" dirty="0" err="1"/>
              <a:t>authority</a:t>
            </a:r>
            <a:endParaRPr lang="de-DE" dirty="0"/>
          </a:p>
          <a:p>
            <a:pPr marL="514350" indent="-514350">
              <a:buAutoNum type="alphaLcParenR"/>
            </a:pPr>
            <a:r>
              <a:rPr lang="de-DE" dirty="0" err="1"/>
              <a:t>It</a:t>
            </a:r>
            <a:r>
              <a:rPr lang="de-DE" dirty="0"/>
              <a:t> </a:t>
            </a:r>
            <a:r>
              <a:rPr lang="de-DE" dirty="0" err="1"/>
              <a:t>is</a:t>
            </a:r>
            <a:r>
              <a:rPr lang="de-DE" dirty="0"/>
              <a:t> a </a:t>
            </a:r>
            <a:r>
              <a:rPr lang="de-DE" dirty="0" err="1"/>
              <a:t>service</a:t>
            </a:r>
            <a:r>
              <a:rPr lang="de-DE" dirty="0"/>
              <a:t> </a:t>
            </a:r>
            <a:r>
              <a:rPr lang="de-DE" dirty="0" err="1"/>
              <a:t>organization</a:t>
            </a:r>
            <a:endParaRPr lang="de-DE" dirty="0"/>
          </a:p>
          <a:p>
            <a:pPr marL="514350" indent="-514350">
              <a:buAutoNum type="alphaLcParenR"/>
            </a:pPr>
            <a:r>
              <a:rPr lang="de-DE" dirty="0" err="1"/>
              <a:t>It</a:t>
            </a:r>
            <a:r>
              <a:rPr lang="de-DE" dirty="0"/>
              <a:t> </a:t>
            </a:r>
            <a:r>
              <a:rPr lang="de-DE" dirty="0" err="1"/>
              <a:t>is</a:t>
            </a:r>
            <a:r>
              <a:rPr lang="de-DE" dirty="0"/>
              <a:t> a </a:t>
            </a:r>
            <a:r>
              <a:rPr lang="de-DE" dirty="0" err="1"/>
              <a:t>government-licensed</a:t>
            </a:r>
            <a:r>
              <a:rPr lang="de-DE" dirty="0"/>
              <a:t> </a:t>
            </a:r>
            <a:r>
              <a:rPr lang="de-DE" dirty="0" err="1"/>
              <a:t>organization</a:t>
            </a:r>
            <a:endParaRPr lang="de-DE" dirty="0"/>
          </a:p>
          <a:p>
            <a:pPr marL="0" indent="0">
              <a:buNone/>
            </a:pPr>
            <a:r>
              <a:rPr lang="de-DE" dirty="0"/>
              <a:t>Listen </a:t>
            </a:r>
            <a:r>
              <a:rPr lang="de-DE" dirty="0" err="1"/>
              <a:t>and</a:t>
            </a:r>
            <a:r>
              <a:rPr lang="de-DE" dirty="0"/>
              <a:t> </a:t>
            </a:r>
            <a:r>
              <a:rPr lang="de-DE" b="1" dirty="0"/>
              <a:t>tick</a:t>
            </a:r>
            <a:r>
              <a:rPr lang="de-DE" dirty="0"/>
              <a:t> </a:t>
            </a:r>
            <a:r>
              <a:rPr lang="de-DE" dirty="0" err="1"/>
              <a:t>the</a:t>
            </a:r>
            <a:r>
              <a:rPr lang="de-DE" dirty="0"/>
              <a:t> </a:t>
            </a:r>
            <a:r>
              <a:rPr lang="de-DE" dirty="0" err="1"/>
              <a:t>definition</a:t>
            </a:r>
            <a:r>
              <a:rPr lang="de-DE" dirty="0"/>
              <a:t> </a:t>
            </a:r>
            <a:r>
              <a:rPr lang="de-DE" dirty="0" err="1"/>
              <a:t>chosen</a:t>
            </a:r>
            <a:r>
              <a:rPr lang="de-DE" dirty="0"/>
              <a:t> </a:t>
            </a:r>
            <a:r>
              <a:rPr lang="de-DE" dirty="0" err="1"/>
              <a:t>by</a:t>
            </a:r>
            <a:r>
              <a:rPr lang="de-DE" dirty="0"/>
              <a:t> </a:t>
            </a:r>
            <a:r>
              <a:rPr lang="de-DE" dirty="0" err="1"/>
              <a:t>the</a:t>
            </a:r>
            <a:r>
              <a:rPr lang="de-DE" dirty="0"/>
              <a:t> </a:t>
            </a:r>
            <a:r>
              <a:rPr lang="de-DE" dirty="0" err="1"/>
              <a:t>lecturer</a:t>
            </a:r>
            <a:r>
              <a:rPr lang="de-DE" dirty="0"/>
              <a:t>.</a:t>
            </a:r>
          </a:p>
        </p:txBody>
      </p:sp>
    </p:spTree>
    <p:extLst>
      <p:ext uri="{BB962C8B-B14F-4D97-AF65-F5344CB8AC3E}">
        <p14:creationId xmlns:p14="http://schemas.microsoft.com/office/powerpoint/2010/main" val="2549749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Listening </a:t>
            </a:r>
            <a:r>
              <a:rPr lang="de-DE" dirty="0" err="1"/>
              <a:t>Exercise</a:t>
            </a:r>
            <a:r>
              <a:rPr lang="de-DE" dirty="0"/>
              <a:t> C (</a:t>
            </a:r>
            <a:r>
              <a:rPr lang="de-DE" dirty="0" err="1"/>
              <a:t>page</a:t>
            </a:r>
            <a:r>
              <a:rPr lang="de-DE" dirty="0"/>
              <a:t> 8)</a:t>
            </a:r>
          </a:p>
        </p:txBody>
      </p:sp>
      <p:sp>
        <p:nvSpPr>
          <p:cNvPr id="3" name="Inhaltsplatzhalter 2"/>
          <p:cNvSpPr>
            <a:spLocks noGrp="1"/>
          </p:cNvSpPr>
          <p:nvPr>
            <p:ph idx="1"/>
          </p:nvPr>
        </p:nvSpPr>
        <p:spPr/>
        <p:txBody>
          <a:bodyPr/>
          <a:lstStyle/>
          <a:p>
            <a:pPr marL="0" indent="0">
              <a:buNone/>
            </a:pPr>
            <a:r>
              <a:rPr lang="de-DE" dirty="0" err="1"/>
              <a:t>Correct</a:t>
            </a:r>
            <a:r>
              <a:rPr lang="de-DE" dirty="0"/>
              <a:t> </a:t>
            </a:r>
            <a:r>
              <a:rPr lang="de-DE" dirty="0" err="1"/>
              <a:t>answer</a:t>
            </a:r>
            <a:r>
              <a:rPr lang="de-DE" dirty="0"/>
              <a:t>: </a:t>
            </a:r>
          </a:p>
          <a:p>
            <a:pPr marL="514350" indent="-514350">
              <a:buAutoNum type="alphaLcParenR" startAt="4"/>
            </a:pPr>
            <a:r>
              <a:rPr lang="de-DE" dirty="0" err="1"/>
              <a:t>It</a:t>
            </a:r>
            <a:r>
              <a:rPr lang="de-DE" dirty="0"/>
              <a:t> </a:t>
            </a:r>
            <a:r>
              <a:rPr lang="de-DE" dirty="0" err="1"/>
              <a:t>is</a:t>
            </a:r>
            <a:r>
              <a:rPr lang="de-DE" dirty="0"/>
              <a:t> a </a:t>
            </a:r>
            <a:r>
              <a:rPr lang="de-DE" dirty="0" err="1"/>
              <a:t>government-licensed</a:t>
            </a:r>
            <a:r>
              <a:rPr lang="de-DE" dirty="0"/>
              <a:t> </a:t>
            </a:r>
            <a:r>
              <a:rPr lang="de-DE" dirty="0" err="1"/>
              <a:t>organization</a:t>
            </a:r>
            <a:endParaRPr lang="de-DE" dirty="0"/>
          </a:p>
          <a:p>
            <a:pPr marL="0" indent="0">
              <a:buNone/>
            </a:pPr>
            <a:endParaRPr lang="de-DE" dirty="0"/>
          </a:p>
          <a:p>
            <a:pPr marL="0" indent="0">
              <a:buNone/>
            </a:pPr>
            <a:r>
              <a:rPr lang="de-DE" dirty="0"/>
              <a:t>„</a:t>
            </a:r>
            <a:r>
              <a:rPr lang="de-DE" dirty="0" err="1"/>
              <a:t>It</a:t>
            </a:r>
            <a:r>
              <a:rPr lang="de-DE" dirty="0"/>
              <a:t> </a:t>
            </a:r>
            <a:r>
              <a:rPr lang="de-DE" dirty="0" err="1"/>
              <a:t>is</a:t>
            </a:r>
            <a:r>
              <a:rPr lang="de-DE" dirty="0"/>
              <a:t> </a:t>
            </a:r>
            <a:r>
              <a:rPr lang="de-DE" dirty="0" err="1"/>
              <a:t>established</a:t>
            </a:r>
            <a:r>
              <a:rPr lang="de-DE" dirty="0"/>
              <a:t> </a:t>
            </a:r>
            <a:r>
              <a:rPr lang="de-DE" dirty="0" err="1"/>
              <a:t>under</a:t>
            </a:r>
            <a:r>
              <a:rPr lang="de-DE" dirty="0"/>
              <a:t> a </a:t>
            </a:r>
            <a:r>
              <a:rPr lang="de-DE" dirty="0" err="1"/>
              <a:t>government</a:t>
            </a:r>
            <a:r>
              <a:rPr lang="de-DE" dirty="0"/>
              <a:t> </a:t>
            </a:r>
            <a:r>
              <a:rPr lang="de-DE" dirty="0" err="1"/>
              <a:t>charter</a:t>
            </a:r>
            <a:r>
              <a:rPr lang="de-DE" dirty="0"/>
              <a:t>.  A </a:t>
            </a:r>
            <a:r>
              <a:rPr lang="de-DE" dirty="0" err="1"/>
              <a:t>banking</a:t>
            </a:r>
            <a:r>
              <a:rPr lang="de-DE" dirty="0"/>
              <a:t> </a:t>
            </a:r>
            <a:r>
              <a:rPr lang="de-DE" dirty="0" err="1"/>
              <a:t>license</a:t>
            </a:r>
            <a:r>
              <a:rPr lang="de-DE" dirty="0"/>
              <a:t> </a:t>
            </a:r>
            <a:r>
              <a:rPr lang="de-DE" dirty="0" err="1"/>
              <a:t>gives</a:t>
            </a:r>
            <a:r>
              <a:rPr lang="de-DE" dirty="0"/>
              <a:t> </a:t>
            </a:r>
            <a:r>
              <a:rPr lang="de-DE" dirty="0" err="1"/>
              <a:t>the</a:t>
            </a:r>
            <a:r>
              <a:rPr lang="de-DE" dirty="0"/>
              <a:t> </a:t>
            </a:r>
            <a:r>
              <a:rPr lang="de-DE" dirty="0" err="1"/>
              <a:t>right</a:t>
            </a:r>
            <a:r>
              <a:rPr lang="de-DE" dirty="0"/>
              <a:t> </a:t>
            </a:r>
            <a:r>
              <a:rPr lang="de-DE" dirty="0" err="1"/>
              <a:t>to</a:t>
            </a:r>
            <a:r>
              <a:rPr lang="de-DE" dirty="0"/>
              <a:t> </a:t>
            </a:r>
            <a:r>
              <a:rPr lang="de-DE" dirty="0" err="1"/>
              <a:t>conduct</a:t>
            </a:r>
            <a:r>
              <a:rPr lang="de-DE" dirty="0"/>
              <a:t> </a:t>
            </a:r>
            <a:r>
              <a:rPr lang="de-DE" dirty="0" err="1"/>
              <a:t>banking</a:t>
            </a:r>
            <a:r>
              <a:rPr lang="de-DE" dirty="0"/>
              <a:t> </a:t>
            </a:r>
            <a:r>
              <a:rPr lang="de-DE" dirty="0" err="1"/>
              <a:t>services</a:t>
            </a:r>
            <a:r>
              <a:rPr lang="de-DE" dirty="0"/>
              <a:t>, </a:t>
            </a:r>
            <a:r>
              <a:rPr lang="de-DE" dirty="0" err="1"/>
              <a:t>particularly</a:t>
            </a:r>
            <a:r>
              <a:rPr lang="de-DE" dirty="0"/>
              <a:t> </a:t>
            </a:r>
            <a:r>
              <a:rPr lang="de-DE" dirty="0" err="1"/>
              <a:t>services</a:t>
            </a:r>
            <a:r>
              <a:rPr lang="de-DE" dirty="0"/>
              <a:t> </a:t>
            </a:r>
            <a:r>
              <a:rPr lang="de-DE" dirty="0" err="1"/>
              <a:t>related</a:t>
            </a:r>
            <a:r>
              <a:rPr lang="de-DE" dirty="0"/>
              <a:t> </a:t>
            </a:r>
            <a:r>
              <a:rPr lang="de-DE" dirty="0" err="1"/>
              <a:t>to</a:t>
            </a:r>
            <a:r>
              <a:rPr lang="de-DE" dirty="0"/>
              <a:t> </a:t>
            </a:r>
            <a:r>
              <a:rPr lang="de-DE" dirty="0" err="1"/>
              <a:t>the</a:t>
            </a:r>
            <a:r>
              <a:rPr lang="de-DE" dirty="0"/>
              <a:t> </a:t>
            </a:r>
            <a:r>
              <a:rPr lang="de-DE" dirty="0" err="1"/>
              <a:t>storing</a:t>
            </a:r>
            <a:r>
              <a:rPr lang="de-DE" dirty="0"/>
              <a:t>, </a:t>
            </a:r>
            <a:r>
              <a:rPr lang="de-DE" dirty="0" err="1"/>
              <a:t>or</a:t>
            </a:r>
            <a:r>
              <a:rPr lang="de-DE" dirty="0"/>
              <a:t> </a:t>
            </a:r>
            <a:r>
              <a:rPr lang="de-DE" dirty="0" err="1"/>
              <a:t>keeping</a:t>
            </a:r>
            <a:r>
              <a:rPr lang="de-DE" dirty="0"/>
              <a:t>, </a:t>
            </a:r>
            <a:r>
              <a:rPr lang="de-DE" dirty="0" err="1"/>
              <a:t>of</a:t>
            </a:r>
            <a:r>
              <a:rPr lang="de-DE" dirty="0"/>
              <a:t> </a:t>
            </a:r>
            <a:r>
              <a:rPr lang="de-DE" dirty="0" err="1"/>
              <a:t>deposits</a:t>
            </a:r>
            <a:r>
              <a:rPr lang="de-DE" dirty="0"/>
              <a:t>, </a:t>
            </a:r>
            <a:r>
              <a:rPr lang="de-DE" dirty="0" err="1"/>
              <a:t>and</a:t>
            </a:r>
            <a:r>
              <a:rPr lang="de-DE" dirty="0"/>
              <a:t> </a:t>
            </a:r>
            <a:r>
              <a:rPr lang="de-DE" dirty="0" err="1"/>
              <a:t>the</a:t>
            </a:r>
            <a:r>
              <a:rPr lang="de-DE" dirty="0"/>
              <a:t> </a:t>
            </a:r>
            <a:r>
              <a:rPr lang="de-DE" dirty="0" err="1"/>
              <a:t>extending</a:t>
            </a:r>
            <a:r>
              <a:rPr lang="de-DE" dirty="0"/>
              <a:t> </a:t>
            </a:r>
            <a:r>
              <a:rPr lang="de-DE" dirty="0" err="1"/>
              <a:t>or</a:t>
            </a:r>
            <a:r>
              <a:rPr lang="de-DE" dirty="0"/>
              <a:t> </a:t>
            </a:r>
            <a:r>
              <a:rPr lang="de-DE" dirty="0" err="1"/>
              <a:t>offering</a:t>
            </a:r>
            <a:r>
              <a:rPr lang="de-DE" dirty="0"/>
              <a:t>, </a:t>
            </a:r>
            <a:r>
              <a:rPr lang="de-DE" dirty="0" err="1"/>
              <a:t>of</a:t>
            </a:r>
            <a:r>
              <a:rPr lang="de-DE" dirty="0"/>
              <a:t> </a:t>
            </a:r>
            <a:r>
              <a:rPr lang="de-DE" dirty="0" err="1"/>
              <a:t>credit</a:t>
            </a:r>
            <a:r>
              <a:rPr lang="de-DE" dirty="0"/>
              <a:t>.“</a:t>
            </a:r>
          </a:p>
        </p:txBody>
      </p:sp>
    </p:spTree>
    <p:extLst>
      <p:ext uri="{BB962C8B-B14F-4D97-AF65-F5344CB8AC3E}">
        <p14:creationId xmlns:p14="http://schemas.microsoft.com/office/powerpoint/2010/main" val="1708326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Listening </a:t>
            </a:r>
            <a:r>
              <a:rPr lang="de-DE" dirty="0" err="1"/>
              <a:t>Exercise</a:t>
            </a:r>
            <a:r>
              <a:rPr lang="de-DE" dirty="0"/>
              <a:t> D (</a:t>
            </a:r>
            <a:r>
              <a:rPr lang="de-DE" dirty="0" err="1"/>
              <a:t>page</a:t>
            </a:r>
            <a:r>
              <a:rPr lang="de-DE" dirty="0"/>
              <a:t> 8)</a:t>
            </a:r>
          </a:p>
        </p:txBody>
      </p:sp>
      <p:sp>
        <p:nvSpPr>
          <p:cNvPr id="3" name="Inhaltsplatzhalter 2"/>
          <p:cNvSpPr>
            <a:spLocks noGrp="1"/>
          </p:cNvSpPr>
          <p:nvPr>
            <p:ph idx="1"/>
          </p:nvPr>
        </p:nvSpPr>
        <p:spPr/>
        <p:txBody>
          <a:bodyPr>
            <a:normAutofit/>
          </a:bodyPr>
          <a:lstStyle/>
          <a:p>
            <a:pPr marL="0" indent="0">
              <a:buNone/>
            </a:pPr>
            <a:r>
              <a:rPr lang="de-DE" dirty="0"/>
              <a:t>In Part 3 </a:t>
            </a:r>
            <a:r>
              <a:rPr lang="de-DE" dirty="0" err="1"/>
              <a:t>of</a:t>
            </a:r>
            <a:r>
              <a:rPr lang="de-DE" dirty="0"/>
              <a:t> </a:t>
            </a:r>
            <a:r>
              <a:rPr lang="de-DE" dirty="0" err="1"/>
              <a:t>the</a:t>
            </a:r>
            <a:r>
              <a:rPr lang="de-DE" dirty="0"/>
              <a:t> </a:t>
            </a:r>
            <a:r>
              <a:rPr lang="de-DE" dirty="0" err="1"/>
              <a:t>talk</a:t>
            </a:r>
            <a:r>
              <a:rPr lang="de-DE" dirty="0"/>
              <a:t>, </a:t>
            </a:r>
            <a:r>
              <a:rPr lang="de-DE" dirty="0" err="1"/>
              <a:t>the</a:t>
            </a:r>
            <a:r>
              <a:rPr lang="de-DE" dirty="0"/>
              <a:t> </a:t>
            </a:r>
            <a:r>
              <a:rPr lang="de-DE" dirty="0" err="1"/>
              <a:t>lecturer</a:t>
            </a:r>
            <a:r>
              <a:rPr lang="de-DE" dirty="0"/>
              <a:t> </a:t>
            </a:r>
            <a:r>
              <a:rPr lang="de-DE" dirty="0" err="1"/>
              <a:t>describes</a:t>
            </a:r>
            <a:r>
              <a:rPr lang="de-DE" dirty="0"/>
              <a:t> different </a:t>
            </a:r>
            <a:r>
              <a:rPr lang="de-DE" dirty="0" err="1"/>
              <a:t>types</a:t>
            </a:r>
            <a:r>
              <a:rPr lang="de-DE" dirty="0"/>
              <a:t> </a:t>
            </a:r>
            <a:r>
              <a:rPr lang="de-DE" dirty="0" err="1"/>
              <a:t>of</a:t>
            </a:r>
            <a:r>
              <a:rPr lang="de-DE" dirty="0"/>
              <a:t> </a:t>
            </a:r>
            <a:r>
              <a:rPr lang="de-DE" dirty="0" err="1"/>
              <a:t>bank</a:t>
            </a:r>
            <a:r>
              <a:rPr lang="de-DE" dirty="0"/>
              <a:t>.</a:t>
            </a:r>
          </a:p>
          <a:p>
            <a:pPr marL="0" indent="0">
              <a:buNone/>
            </a:pPr>
            <a:r>
              <a:rPr lang="de-DE" dirty="0"/>
              <a:t>1.)  </a:t>
            </a:r>
            <a:r>
              <a:rPr lang="de-DE" dirty="0" err="1"/>
              <a:t>How</a:t>
            </a:r>
            <a:r>
              <a:rPr lang="de-DE" dirty="0"/>
              <a:t> </a:t>
            </a:r>
            <a:r>
              <a:rPr lang="de-DE" dirty="0" err="1"/>
              <a:t>many</a:t>
            </a:r>
            <a:r>
              <a:rPr lang="de-DE" dirty="0"/>
              <a:t> </a:t>
            </a:r>
            <a:r>
              <a:rPr lang="de-DE" dirty="0" err="1"/>
              <a:t>types</a:t>
            </a:r>
            <a:r>
              <a:rPr lang="de-DE" dirty="0"/>
              <a:t> </a:t>
            </a:r>
            <a:r>
              <a:rPr lang="de-DE" dirty="0" err="1"/>
              <a:t>of</a:t>
            </a:r>
            <a:r>
              <a:rPr lang="de-DE" dirty="0"/>
              <a:t> </a:t>
            </a:r>
            <a:r>
              <a:rPr lang="de-DE" dirty="0" err="1"/>
              <a:t>bank</a:t>
            </a:r>
            <a:r>
              <a:rPr lang="de-DE" dirty="0"/>
              <a:t> </a:t>
            </a:r>
            <a:r>
              <a:rPr lang="de-DE" dirty="0" err="1"/>
              <a:t>can</a:t>
            </a:r>
            <a:r>
              <a:rPr lang="de-DE" dirty="0"/>
              <a:t> </a:t>
            </a:r>
            <a:r>
              <a:rPr lang="de-DE" dirty="0" err="1"/>
              <a:t>you</a:t>
            </a:r>
            <a:r>
              <a:rPr lang="de-DE" dirty="0"/>
              <a:t> </a:t>
            </a:r>
            <a:r>
              <a:rPr lang="de-DE" dirty="0" err="1"/>
              <a:t>think</a:t>
            </a:r>
            <a:r>
              <a:rPr lang="de-DE" dirty="0"/>
              <a:t> </a:t>
            </a:r>
            <a:r>
              <a:rPr lang="de-DE" dirty="0" err="1"/>
              <a:t>of</a:t>
            </a:r>
            <a:r>
              <a:rPr lang="de-DE" dirty="0"/>
              <a:t>?</a:t>
            </a:r>
          </a:p>
          <a:p>
            <a:pPr marL="0" indent="0">
              <a:buNone/>
            </a:pPr>
            <a:r>
              <a:rPr lang="de-DE" dirty="0"/>
              <a:t>2.)  </a:t>
            </a:r>
            <a:r>
              <a:rPr lang="de-DE" dirty="0" err="1"/>
              <a:t>What</a:t>
            </a:r>
            <a:r>
              <a:rPr lang="de-DE" dirty="0"/>
              <a:t> </a:t>
            </a:r>
            <a:r>
              <a:rPr lang="de-DE" dirty="0" err="1"/>
              <a:t>sort</a:t>
            </a:r>
            <a:r>
              <a:rPr lang="de-DE" dirty="0"/>
              <a:t> </a:t>
            </a:r>
            <a:r>
              <a:rPr lang="de-DE" dirty="0" err="1"/>
              <a:t>of</a:t>
            </a:r>
            <a:r>
              <a:rPr lang="de-DE" dirty="0"/>
              <a:t> </a:t>
            </a:r>
            <a:r>
              <a:rPr lang="de-DE" dirty="0" err="1"/>
              <a:t>person</a:t>
            </a:r>
            <a:r>
              <a:rPr lang="de-DE" dirty="0"/>
              <a:t> </a:t>
            </a:r>
            <a:r>
              <a:rPr lang="de-DE" dirty="0" err="1"/>
              <a:t>or</a:t>
            </a:r>
            <a:r>
              <a:rPr lang="de-DE" dirty="0"/>
              <a:t> </a:t>
            </a:r>
            <a:r>
              <a:rPr lang="de-DE" dirty="0" err="1"/>
              <a:t>organization</a:t>
            </a:r>
            <a:r>
              <a:rPr lang="de-DE" dirty="0"/>
              <a:t> </a:t>
            </a:r>
            <a:r>
              <a:rPr lang="de-DE" dirty="0" err="1"/>
              <a:t>does</a:t>
            </a:r>
            <a:r>
              <a:rPr lang="de-DE" dirty="0"/>
              <a:t> </a:t>
            </a:r>
            <a:r>
              <a:rPr lang="de-DE" dirty="0" err="1"/>
              <a:t>each</a:t>
            </a:r>
            <a:r>
              <a:rPr lang="de-DE" dirty="0"/>
              <a:t> type </a:t>
            </a:r>
            <a:r>
              <a:rPr lang="de-DE" dirty="0" err="1"/>
              <a:t>of</a:t>
            </a:r>
            <a:r>
              <a:rPr lang="de-DE" dirty="0"/>
              <a:t> </a:t>
            </a:r>
            <a:r>
              <a:rPr lang="de-DE" dirty="0" err="1"/>
              <a:t>bank</a:t>
            </a:r>
            <a:r>
              <a:rPr lang="de-DE" dirty="0"/>
              <a:t> </a:t>
            </a:r>
            <a:r>
              <a:rPr lang="de-DE" dirty="0" err="1"/>
              <a:t>work</a:t>
            </a:r>
            <a:r>
              <a:rPr lang="de-DE" dirty="0"/>
              <a:t> </a:t>
            </a:r>
            <a:r>
              <a:rPr lang="de-DE" dirty="0" err="1"/>
              <a:t>with</a:t>
            </a:r>
            <a:r>
              <a:rPr lang="de-DE" dirty="0"/>
              <a:t>?</a:t>
            </a:r>
          </a:p>
          <a:p>
            <a:pPr marL="0" indent="0">
              <a:buNone/>
            </a:pPr>
            <a:r>
              <a:rPr lang="de-DE" dirty="0" err="1"/>
              <a:t>Let‘s</a:t>
            </a:r>
            <a:r>
              <a:rPr lang="de-DE" dirty="0"/>
              <a:t> </a:t>
            </a:r>
            <a:r>
              <a:rPr lang="de-DE" dirty="0" err="1"/>
              <a:t>brainstorm</a:t>
            </a:r>
            <a:r>
              <a:rPr lang="de-DE" dirty="0"/>
              <a:t> </a:t>
            </a:r>
            <a:r>
              <a:rPr lang="de-DE" dirty="0" err="1"/>
              <a:t>answers</a:t>
            </a:r>
            <a:r>
              <a:rPr lang="de-DE" dirty="0"/>
              <a:t> </a:t>
            </a:r>
            <a:r>
              <a:rPr lang="de-DE" dirty="0" err="1"/>
              <a:t>to</a:t>
            </a:r>
            <a:r>
              <a:rPr lang="de-DE" dirty="0"/>
              <a:t> </a:t>
            </a:r>
            <a:r>
              <a:rPr lang="de-DE" dirty="0" err="1"/>
              <a:t>these</a:t>
            </a:r>
            <a:r>
              <a:rPr lang="de-DE" dirty="0"/>
              <a:t> </a:t>
            </a:r>
            <a:r>
              <a:rPr lang="de-DE" dirty="0" err="1"/>
              <a:t>questions</a:t>
            </a:r>
            <a:r>
              <a:rPr lang="de-DE" dirty="0"/>
              <a:t>. </a:t>
            </a:r>
          </a:p>
          <a:p>
            <a:pPr marL="0" indent="0">
              <a:buNone/>
            </a:pPr>
            <a:r>
              <a:rPr lang="de-DE" dirty="0" err="1"/>
              <a:t>Then</a:t>
            </a:r>
            <a:r>
              <a:rPr lang="de-DE" dirty="0"/>
              <a:t> </a:t>
            </a:r>
            <a:r>
              <a:rPr lang="de-DE" dirty="0" err="1"/>
              <a:t>we</a:t>
            </a:r>
            <a:r>
              <a:rPr lang="de-DE" dirty="0"/>
              <a:t> will listen, </a:t>
            </a:r>
            <a:r>
              <a:rPr lang="de-DE" dirty="0" err="1"/>
              <a:t>make</a:t>
            </a:r>
            <a:r>
              <a:rPr lang="de-DE" dirty="0"/>
              <a:t> </a:t>
            </a:r>
            <a:r>
              <a:rPr lang="de-DE" dirty="0" err="1"/>
              <a:t>notes</a:t>
            </a:r>
            <a:r>
              <a:rPr lang="de-DE" dirty="0"/>
              <a:t>, </a:t>
            </a:r>
            <a:r>
              <a:rPr lang="de-DE" dirty="0" err="1"/>
              <a:t>and</a:t>
            </a:r>
            <a:r>
              <a:rPr lang="de-DE" dirty="0"/>
              <a:t> check </a:t>
            </a:r>
            <a:r>
              <a:rPr lang="de-DE" dirty="0" err="1"/>
              <a:t>our</a:t>
            </a:r>
            <a:r>
              <a:rPr lang="de-DE" dirty="0"/>
              <a:t> </a:t>
            </a:r>
            <a:r>
              <a:rPr lang="de-DE" dirty="0" err="1"/>
              <a:t>ideas</a:t>
            </a:r>
            <a:r>
              <a:rPr lang="de-DE" dirty="0"/>
              <a:t> </a:t>
            </a:r>
            <a:r>
              <a:rPr lang="de-DE" dirty="0" err="1"/>
              <a:t>against</a:t>
            </a:r>
            <a:r>
              <a:rPr lang="de-DE" dirty="0"/>
              <a:t> </a:t>
            </a:r>
            <a:r>
              <a:rPr lang="de-DE" dirty="0" err="1"/>
              <a:t>the</a:t>
            </a:r>
            <a:r>
              <a:rPr lang="de-DE" dirty="0"/>
              <a:t> </a:t>
            </a:r>
            <a:r>
              <a:rPr lang="de-DE" dirty="0" err="1"/>
              <a:t>recording</a:t>
            </a:r>
            <a:r>
              <a:rPr lang="de-DE" dirty="0"/>
              <a:t>.  </a:t>
            </a:r>
          </a:p>
        </p:txBody>
      </p:sp>
    </p:spTree>
    <p:extLst>
      <p:ext uri="{BB962C8B-B14F-4D97-AF65-F5344CB8AC3E}">
        <p14:creationId xmlns:p14="http://schemas.microsoft.com/office/powerpoint/2010/main" val="218479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Listening </a:t>
            </a:r>
            <a:r>
              <a:rPr lang="de-DE" dirty="0" err="1"/>
              <a:t>Exercise</a:t>
            </a:r>
            <a:r>
              <a:rPr lang="de-DE" dirty="0"/>
              <a:t> D (</a:t>
            </a:r>
            <a:r>
              <a:rPr lang="de-DE" dirty="0" err="1"/>
              <a:t>page</a:t>
            </a:r>
            <a:r>
              <a:rPr lang="de-DE" dirty="0"/>
              <a:t> 8)</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743458687"/>
              </p:ext>
            </p:extLst>
          </p:nvPr>
        </p:nvGraphicFramePr>
        <p:xfrm>
          <a:off x="467544" y="1628801"/>
          <a:ext cx="8229600" cy="4554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811000">
                <a:tc>
                  <a:txBody>
                    <a:bodyPr/>
                    <a:lstStyle/>
                    <a:p>
                      <a:endParaRPr lang="de-DE" dirty="0"/>
                    </a:p>
                  </a:txBody>
                  <a:tcPr/>
                </a:tc>
                <a:tc>
                  <a:txBody>
                    <a:bodyPr/>
                    <a:lstStyle/>
                    <a:p>
                      <a:r>
                        <a:rPr lang="de-DE" dirty="0"/>
                        <a:t>              </a:t>
                      </a:r>
                      <a:r>
                        <a:rPr lang="de-DE" sz="6600" dirty="0">
                          <a:solidFill>
                            <a:schemeClr val="accent6"/>
                          </a:solidFill>
                        </a:rPr>
                        <a:t>BANKS</a:t>
                      </a:r>
                    </a:p>
                  </a:txBody>
                  <a:tcPr/>
                </a:tc>
                <a:tc>
                  <a:txBody>
                    <a:bodyPr/>
                    <a:lstStyle/>
                    <a:p>
                      <a:endParaRPr lang="de-DE"/>
                    </a:p>
                  </a:txBody>
                  <a:tcPr/>
                </a:tc>
                <a:extLst>
                  <a:ext uri="{0D108BD9-81ED-4DB2-BD59-A6C34878D82A}">
                    <a16:rowId xmlns:a16="http://schemas.microsoft.com/office/drawing/2014/main" val="10000"/>
                  </a:ext>
                </a:extLst>
              </a:tr>
              <a:tr h="370840">
                <a:tc>
                  <a:txBody>
                    <a:bodyPr/>
                    <a:lstStyle/>
                    <a:p>
                      <a:r>
                        <a:rPr lang="de-DE" b="1" dirty="0" err="1"/>
                        <a:t>Wholesale</a:t>
                      </a:r>
                      <a:r>
                        <a:rPr lang="de-DE" dirty="0"/>
                        <a:t> (e.g. </a:t>
                      </a:r>
                      <a:r>
                        <a:rPr lang="de-DE" dirty="0" err="1"/>
                        <a:t>merchant</a:t>
                      </a:r>
                      <a:r>
                        <a:rPr lang="de-DE" dirty="0"/>
                        <a:t> </a:t>
                      </a:r>
                      <a:r>
                        <a:rPr lang="de-DE" dirty="0" err="1"/>
                        <a:t>banks</a:t>
                      </a:r>
                      <a:r>
                        <a:rPr lang="de-DE" dirty="0"/>
                        <a:t>)</a:t>
                      </a:r>
                    </a:p>
                  </a:txBody>
                  <a:tcPr/>
                </a:tc>
                <a:tc>
                  <a:txBody>
                    <a:bodyPr/>
                    <a:lstStyle/>
                    <a:p>
                      <a:r>
                        <a:rPr lang="de-DE" b="1" dirty="0"/>
                        <a:t>Retail</a:t>
                      </a:r>
                      <a:r>
                        <a:rPr lang="de-DE" dirty="0"/>
                        <a:t> (e.g. </a:t>
                      </a:r>
                      <a:r>
                        <a:rPr lang="de-DE" dirty="0" err="1"/>
                        <a:t>trading</a:t>
                      </a:r>
                      <a:r>
                        <a:rPr lang="de-DE" dirty="0"/>
                        <a:t>/</a:t>
                      </a:r>
                      <a:r>
                        <a:rPr lang="de-DE" dirty="0" err="1"/>
                        <a:t>commercial</a:t>
                      </a:r>
                      <a:r>
                        <a:rPr lang="de-DE" baseline="0" dirty="0"/>
                        <a:t> </a:t>
                      </a:r>
                      <a:r>
                        <a:rPr lang="de-DE" baseline="0" dirty="0" err="1"/>
                        <a:t>banks</a:t>
                      </a:r>
                      <a:r>
                        <a:rPr lang="de-DE" baseline="0" dirty="0"/>
                        <a:t>, </a:t>
                      </a:r>
                      <a:r>
                        <a:rPr lang="de-DE" baseline="0" dirty="0" err="1"/>
                        <a:t>savings</a:t>
                      </a:r>
                      <a:r>
                        <a:rPr lang="de-DE" baseline="0" dirty="0"/>
                        <a:t> </a:t>
                      </a:r>
                      <a:r>
                        <a:rPr lang="de-DE" baseline="0" dirty="0" err="1"/>
                        <a:t>banks</a:t>
                      </a:r>
                      <a:r>
                        <a:rPr lang="de-DE" baseline="0" dirty="0"/>
                        <a:t>)</a:t>
                      </a:r>
                      <a:endParaRPr lang="de-DE" dirty="0"/>
                    </a:p>
                  </a:txBody>
                  <a:tcPr/>
                </a:tc>
                <a:tc>
                  <a:txBody>
                    <a:bodyPr/>
                    <a:lstStyle/>
                    <a:p>
                      <a:r>
                        <a:rPr lang="de-DE" b="1" dirty="0"/>
                        <a:t>Central</a:t>
                      </a:r>
                    </a:p>
                    <a:p>
                      <a:r>
                        <a:rPr lang="de-DE" dirty="0"/>
                        <a:t>Work </a:t>
                      </a:r>
                      <a:r>
                        <a:rPr lang="de-DE" dirty="0" err="1"/>
                        <a:t>with</a:t>
                      </a:r>
                      <a:r>
                        <a:rPr lang="de-DE" dirty="0"/>
                        <a:t>: </a:t>
                      </a:r>
                      <a:r>
                        <a:rPr lang="de-DE" dirty="0" err="1"/>
                        <a:t>commercial</a:t>
                      </a:r>
                      <a:r>
                        <a:rPr lang="de-DE" dirty="0"/>
                        <a:t> </a:t>
                      </a:r>
                      <a:r>
                        <a:rPr lang="de-DE" dirty="0" err="1"/>
                        <a:t>banks</a:t>
                      </a:r>
                      <a:endParaRPr lang="de-DE" dirty="0"/>
                    </a:p>
                  </a:txBody>
                  <a:tcPr/>
                </a:tc>
                <a:extLst>
                  <a:ext uri="{0D108BD9-81ED-4DB2-BD59-A6C34878D82A}">
                    <a16:rowId xmlns:a16="http://schemas.microsoft.com/office/drawing/2014/main" val="10001"/>
                  </a:ext>
                </a:extLst>
              </a:tr>
              <a:tr h="370840">
                <a:tc>
                  <a:txBody>
                    <a:bodyPr/>
                    <a:lstStyle/>
                    <a:p>
                      <a:r>
                        <a:rPr lang="de-DE" dirty="0"/>
                        <a:t>Work </a:t>
                      </a:r>
                      <a:r>
                        <a:rPr lang="de-DE" dirty="0" err="1"/>
                        <a:t>with</a:t>
                      </a:r>
                      <a:r>
                        <a:rPr lang="de-DE" dirty="0"/>
                        <a:t> </a:t>
                      </a:r>
                      <a:r>
                        <a:rPr lang="de-DE" dirty="0" err="1"/>
                        <a:t>companies</a:t>
                      </a:r>
                      <a:r>
                        <a:rPr lang="de-DE" dirty="0"/>
                        <a:t>, </a:t>
                      </a:r>
                      <a:r>
                        <a:rPr lang="de-DE" dirty="0" err="1"/>
                        <a:t>government</a:t>
                      </a:r>
                      <a:r>
                        <a:rPr lang="de-DE" baseline="0" dirty="0"/>
                        <a:t> </a:t>
                      </a:r>
                      <a:r>
                        <a:rPr lang="de-DE" baseline="0" dirty="0" err="1"/>
                        <a:t>agencies</a:t>
                      </a:r>
                      <a:r>
                        <a:rPr lang="de-DE" baseline="0" dirty="0"/>
                        <a:t>, </a:t>
                      </a:r>
                      <a:r>
                        <a:rPr lang="de-DE" baseline="0" dirty="0" err="1"/>
                        <a:t>other</a:t>
                      </a:r>
                      <a:r>
                        <a:rPr lang="de-DE" baseline="0" dirty="0"/>
                        <a:t> </a:t>
                      </a:r>
                      <a:r>
                        <a:rPr lang="de-DE" baseline="0" dirty="0" err="1"/>
                        <a:t>banks</a:t>
                      </a:r>
                      <a:endParaRPr lang="de-DE" dirty="0"/>
                    </a:p>
                  </a:txBody>
                  <a:tcPr/>
                </a:tc>
                <a:tc>
                  <a:txBody>
                    <a:bodyPr/>
                    <a:lstStyle/>
                    <a:p>
                      <a:r>
                        <a:rPr lang="de-DE" dirty="0"/>
                        <a:t>Work </a:t>
                      </a:r>
                      <a:r>
                        <a:rPr lang="de-DE" dirty="0" err="1"/>
                        <a:t>with</a:t>
                      </a:r>
                      <a:r>
                        <a:rPr lang="de-DE" dirty="0"/>
                        <a:t>:</a:t>
                      </a:r>
                      <a:r>
                        <a:rPr lang="de-DE" baseline="0" dirty="0"/>
                        <a:t> </a:t>
                      </a:r>
                      <a:r>
                        <a:rPr lang="de-DE" baseline="0" dirty="0" err="1"/>
                        <a:t>the</a:t>
                      </a:r>
                      <a:r>
                        <a:rPr lang="de-DE" baseline="0" dirty="0"/>
                        <a:t> </a:t>
                      </a:r>
                      <a:r>
                        <a:rPr lang="de-DE" baseline="0" dirty="0" err="1"/>
                        <a:t>general</a:t>
                      </a:r>
                      <a:r>
                        <a:rPr lang="de-DE" baseline="0" dirty="0"/>
                        <a:t> </a:t>
                      </a:r>
                      <a:r>
                        <a:rPr lang="de-DE" baseline="0" dirty="0" err="1"/>
                        <a:t>public</a:t>
                      </a:r>
                      <a:endParaRPr lang="de-DE" dirty="0"/>
                    </a:p>
                  </a:txBody>
                  <a:tcPr/>
                </a:tc>
                <a:tc>
                  <a:txBody>
                    <a:bodyPr/>
                    <a:lstStyle/>
                    <a:p>
                      <a:r>
                        <a:rPr lang="de-DE" dirty="0"/>
                        <a:t>Fix </a:t>
                      </a:r>
                      <a:r>
                        <a:rPr lang="de-DE" dirty="0" err="1"/>
                        <a:t>main</a:t>
                      </a:r>
                      <a:r>
                        <a:rPr lang="de-DE" dirty="0"/>
                        <a:t> </a:t>
                      </a:r>
                      <a:r>
                        <a:rPr lang="de-DE" dirty="0" err="1"/>
                        <a:t>interest</a:t>
                      </a:r>
                      <a:r>
                        <a:rPr lang="de-DE" dirty="0"/>
                        <a:t> </a:t>
                      </a:r>
                      <a:r>
                        <a:rPr lang="de-DE" dirty="0" err="1"/>
                        <a:t>rates</a:t>
                      </a:r>
                      <a:r>
                        <a:rPr lang="de-DE" dirty="0"/>
                        <a:t>, </a:t>
                      </a:r>
                      <a:r>
                        <a:rPr lang="de-DE" dirty="0" err="1"/>
                        <a:t>issue</a:t>
                      </a:r>
                      <a:r>
                        <a:rPr lang="de-DE" dirty="0"/>
                        <a:t> </a:t>
                      </a:r>
                      <a:r>
                        <a:rPr lang="de-DE" dirty="0" err="1"/>
                        <a:t>currency</a:t>
                      </a:r>
                      <a:r>
                        <a:rPr lang="de-DE" dirty="0"/>
                        <a:t>, </a:t>
                      </a:r>
                      <a:r>
                        <a:rPr lang="de-DE" dirty="0" err="1"/>
                        <a:t>supervise</a:t>
                      </a:r>
                      <a:r>
                        <a:rPr lang="de-DE" dirty="0"/>
                        <a:t> </a:t>
                      </a:r>
                      <a:r>
                        <a:rPr lang="de-DE" dirty="0" err="1"/>
                        <a:t>commercial</a:t>
                      </a:r>
                      <a:r>
                        <a:rPr lang="de-DE" dirty="0"/>
                        <a:t> </a:t>
                      </a:r>
                      <a:r>
                        <a:rPr lang="de-DE" dirty="0" err="1"/>
                        <a:t>banks</a:t>
                      </a:r>
                      <a:r>
                        <a:rPr lang="de-DE" dirty="0"/>
                        <a:t>,</a:t>
                      </a:r>
                      <a:r>
                        <a:rPr lang="de-DE" baseline="0" dirty="0"/>
                        <a:t> </a:t>
                      </a:r>
                      <a:r>
                        <a:rPr lang="de-DE" baseline="0" dirty="0" err="1"/>
                        <a:t>control</a:t>
                      </a:r>
                      <a:r>
                        <a:rPr lang="de-DE" baseline="0" dirty="0"/>
                        <a:t> </a:t>
                      </a:r>
                      <a:r>
                        <a:rPr lang="de-DE" baseline="0" dirty="0" err="1"/>
                        <a:t>foreign</a:t>
                      </a:r>
                      <a:r>
                        <a:rPr lang="de-DE" baseline="0" dirty="0"/>
                        <a:t> </a:t>
                      </a:r>
                      <a:r>
                        <a:rPr lang="de-DE" baseline="0" dirty="0" err="1"/>
                        <a:t>exchange</a:t>
                      </a:r>
                      <a:endParaRPr lang="de-DE" dirty="0"/>
                    </a:p>
                  </a:txBody>
                  <a:tcPr/>
                </a:tc>
                <a:extLst>
                  <a:ext uri="{0D108BD9-81ED-4DB2-BD59-A6C34878D82A}">
                    <a16:rowId xmlns:a16="http://schemas.microsoft.com/office/drawing/2014/main" val="10002"/>
                  </a:ext>
                </a:extLst>
              </a:tr>
              <a:tr h="370840">
                <a:tc>
                  <a:txBody>
                    <a:bodyPr/>
                    <a:lstStyle/>
                    <a:p>
                      <a:r>
                        <a:rPr lang="de-DE" dirty="0" err="1"/>
                        <a:t>Deposits</a:t>
                      </a:r>
                      <a:r>
                        <a:rPr lang="de-DE" dirty="0"/>
                        <a:t>, </a:t>
                      </a:r>
                      <a:r>
                        <a:rPr lang="de-DE" dirty="0" err="1"/>
                        <a:t>payments</a:t>
                      </a:r>
                      <a:r>
                        <a:rPr lang="de-DE" dirty="0"/>
                        <a:t>, </a:t>
                      </a:r>
                      <a:r>
                        <a:rPr lang="de-DE" dirty="0" err="1"/>
                        <a:t>credits</a:t>
                      </a:r>
                      <a:r>
                        <a:rPr lang="de-DE" dirty="0"/>
                        <a:t> (large </a:t>
                      </a:r>
                      <a:r>
                        <a:rPr lang="de-DE" dirty="0" err="1"/>
                        <a:t>scale</a:t>
                      </a:r>
                      <a:r>
                        <a:rPr lang="de-DE" dirty="0"/>
                        <a:t>)</a:t>
                      </a:r>
                    </a:p>
                  </a:txBody>
                  <a:tcPr/>
                </a:tc>
                <a:tc>
                  <a:txBody>
                    <a:bodyPr/>
                    <a:lstStyle/>
                    <a:p>
                      <a:r>
                        <a:rPr lang="de-DE" dirty="0" err="1"/>
                        <a:t>Deposits</a:t>
                      </a:r>
                      <a:r>
                        <a:rPr lang="de-DE" dirty="0"/>
                        <a:t>, </a:t>
                      </a:r>
                      <a:r>
                        <a:rPr lang="de-DE" dirty="0" err="1"/>
                        <a:t>payments</a:t>
                      </a:r>
                      <a:r>
                        <a:rPr lang="de-DE" dirty="0"/>
                        <a:t>, </a:t>
                      </a:r>
                      <a:r>
                        <a:rPr lang="de-DE" dirty="0" err="1"/>
                        <a:t>credits</a:t>
                      </a:r>
                      <a:r>
                        <a:rPr lang="de-DE" dirty="0"/>
                        <a:t> (</a:t>
                      </a:r>
                      <a:r>
                        <a:rPr lang="de-DE" dirty="0" err="1"/>
                        <a:t>small</a:t>
                      </a:r>
                      <a:r>
                        <a:rPr lang="de-DE" dirty="0"/>
                        <a:t> </a:t>
                      </a:r>
                      <a:r>
                        <a:rPr lang="de-DE" dirty="0" err="1"/>
                        <a:t>scale</a:t>
                      </a:r>
                      <a:r>
                        <a:rPr lang="de-DE" dirty="0"/>
                        <a:t>)</a:t>
                      </a:r>
                    </a:p>
                  </a:txBody>
                  <a:tcPr/>
                </a:tc>
                <a:tc>
                  <a:txBody>
                    <a:bodyPr/>
                    <a:lstStyle/>
                    <a:p>
                      <a:endParaRPr lang="de-DE"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31513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1070FC-068B-4E1C-B5C8-6DE429D983F4}"/>
              </a:ext>
            </a:extLst>
          </p:cNvPr>
          <p:cNvSpPr>
            <a:spLocks noGrp="1"/>
          </p:cNvSpPr>
          <p:nvPr>
            <p:ph type="title"/>
          </p:nvPr>
        </p:nvSpPr>
        <p:spPr/>
        <p:txBody>
          <a:bodyPr/>
          <a:lstStyle/>
          <a:p>
            <a:r>
              <a:rPr lang="de-DE" dirty="0"/>
              <a:t>Online </a:t>
            </a:r>
            <a:r>
              <a:rPr lang="de-DE" dirty="0" err="1"/>
              <a:t>Spachtest</a:t>
            </a:r>
            <a:r>
              <a:rPr lang="de-DE" dirty="0"/>
              <a:t> </a:t>
            </a:r>
            <a:r>
              <a:rPr lang="de-DE" dirty="0" err="1"/>
              <a:t>Results</a:t>
            </a:r>
            <a:endParaRPr lang="de-DE" dirty="0"/>
          </a:p>
        </p:txBody>
      </p:sp>
      <p:graphicFrame>
        <p:nvGraphicFramePr>
          <p:cNvPr id="5" name="Inhaltsplatzhalter 4">
            <a:extLst>
              <a:ext uri="{FF2B5EF4-FFF2-40B4-BE49-F238E27FC236}">
                <a16:creationId xmlns:a16="http://schemas.microsoft.com/office/drawing/2014/main" id="{B81C8D0E-7B87-4264-8238-81B0DB31B78E}"/>
              </a:ext>
            </a:extLst>
          </p:cNvPr>
          <p:cNvGraphicFramePr>
            <a:graphicFrameLocks noGrp="1"/>
          </p:cNvGraphicFramePr>
          <p:nvPr>
            <p:ph idx="1"/>
          </p:nvPr>
        </p:nvGraphicFramePr>
        <p:xfrm>
          <a:off x="611560" y="1600200"/>
          <a:ext cx="8075240" cy="2595880"/>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val="1607266007"/>
                    </a:ext>
                  </a:extLst>
                </a:gridCol>
                <a:gridCol w="4114800">
                  <a:extLst>
                    <a:ext uri="{9D8B030D-6E8A-4147-A177-3AD203B41FA5}">
                      <a16:colId xmlns:a16="http://schemas.microsoft.com/office/drawing/2014/main" val="4019650744"/>
                    </a:ext>
                  </a:extLst>
                </a:gridCol>
              </a:tblGrid>
              <a:tr h="370840">
                <a:tc>
                  <a:txBody>
                    <a:bodyPr/>
                    <a:lstStyle/>
                    <a:p>
                      <a:r>
                        <a:rPr lang="de-DE" dirty="0"/>
                        <a:t>Testergebnis</a:t>
                      </a:r>
                    </a:p>
                  </a:txBody>
                  <a:tcPr/>
                </a:tc>
                <a:tc>
                  <a:txBody>
                    <a:bodyPr/>
                    <a:lstStyle/>
                    <a:p>
                      <a:r>
                        <a:rPr lang="de-DE" dirty="0"/>
                        <a:t>GER Stufe</a:t>
                      </a:r>
                    </a:p>
                  </a:txBody>
                  <a:tcPr/>
                </a:tc>
                <a:extLst>
                  <a:ext uri="{0D108BD9-81ED-4DB2-BD59-A6C34878D82A}">
                    <a16:rowId xmlns:a16="http://schemas.microsoft.com/office/drawing/2014/main" val="2928542735"/>
                  </a:ext>
                </a:extLst>
              </a:tr>
              <a:tr h="370840">
                <a:tc>
                  <a:txBody>
                    <a:bodyPr/>
                    <a:lstStyle/>
                    <a:p>
                      <a:r>
                        <a:rPr lang="de-DE" dirty="0"/>
                        <a:t>&lt;25</a:t>
                      </a:r>
                    </a:p>
                  </a:txBody>
                  <a:tcPr/>
                </a:tc>
                <a:tc>
                  <a:txBody>
                    <a:bodyPr/>
                    <a:lstStyle/>
                    <a:p>
                      <a:r>
                        <a:rPr lang="de-DE" dirty="0"/>
                        <a:t>A1 </a:t>
                      </a:r>
                    </a:p>
                  </a:txBody>
                  <a:tcPr/>
                </a:tc>
                <a:extLst>
                  <a:ext uri="{0D108BD9-81ED-4DB2-BD59-A6C34878D82A}">
                    <a16:rowId xmlns:a16="http://schemas.microsoft.com/office/drawing/2014/main" val="1190101110"/>
                  </a:ext>
                </a:extLst>
              </a:tr>
              <a:tr h="370840">
                <a:tc>
                  <a:txBody>
                    <a:bodyPr/>
                    <a:lstStyle/>
                    <a:p>
                      <a:r>
                        <a:rPr lang="de-DE" dirty="0"/>
                        <a:t>25-35</a:t>
                      </a:r>
                    </a:p>
                  </a:txBody>
                  <a:tcPr/>
                </a:tc>
                <a:tc>
                  <a:txBody>
                    <a:bodyPr/>
                    <a:lstStyle/>
                    <a:p>
                      <a:r>
                        <a:rPr lang="de-DE" dirty="0"/>
                        <a:t>A2 (</a:t>
                      </a:r>
                      <a:r>
                        <a:rPr lang="de-DE" dirty="0" err="1"/>
                        <a:t>definitely</a:t>
                      </a:r>
                      <a:r>
                        <a:rPr lang="de-DE" dirty="0"/>
                        <a:t> </a:t>
                      </a:r>
                      <a:r>
                        <a:rPr lang="de-DE" dirty="0" err="1"/>
                        <a:t>look</a:t>
                      </a:r>
                      <a:r>
                        <a:rPr lang="de-DE" dirty="0"/>
                        <a:t> at additional </a:t>
                      </a:r>
                      <a:r>
                        <a:rPr lang="de-DE" dirty="0" err="1"/>
                        <a:t>courses</a:t>
                      </a:r>
                      <a:r>
                        <a:rPr lang="de-DE" dirty="0"/>
                        <a:t>)</a:t>
                      </a:r>
                    </a:p>
                  </a:txBody>
                  <a:tcPr/>
                </a:tc>
                <a:extLst>
                  <a:ext uri="{0D108BD9-81ED-4DB2-BD59-A6C34878D82A}">
                    <a16:rowId xmlns:a16="http://schemas.microsoft.com/office/drawing/2014/main" val="2446143277"/>
                  </a:ext>
                </a:extLst>
              </a:tr>
              <a:tr h="370840">
                <a:tc>
                  <a:txBody>
                    <a:bodyPr/>
                    <a:lstStyle/>
                    <a:p>
                      <a:r>
                        <a:rPr lang="de-DE" dirty="0"/>
                        <a:t>35-45</a:t>
                      </a:r>
                    </a:p>
                  </a:txBody>
                  <a:tcPr/>
                </a:tc>
                <a:tc>
                  <a:txBody>
                    <a:bodyPr/>
                    <a:lstStyle/>
                    <a:p>
                      <a:r>
                        <a:rPr lang="de-DE" dirty="0"/>
                        <a:t>B1  (</a:t>
                      </a:r>
                      <a:r>
                        <a:rPr lang="de-DE" dirty="0" err="1"/>
                        <a:t>please</a:t>
                      </a:r>
                      <a:r>
                        <a:rPr lang="de-DE" dirty="0"/>
                        <a:t> </a:t>
                      </a:r>
                      <a:r>
                        <a:rPr lang="de-DE" dirty="0" err="1"/>
                        <a:t>look</a:t>
                      </a:r>
                      <a:r>
                        <a:rPr lang="de-DE" dirty="0"/>
                        <a:t> at additional </a:t>
                      </a:r>
                      <a:r>
                        <a:rPr lang="de-DE" dirty="0" err="1"/>
                        <a:t>courses</a:t>
                      </a:r>
                      <a:r>
                        <a:rPr lang="de-DE" dirty="0"/>
                        <a:t>)</a:t>
                      </a:r>
                    </a:p>
                  </a:txBody>
                  <a:tcPr/>
                </a:tc>
                <a:extLst>
                  <a:ext uri="{0D108BD9-81ED-4DB2-BD59-A6C34878D82A}">
                    <a16:rowId xmlns:a16="http://schemas.microsoft.com/office/drawing/2014/main" val="1416695936"/>
                  </a:ext>
                </a:extLst>
              </a:tr>
              <a:tr h="370840">
                <a:tc>
                  <a:txBody>
                    <a:bodyPr/>
                    <a:lstStyle/>
                    <a:p>
                      <a:r>
                        <a:rPr lang="de-DE" dirty="0"/>
                        <a:t>45-55</a:t>
                      </a:r>
                    </a:p>
                  </a:txBody>
                  <a:tcPr/>
                </a:tc>
                <a:tc>
                  <a:txBody>
                    <a:bodyPr/>
                    <a:lstStyle/>
                    <a:p>
                      <a:r>
                        <a:rPr lang="de-DE" dirty="0"/>
                        <a:t>B2  (</a:t>
                      </a:r>
                      <a:r>
                        <a:rPr lang="de-DE" dirty="0" err="1"/>
                        <a:t>level</a:t>
                      </a:r>
                      <a:r>
                        <a:rPr lang="de-DE" dirty="0"/>
                        <a:t> </a:t>
                      </a:r>
                      <a:r>
                        <a:rPr lang="de-DE" dirty="0" err="1"/>
                        <a:t>of</a:t>
                      </a:r>
                      <a:r>
                        <a:rPr lang="de-DE" dirty="0"/>
                        <a:t> Academic Skills </a:t>
                      </a:r>
                      <a:r>
                        <a:rPr lang="de-DE" dirty="0" err="1"/>
                        <a:t>module</a:t>
                      </a:r>
                      <a:r>
                        <a:rPr lang="de-DE" dirty="0"/>
                        <a:t>)</a:t>
                      </a:r>
                    </a:p>
                  </a:txBody>
                  <a:tcPr/>
                </a:tc>
                <a:extLst>
                  <a:ext uri="{0D108BD9-81ED-4DB2-BD59-A6C34878D82A}">
                    <a16:rowId xmlns:a16="http://schemas.microsoft.com/office/drawing/2014/main" val="2883293239"/>
                  </a:ext>
                </a:extLst>
              </a:tr>
              <a:tr h="370840">
                <a:tc>
                  <a:txBody>
                    <a:bodyPr/>
                    <a:lstStyle/>
                    <a:p>
                      <a:r>
                        <a:rPr lang="de-DE" dirty="0"/>
                        <a:t>55-65</a:t>
                      </a:r>
                    </a:p>
                  </a:txBody>
                  <a:tcPr/>
                </a:tc>
                <a:tc>
                  <a:txBody>
                    <a:bodyPr/>
                    <a:lstStyle/>
                    <a:p>
                      <a:r>
                        <a:rPr lang="de-DE" dirty="0"/>
                        <a:t>C1  (Academic Skills </a:t>
                      </a:r>
                      <a:r>
                        <a:rPr lang="de-DE" dirty="0" err="1"/>
                        <a:t>module</a:t>
                      </a:r>
                      <a:r>
                        <a:rPr lang="de-DE" dirty="0"/>
                        <a:t> will </a:t>
                      </a:r>
                      <a:r>
                        <a:rPr lang="de-DE" dirty="0" err="1"/>
                        <a:t>be</a:t>
                      </a:r>
                      <a:r>
                        <a:rPr lang="de-DE" dirty="0"/>
                        <a:t> </a:t>
                      </a:r>
                      <a:r>
                        <a:rPr lang="de-DE" dirty="0" err="1"/>
                        <a:t>easier</a:t>
                      </a:r>
                      <a:r>
                        <a:rPr lang="de-DE" dirty="0"/>
                        <a:t>)</a:t>
                      </a:r>
                    </a:p>
                  </a:txBody>
                  <a:tcPr/>
                </a:tc>
                <a:extLst>
                  <a:ext uri="{0D108BD9-81ED-4DB2-BD59-A6C34878D82A}">
                    <a16:rowId xmlns:a16="http://schemas.microsoft.com/office/drawing/2014/main" val="131911310"/>
                  </a:ext>
                </a:extLst>
              </a:tr>
              <a:tr h="370840">
                <a:tc>
                  <a:txBody>
                    <a:bodyPr/>
                    <a:lstStyle/>
                    <a:p>
                      <a:r>
                        <a:rPr lang="de-DE" dirty="0"/>
                        <a:t>&gt;65</a:t>
                      </a:r>
                    </a:p>
                  </a:txBody>
                  <a:tcPr/>
                </a:tc>
                <a:tc>
                  <a:txBody>
                    <a:bodyPr/>
                    <a:lstStyle/>
                    <a:p>
                      <a:r>
                        <a:rPr lang="de-DE" dirty="0"/>
                        <a:t>C2  (</a:t>
                      </a:r>
                      <a:r>
                        <a:rPr lang="de-DE" dirty="0" err="1"/>
                        <a:t>you</a:t>
                      </a:r>
                      <a:r>
                        <a:rPr lang="de-DE" dirty="0"/>
                        <a:t> </a:t>
                      </a:r>
                      <a:r>
                        <a:rPr lang="de-DE" dirty="0" err="1"/>
                        <a:t>are</a:t>
                      </a:r>
                      <a:r>
                        <a:rPr lang="de-DE" dirty="0"/>
                        <a:t> </a:t>
                      </a:r>
                      <a:r>
                        <a:rPr lang="de-DE" dirty="0" err="1"/>
                        <a:t>nearly</a:t>
                      </a:r>
                      <a:r>
                        <a:rPr lang="de-DE" dirty="0"/>
                        <a:t> a native </a:t>
                      </a:r>
                      <a:r>
                        <a:rPr lang="de-DE" dirty="0" err="1"/>
                        <a:t>speaker</a:t>
                      </a:r>
                      <a:r>
                        <a:rPr lang="de-DE" dirty="0"/>
                        <a:t>)</a:t>
                      </a:r>
                    </a:p>
                  </a:txBody>
                  <a:tcPr/>
                </a:tc>
                <a:extLst>
                  <a:ext uri="{0D108BD9-81ED-4DB2-BD59-A6C34878D82A}">
                    <a16:rowId xmlns:a16="http://schemas.microsoft.com/office/drawing/2014/main" val="491037655"/>
                  </a:ext>
                </a:extLst>
              </a:tr>
            </a:tbl>
          </a:graphicData>
        </a:graphic>
      </p:graphicFrame>
    </p:spTree>
    <p:extLst>
      <p:ext uri="{BB962C8B-B14F-4D97-AF65-F5344CB8AC3E}">
        <p14:creationId xmlns:p14="http://schemas.microsoft.com/office/powerpoint/2010/main" val="2043050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Listening </a:t>
            </a:r>
            <a:r>
              <a:rPr lang="de-DE" dirty="0" err="1"/>
              <a:t>Exercise</a:t>
            </a:r>
            <a:r>
              <a:rPr lang="de-DE" dirty="0"/>
              <a:t> E (</a:t>
            </a:r>
            <a:r>
              <a:rPr lang="de-DE" dirty="0" err="1"/>
              <a:t>page</a:t>
            </a:r>
            <a:r>
              <a:rPr lang="de-DE" dirty="0"/>
              <a:t> 8)</a:t>
            </a:r>
          </a:p>
        </p:txBody>
      </p:sp>
      <p:sp>
        <p:nvSpPr>
          <p:cNvPr id="3" name="Inhaltsplatzhalter 2"/>
          <p:cNvSpPr>
            <a:spLocks noGrp="1"/>
          </p:cNvSpPr>
          <p:nvPr>
            <p:ph idx="1"/>
          </p:nvPr>
        </p:nvSpPr>
        <p:spPr/>
        <p:txBody>
          <a:bodyPr>
            <a:normAutofit fontScale="85000" lnSpcReduction="20000"/>
          </a:bodyPr>
          <a:lstStyle/>
          <a:p>
            <a:pPr marL="0" indent="0">
              <a:buNone/>
            </a:pPr>
            <a:r>
              <a:rPr lang="de-DE" dirty="0"/>
              <a:t>In </a:t>
            </a:r>
            <a:r>
              <a:rPr lang="de-DE" dirty="0" err="1"/>
              <a:t>the</a:t>
            </a:r>
            <a:r>
              <a:rPr lang="de-DE" dirty="0"/>
              <a:t> final </a:t>
            </a:r>
            <a:r>
              <a:rPr lang="de-DE" dirty="0" err="1"/>
              <a:t>part</a:t>
            </a:r>
            <a:r>
              <a:rPr lang="de-DE" dirty="0"/>
              <a:t> </a:t>
            </a:r>
            <a:r>
              <a:rPr lang="de-DE" dirty="0" err="1"/>
              <a:t>of</a:t>
            </a:r>
            <a:r>
              <a:rPr lang="de-DE" dirty="0"/>
              <a:t> </a:t>
            </a:r>
            <a:r>
              <a:rPr lang="de-DE" dirty="0" err="1"/>
              <a:t>the</a:t>
            </a:r>
            <a:r>
              <a:rPr lang="de-DE" dirty="0"/>
              <a:t> </a:t>
            </a:r>
            <a:r>
              <a:rPr lang="de-DE" dirty="0" err="1"/>
              <a:t>talk</a:t>
            </a:r>
            <a:r>
              <a:rPr lang="de-DE" dirty="0"/>
              <a:t>, </a:t>
            </a:r>
            <a:r>
              <a:rPr lang="de-DE" dirty="0" err="1"/>
              <a:t>the</a:t>
            </a:r>
            <a:r>
              <a:rPr lang="de-DE" dirty="0"/>
              <a:t> </a:t>
            </a:r>
            <a:r>
              <a:rPr lang="de-DE" dirty="0" err="1"/>
              <a:t>lecturer</a:t>
            </a:r>
            <a:r>
              <a:rPr lang="de-DE" dirty="0"/>
              <a:t> </a:t>
            </a:r>
            <a:r>
              <a:rPr lang="de-DE" dirty="0" err="1"/>
              <a:t>gives</a:t>
            </a:r>
            <a:r>
              <a:rPr lang="de-DE" dirty="0"/>
              <a:t> a </a:t>
            </a:r>
            <a:r>
              <a:rPr lang="de-DE" dirty="0" err="1"/>
              <a:t>definition</a:t>
            </a:r>
            <a:r>
              <a:rPr lang="de-DE" dirty="0"/>
              <a:t> </a:t>
            </a:r>
            <a:r>
              <a:rPr lang="de-DE" dirty="0" err="1"/>
              <a:t>of</a:t>
            </a:r>
            <a:r>
              <a:rPr lang="de-DE" dirty="0"/>
              <a:t> </a:t>
            </a:r>
            <a:r>
              <a:rPr lang="de-DE" dirty="0" err="1"/>
              <a:t>banking</a:t>
            </a:r>
            <a:r>
              <a:rPr lang="de-DE" dirty="0"/>
              <a:t> </a:t>
            </a:r>
            <a:r>
              <a:rPr lang="de-DE" dirty="0" err="1"/>
              <a:t>and</a:t>
            </a:r>
            <a:r>
              <a:rPr lang="de-DE" dirty="0"/>
              <a:t> </a:t>
            </a:r>
            <a:r>
              <a:rPr lang="de-DE" dirty="0" err="1"/>
              <a:t>some</a:t>
            </a:r>
            <a:r>
              <a:rPr lang="de-DE" dirty="0"/>
              <a:t> </a:t>
            </a:r>
            <a:r>
              <a:rPr lang="de-DE" dirty="0" err="1"/>
              <a:t>examples</a:t>
            </a:r>
            <a:r>
              <a:rPr lang="de-DE" dirty="0"/>
              <a:t>.  Listen </a:t>
            </a:r>
            <a:r>
              <a:rPr lang="de-DE" dirty="0" err="1"/>
              <a:t>and</a:t>
            </a:r>
            <a:r>
              <a:rPr lang="de-DE" dirty="0"/>
              <a:t> </a:t>
            </a:r>
            <a:r>
              <a:rPr lang="de-DE" dirty="0" err="1"/>
              <a:t>mark</a:t>
            </a:r>
            <a:r>
              <a:rPr lang="de-DE" dirty="0"/>
              <a:t> </a:t>
            </a:r>
            <a:r>
              <a:rPr lang="de-DE" dirty="0" err="1"/>
              <a:t>each</a:t>
            </a:r>
            <a:r>
              <a:rPr lang="de-DE" dirty="0"/>
              <a:t> </a:t>
            </a:r>
            <a:r>
              <a:rPr lang="de-DE" dirty="0" err="1"/>
              <a:t>word</a:t>
            </a:r>
            <a:r>
              <a:rPr lang="de-DE" dirty="0"/>
              <a:t> in </a:t>
            </a:r>
            <a:r>
              <a:rPr lang="de-DE" dirty="0" err="1"/>
              <a:t>the</a:t>
            </a:r>
            <a:r>
              <a:rPr lang="de-DE" dirty="0"/>
              <a:t> box </a:t>
            </a:r>
            <a:r>
              <a:rPr lang="de-DE" b="1" dirty="0"/>
              <a:t>D</a:t>
            </a:r>
            <a:r>
              <a:rPr lang="de-DE" dirty="0"/>
              <a:t> </a:t>
            </a:r>
            <a:r>
              <a:rPr lang="de-DE" dirty="0" err="1"/>
              <a:t>if</a:t>
            </a:r>
            <a:r>
              <a:rPr lang="de-DE" dirty="0"/>
              <a:t> </a:t>
            </a:r>
            <a:r>
              <a:rPr lang="de-DE" dirty="0" err="1"/>
              <a:t>it</a:t>
            </a:r>
            <a:r>
              <a:rPr lang="de-DE" dirty="0"/>
              <a:t> </a:t>
            </a:r>
            <a:r>
              <a:rPr lang="de-DE" dirty="0" err="1"/>
              <a:t>is</a:t>
            </a:r>
            <a:r>
              <a:rPr lang="de-DE" dirty="0"/>
              <a:t> a </a:t>
            </a:r>
            <a:r>
              <a:rPr lang="de-DE" dirty="0" err="1"/>
              <a:t>part</a:t>
            </a:r>
            <a:r>
              <a:rPr lang="de-DE" dirty="0"/>
              <a:t> </a:t>
            </a:r>
            <a:r>
              <a:rPr lang="de-DE" dirty="0" err="1"/>
              <a:t>of</a:t>
            </a:r>
            <a:r>
              <a:rPr lang="de-DE" dirty="0"/>
              <a:t> a </a:t>
            </a:r>
            <a:r>
              <a:rPr lang="de-DE" b="1" dirty="0" err="1"/>
              <a:t>definition</a:t>
            </a:r>
            <a:r>
              <a:rPr lang="de-DE" dirty="0"/>
              <a:t> </a:t>
            </a:r>
            <a:r>
              <a:rPr lang="de-DE" dirty="0" err="1"/>
              <a:t>and</a:t>
            </a:r>
            <a:r>
              <a:rPr lang="de-DE" dirty="0"/>
              <a:t> </a:t>
            </a:r>
            <a:r>
              <a:rPr lang="de-DE" b="1" dirty="0"/>
              <a:t>E</a:t>
            </a:r>
            <a:r>
              <a:rPr lang="de-DE" dirty="0"/>
              <a:t> </a:t>
            </a:r>
            <a:r>
              <a:rPr lang="de-DE" dirty="0" err="1"/>
              <a:t>if</a:t>
            </a:r>
            <a:r>
              <a:rPr lang="de-DE" dirty="0"/>
              <a:t> </a:t>
            </a:r>
            <a:r>
              <a:rPr lang="de-DE" dirty="0" err="1"/>
              <a:t>it</a:t>
            </a:r>
            <a:r>
              <a:rPr lang="de-DE" dirty="0"/>
              <a:t> </a:t>
            </a:r>
            <a:r>
              <a:rPr lang="de-DE" dirty="0" err="1"/>
              <a:t>is</a:t>
            </a:r>
            <a:r>
              <a:rPr lang="de-DE" dirty="0"/>
              <a:t> </a:t>
            </a:r>
            <a:r>
              <a:rPr lang="de-DE" dirty="0" err="1"/>
              <a:t>part</a:t>
            </a:r>
            <a:r>
              <a:rPr lang="de-DE" dirty="0"/>
              <a:t> </a:t>
            </a:r>
            <a:r>
              <a:rPr lang="de-DE" dirty="0" err="1"/>
              <a:t>of</a:t>
            </a:r>
            <a:r>
              <a:rPr lang="de-DE" dirty="0"/>
              <a:t> an </a:t>
            </a:r>
            <a:r>
              <a:rPr lang="de-DE" b="1" dirty="0" err="1"/>
              <a:t>example</a:t>
            </a:r>
            <a:endParaRPr lang="de-DE" b="1" dirty="0"/>
          </a:p>
          <a:p>
            <a:pPr marL="0" indent="0">
              <a:buNone/>
            </a:pPr>
            <a:r>
              <a:rPr lang="de-DE" b="1" dirty="0"/>
              <a:t>Banking </a:t>
            </a:r>
            <a:r>
              <a:rPr lang="de-DE" b="1" dirty="0" err="1"/>
              <a:t>services</a:t>
            </a:r>
            <a:endParaRPr lang="de-DE" b="1" dirty="0"/>
          </a:p>
          <a:p>
            <a:pPr marL="0" indent="0">
              <a:buNone/>
            </a:pPr>
            <a:r>
              <a:rPr lang="de-DE" b="1" dirty="0"/>
              <a:t>Financial </a:t>
            </a:r>
            <a:r>
              <a:rPr lang="de-DE" b="1" dirty="0" err="1"/>
              <a:t>instruments</a:t>
            </a:r>
            <a:endParaRPr lang="de-DE" b="1" dirty="0"/>
          </a:p>
          <a:p>
            <a:pPr marL="0" indent="0">
              <a:buNone/>
            </a:pPr>
            <a:r>
              <a:rPr lang="de-DE" b="1" dirty="0"/>
              <a:t>National </a:t>
            </a:r>
            <a:r>
              <a:rPr lang="de-DE" b="1" dirty="0" err="1"/>
              <a:t>legislation</a:t>
            </a:r>
            <a:endParaRPr lang="de-DE" b="1" dirty="0"/>
          </a:p>
          <a:p>
            <a:pPr marL="0" indent="0">
              <a:buNone/>
            </a:pPr>
            <a:r>
              <a:rPr lang="de-DE" b="1" dirty="0" err="1"/>
              <a:t>Mortgages</a:t>
            </a:r>
            <a:endParaRPr lang="de-DE" b="1" dirty="0"/>
          </a:p>
          <a:p>
            <a:pPr marL="0" indent="0">
              <a:buNone/>
            </a:pPr>
            <a:r>
              <a:rPr lang="de-DE" b="1" dirty="0"/>
              <a:t>Pension </a:t>
            </a:r>
            <a:r>
              <a:rPr lang="de-DE" b="1" dirty="0" err="1"/>
              <a:t>funds</a:t>
            </a:r>
            <a:endParaRPr lang="de-DE" b="1" dirty="0"/>
          </a:p>
          <a:p>
            <a:pPr marL="0" indent="0">
              <a:buNone/>
            </a:pPr>
            <a:r>
              <a:rPr lang="de-DE" b="1" dirty="0"/>
              <a:t>Share </a:t>
            </a:r>
            <a:r>
              <a:rPr lang="de-DE" b="1" dirty="0" err="1"/>
              <a:t>certificates</a:t>
            </a:r>
            <a:endParaRPr lang="de-DE" b="1" dirty="0"/>
          </a:p>
          <a:p>
            <a:pPr marL="0" indent="0">
              <a:buNone/>
            </a:pPr>
            <a:r>
              <a:rPr lang="de-DE" b="1" dirty="0"/>
              <a:t>Time </a:t>
            </a:r>
            <a:r>
              <a:rPr lang="de-DE" b="1" dirty="0" err="1"/>
              <a:t>deposits</a:t>
            </a:r>
            <a:endParaRPr lang="de-DE" dirty="0"/>
          </a:p>
        </p:txBody>
      </p:sp>
    </p:spTree>
    <p:extLst>
      <p:ext uri="{BB962C8B-B14F-4D97-AF65-F5344CB8AC3E}">
        <p14:creationId xmlns:p14="http://schemas.microsoft.com/office/powerpoint/2010/main" val="890376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Listening </a:t>
            </a:r>
            <a:r>
              <a:rPr lang="de-DE" dirty="0" err="1"/>
              <a:t>Exercise</a:t>
            </a:r>
            <a:r>
              <a:rPr lang="de-DE" dirty="0"/>
              <a:t> E (</a:t>
            </a:r>
            <a:r>
              <a:rPr lang="de-DE" dirty="0" err="1"/>
              <a:t>page</a:t>
            </a:r>
            <a:r>
              <a:rPr lang="de-DE" dirty="0"/>
              <a:t> 8)</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401471680"/>
              </p:ext>
            </p:extLst>
          </p:nvPr>
        </p:nvGraphicFramePr>
        <p:xfrm>
          <a:off x="457200" y="1600200"/>
          <a:ext cx="8229600" cy="39979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de-DE" dirty="0"/>
                    </a:p>
                  </a:txBody>
                  <a:tcPr/>
                </a:tc>
                <a:tc>
                  <a:txBody>
                    <a:bodyPr/>
                    <a:lstStyle/>
                    <a:p>
                      <a:endParaRPr lang="de-DE"/>
                    </a:p>
                  </a:txBody>
                  <a:tcPr/>
                </a:tc>
                <a:extLst>
                  <a:ext uri="{0D108BD9-81ED-4DB2-BD59-A6C34878D82A}">
                    <a16:rowId xmlns:a16="http://schemas.microsoft.com/office/drawing/2014/main" val="10000"/>
                  </a:ext>
                </a:extLst>
              </a:tr>
              <a:tr h="370840">
                <a:tc>
                  <a:txBody>
                    <a:bodyPr/>
                    <a:lstStyle/>
                    <a:p>
                      <a:pPr marL="0" indent="0">
                        <a:buNone/>
                      </a:pPr>
                      <a:r>
                        <a:rPr lang="de-DE" sz="2800" b="1" dirty="0"/>
                        <a:t>Banking </a:t>
                      </a:r>
                      <a:r>
                        <a:rPr lang="de-DE" sz="2800" b="1" dirty="0" err="1"/>
                        <a:t>services</a:t>
                      </a:r>
                      <a:endParaRPr lang="de-DE" sz="2800" b="1" dirty="0"/>
                    </a:p>
                  </a:txBody>
                  <a:tcPr/>
                </a:tc>
                <a:tc>
                  <a:txBody>
                    <a:bodyPr/>
                    <a:lstStyle/>
                    <a:p>
                      <a:r>
                        <a:rPr lang="de-DE" b="1" dirty="0"/>
                        <a:t>D</a:t>
                      </a:r>
                    </a:p>
                  </a:txBody>
                  <a:tcPr/>
                </a:tc>
                <a:extLst>
                  <a:ext uri="{0D108BD9-81ED-4DB2-BD59-A6C34878D82A}">
                    <a16:rowId xmlns:a16="http://schemas.microsoft.com/office/drawing/2014/main" val="10001"/>
                  </a:ext>
                </a:extLst>
              </a:tr>
              <a:tr h="370840">
                <a:tc>
                  <a:txBody>
                    <a:bodyPr/>
                    <a:lstStyle/>
                    <a:p>
                      <a:r>
                        <a:rPr lang="de-DE" sz="2800" b="1" dirty="0"/>
                        <a:t>Financial Instruments</a:t>
                      </a:r>
                    </a:p>
                  </a:txBody>
                  <a:tcPr/>
                </a:tc>
                <a:tc>
                  <a:txBody>
                    <a:bodyPr/>
                    <a:lstStyle/>
                    <a:p>
                      <a:r>
                        <a:rPr lang="de-DE" b="1" dirty="0"/>
                        <a:t>D</a:t>
                      </a:r>
                    </a:p>
                  </a:txBody>
                  <a:tcPr/>
                </a:tc>
                <a:extLst>
                  <a:ext uri="{0D108BD9-81ED-4DB2-BD59-A6C34878D82A}">
                    <a16:rowId xmlns:a16="http://schemas.microsoft.com/office/drawing/2014/main" val="10002"/>
                  </a:ext>
                </a:extLst>
              </a:tr>
              <a:tr h="370840">
                <a:tc>
                  <a:txBody>
                    <a:bodyPr/>
                    <a:lstStyle/>
                    <a:p>
                      <a:r>
                        <a:rPr lang="de-DE" sz="2800" b="1" dirty="0"/>
                        <a:t>National </a:t>
                      </a:r>
                      <a:r>
                        <a:rPr lang="de-DE" sz="2800" b="1" dirty="0" err="1"/>
                        <a:t>Legislation</a:t>
                      </a:r>
                      <a:endParaRPr lang="de-DE" sz="2800" b="1" dirty="0"/>
                    </a:p>
                  </a:txBody>
                  <a:tcPr/>
                </a:tc>
                <a:tc>
                  <a:txBody>
                    <a:bodyPr/>
                    <a:lstStyle/>
                    <a:p>
                      <a:r>
                        <a:rPr lang="de-DE" b="1" dirty="0"/>
                        <a:t>D</a:t>
                      </a:r>
                    </a:p>
                  </a:txBody>
                  <a:tcPr/>
                </a:tc>
                <a:extLst>
                  <a:ext uri="{0D108BD9-81ED-4DB2-BD59-A6C34878D82A}">
                    <a16:rowId xmlns:a16="http://schemas.microsoft.com/office/drawing/2014/main" val="10003"/>
                  </a:ext>
                </a:extLst>
              </a:tr>
              <a:tr h="370840">
                <a:tc>
                  <a:txBody>
                    <a:bodyPr/>
                    <a:lstStyle/>
                    <a:p>
                      <a:r>
                        <a:rPr lang="de-DE" sz="2800" b="1" dirty="0" err="1"/>
                        <a:t>Mortgages</a:t>
                      </a:r>
                      <a:endParaRPr lang="de-DE" sz="2800" b="1" dirty="0"/>
                    </a:p>
                  </a:txBody>
                  <a:tcPr/>
                </a:tc>
                <a:tc>
                  <a:txBody>
                    <a:bodyPr/>
                    <a:lstStyle/>
                    <a:p>
                      <a:r>
                        <a:rPr lang="de-DE" b="1" dirty="0"/>
                        <a:t>E</a:t>
                      </a:r>
                    </a:p>
                  </a:txBody>
                  <a:tcPr/>
                </a:tc>
                <a:extLst>
                  <a:ext uri="{0D108BD9-81ED-4DB2-BD59-A6C34878D82A}">
                    <a16:rowId xmlns:a16="http://schemas.microsoft.com/office/drawing/2014/main" val="10004"/>
                  </a:ext>
                </a:extLst>
              </a:tr>
              <a:tr h="370840">
                <a:tc>
                  <a:txBody>
                    <a:bodyPr/>
                    <a:lstStyle/>
                    <a:p>
                      <a:r>
                        <a:rPr lang="de-DE" sz="2800" b="1" dirty="0"/>
                        <a:t>Pension Funds</a:t>
                      </a:r>
                    </a:p>
                  </a:txBody>
                  <a:tcPr/>
                </a:tc>
                <a:tc>
                  <a:txBody>
                    <a:bodyPr/>
                    <a:lstStyle/>
                    <a:p>
                      <a:r>
                        <a:rPr lang="de-DE" b="1" dirty="0"/>
                        <a:t>E</a:t>
                      </a:r>
                    </a:p>
                  </a:txBody>
                  <a:tcPr/>
                </a:tc>
                <a:extLst>
                  <a:ext uri="{0D108BD9-81ED-4DB2-BD59-A6C34878D82A}">
                    <a16:rowId xmlns:a16="http://schemas.microsoft.com/office/drawing/2014/main" val="10005"/>
                  </a:ext>
                </a:extLst>
              </a:tr>
              <a:tr h="370840">
                <a:tc>
                  <a:txBody>
                    <a:bodyPr/>
                    <a:lstStyle/>
                    <a:p>
                      <a:r>
                        <a:rPr lang="de-DE" sz="2800" b="1" dirty="0"/>
                        <a:t>Share </a:t>
                      </a:r>
                      <a:r>
                        <a:rPr lang="de-DE" sz="2800" b="1" dirty="0" err="1"/>
                        <a:t>certificates</a:t>
                      </a:r>
                      <a:endParaRPr lang="de-DE" sz="2800" b="1" dirty="0"/>
                    </a:p>
                  </a:txBody>
                  <a:tcPr/>
                </a:tc>
                <a:tc>
                  <a:txBody>
                    <a:bodyPr/>
                    <a:lstStyle/>
                    <a:p>
                      <a:r>
                        <a:rPr lang="de-DE" b="1" dirty="0"/>
                        <a:t>E</a:t>
                      </a:r>
                    </a:p>
                  </a:txBody>
                  <a:tcPr/>
                </a:tc>
                <a:extLst>
                  <a:ext uri="{0D108BD9-81ED-4DB2-BD59-A6C34878D82A}">
                    <a16:rowId xmlns:a16="http://schemas.microsoft.com/office/drawing/2014/main" val="10006"/>
                  </a:ext>
                </a:extLst>
              </a:tr>
              <a:tr h="370840">
                <a:tc>
                  <a:txBody>
                    <a:bodyPr/>
                    <a:lstStyle/>
                    <a:p>
                      <a:r>
                        <a:rPr lang="de-DE" sz="2800" b="1" dirty="0"/>
                        <a:t>Time</a:t>
                      </a:r>
                      <a:r>
                        <a:rPr lang="de-DE" sz="2800" b="1" baseline="0" dirty="0"/>
                        <a:t> </a:t>
                      </a:r>
                      <a:r>
                        <a:rPr lang="de-DE" sz="2800" b="1" baseline="0" dirty="0" err="1"/>
                        <a:t>Deposits</a:t>
                      </a:r>
                      <a:endParaRPr lang="de-DE" sz="2800" b="1" dirty="0"/>
                    </a:p>
                  </a:txBody>
                  <a:tcPr/>
                </a:tc>
                <a:tc>
                  <a:txBody>
                    <a:bodyPr/>
                    <a:lstStyle/>
                    <a:p>
                      <a:r>
                        <a:rPr lang="de-DE" b="1" dirty="0"/>
                        <a:t>E</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33854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Listening </a:t>
            </a:r>
            <a:r>
              <a:rPr lang="de-DE" dirty="0" err="1"/>
              <a:t>Exercise</a:t>
            </a:r>
            <a:r>
              <a:rPr lang="de-DE" dirty="0"/>
              <a:t> F (</a:t>
            </a:r>
            <a:r>
              <a:rPr lang="de-DE" dirty="0" err="1"/>
              <a:t>page</a:t>
            </a:r>
            <a:r>
              <a:rPr lang="de-DE" dirty="0"/>
              <a:t> 8)</a:t>
            </a:r>
          </a:p>
        </p:txBody>
      </p:sp>
      <p:sp>
        <p:nvSpPr>
          <p:cNvPr id="3" name="Inhaltsplatzhalter 2"/>
          <p:cNvSpPr>
            <a:spLocks noGrp="1"/>
          </p:cNvSpPr>
          <p:nvPr>
            <p:ph idx="1"/>
          </p:nvPr>
        </p:nvSpPr>
        <p:spPr/>
        <p:txBody>
          <a:bodyPr/>
          <a:lstStyle/>
          <a:p>
            <a:pPr marL="0" indent="0">
              <a:buNone/>
            </a:pPr>
            <a:r>
              <a:rPr lang="de-DE" dirty="0" err="1"/>
              <a:t>Let‘s</a:t>
            </a:r>
            <a:r>
              <a:rPr lang="de-DE" dirty="0"/>
              <a:t> </a:t>
            </a:r>
            <a:r>
              <a:rPr lang="de-DE" dirty="0" err="1"/>
              <a:t>look</a:t>
            </a:r>
            <a:r>
              <a:rPr lang="de-DE" dirty="0"/>
              <a:t> </a:t>
            </a:r>
            <a:r>
              <a:rPr lang="de-DE" dirty="0" err="1"/>
              <a:t>now</a:t>
            </a:r>
            <a:r>
              <a:rPr lang="de-DE" dirty="0"/>
              <a:t> at a </a:t>
            </a:r>
            <a:r>
              <a:rPr lang="de-DE" dirty="0" err="1"/>
              <a:t>possible</a:t>
            </a:r>
            <a:r>
              <a:rPr lang="de-DE" dirty="0"/>
              <a:t> </a:t>
            </a:r>
            <a:r>
              <a:rPr lang="de-DE" dirty="0" err="1"/>
              <a:t>definition</a:t>
            </a:r>
            <a:r>
              <a:rPr lang="de-DE" dirty="0"/>
              <a:t> </a:t>
            </a:r>
            <a:r>
              <a:rPr lang="de-DE" dirty="0" err="1"/>
              <a:t>of</a:t>
            </a:r>
            <a:r>
              <a:rPr lang="de-DE" dirty="0"/>
              <a:t> </a:t>
            </a:r>
            <a:r>
              <a:rPr lang="de-DE" dirty="0" err="1"/>
              <a:t>banking</a:t>
            </a:r>
            <a:r>
              <a:rPr lang="de-DE" dirty="0"/>
              <a:t> </a:t>
            </a:r>
            <a:r>
              <a:rPr lang="de-DE" dirty="0" err="1"/>
              <a:t>based</a:t>
            </a:r>
            <a:r>
              <a:rPr lang="de-DE" dirty="0"/>
              <a:t> on </a:t>
            </a:r>
            <a:r>
              <a:rPr lang="de-DE" dirty="0" err="1"/>
              <a:t>what</a:t>
            </a:r>
            <a:r>
              <a:rPr lang="de-DE" dirty="0"/>
              <a:t> </a:t>
            </a:r>
            <a:r>
              <a:rPr lang="de-DE" dirty="0" err="1"/>
              <a:t>we</a:t>
            </a:r>
            <a:r>
              <a:rPr lang="de-DE" dirty="0"/>
              <a:t> </a:t>
            </a:r>
            <a:r>
              <a:rPr lang="de-DE" dirty="0" err="1"/>
              <a:t>heard</a:t>
            </a:r>
            <a:r>
              <a:rPr lang="de-DE" dirty="0"/>
              <a:t>.</a:t>
            </a:r>
          </a:p>
          <a:p>
            <a:pPr marL="0" indent="0">
              <a:buNone/>
            </a:pPr>
            <a:r>
              <a:rPr lang="de-DE" dirty="0"/>
              <a:t>„Banking </a:t>
            </a:r>
            <a:r>
              <a:rPr lang="de-DE" dirty="0" err="1"/>
              <a:t>is</a:t>
            </a:r>
            <a:r>
              <a:rPr lang="de-DE" dirty="0"/>
              <a:t> </a:t>
            </a:r>
            <a:r>
              <a:rPr lang="de-DE" dirty="0" err="1"/>
              <a:t>the</a:t>
            </a:r>
            <a:r>
              <a:rPr lang="de-DE" dirty="0"/>
              <a:t> </a:t>
            </a:r>
            <a:r>
              <a:rPr lang="de-DE" dirty="0" err="1"/>
              <a:t>management</a:t>
            </a:r>
            <a:r>
              <a:rPr lang="de-DE" dirty="0"/>
              <a:t> </a:t>
            </a:r>
            <a:r>
              <a:rPr lang="de-DE" dirty="0" err="1"/>
              <a:t>of</a:t>
            </a:r>
            <a:r>
              <a:rPr lang="de-DE" dirty="0"/>
              <a:t> </a:t>
            </a:r>
            <a:r>
              <a:rPr lang="de-DE" dirty="0" err="1"/>
              <a:t>money</a:t>
            </a:r>
            <a:r>
              <a:rPr lang="de-DE" dirty="0"/>
              <a:t> (e.g., time </a:t>
            </a:r>
            <a:r>
              <a:rPr lang="de-DE" dirty="0" err="1"/>
              <a:t>deposits</a:t>
            </a:r>
            <a:r>
              <a:rPr lang="de-DE" dirty="0"/>
              <a:t>, </a:t>
            </a:r>
            <a:r>
              <a:rPr lang="de-DE" dirty="0" err="1"/>
              <a:t>pension</a:t>
            </a:r>
            <a:r>
              <a:rPr lang="de-DE" dirty="0"/>
              <a:t> </a:t>
            </a:r>
            <a:r>
              <a:rPr lang="de-DE" dirty="0" err="1"/>
              <a:t>funds</a:t>
            </a:r>
            <a:r>
              <a:rPr lang="de-DE" dirty="0"/>
              <a:t>) </a:t>
            </a:r>
            <a:r>
              <a:rPr lang="de-DE" dirty="0" err="1"/>
              <a:t>and</a:t>
            </a:r>
            <a:r>
              <a:rPr lang="de-DE" dirty="0"/>
              <a:t> </a:t>
            </a:r>
            <a:r>
              <a:rPr lang="de-DE" dirty="0" err="1"/>
              <a:t>financial</a:t>
            </a:r>
            <a:r>
              <a:rPr lang="de-DE" dirty="0"/>
              <a:t> </a:t>
            </a:r>
            <a:r>
              <a:rPr lang="de-DE" dirty="0" err="1"/>
              <a:t>instruments</a:t>
            </a:r>
            <a:r>
              <a:rPr lang="de-DE" dirty="0"/>
              <a:t> (e.g., </a:t>
            </a:r>
            <a:r>
              <a:rPr lang="de-DE" dirty="0" err="1"/>
              <a:t>share</a:t>
            </a:r>
            <a:r>
              <a:rPr lang="de-DE" dirty="0"/>
              <a:t> </a:t>
            </a:r>
            <a:r>
              <a:rPr lang="de-DE" dirty="0" err="1"/>
              <a:t>certificates</a:t>
            </a:r>
            <a:r>
              <a:rPr lang="de-DE" dirty="0"/>
              <a:t>) </a:t>
            </a:r>
            <a:r>
              <a:rPr lang="de-DE" dirty="0" err="1"/>
              <a:t>which</a:t>
            </a:r>
            <a:r>
              <a:rPr lang="de-DE" dirty="0"/>
              <a:t> </a:t>
            </a:r>
            <a:r>
              <a:rPr lang="de-DE" dirty="0" err="1"/>
              <a:t>takes</a:t>
            </a:r>
            <a:r>
              <a:rPr lang="de-DE" dirty="0"/>
              <a:t> </a:t>
            </a:r>
            <a:r>
              <a:rPr lang="de-DE" dirty="0" err="1"/>
              <a:t>place</a:t>
            </a:r>
            <a:r>
              <a:rPr lang="de-DE" dirty="0"/>
              <a:t> </a:t>
            </a:r>
            <a:r>
              <a:rPr lang="de-DE" dirty="0" err="1"/>
              <a:t>under</a:t>
            </a:r>
            <a:r>
              <a:rPr lang="de-DE" dirty="0"/>
              <a:t> national </a:t>
            </a:r>
            <a:r>
              <a:rPr lang="de-DE" dirty="0" err="1"/>
              <a:t>legislation</a:t>
            </a:r>
            <a:r>
              <a:rPr lang="de-DE" dirty="0"/>
              <a:t>.“</a:t>
            </a:r>
          </a:p>
        </p:txBody>
      </p:sp>
    </p:spTree>
    <p:extLst>
      <p:ext uri="{BB962C8B-B14F-4D97-AF65-F5344CB8AC3E}">
        <p14:creationId xmlns:p14="http://schemas.microsoft.com/office/powerpoint/2010/main" val="1882169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Unit 1 Banking Quiz</a:t>
            </a:r>
            <a:br>
              <a:rPr lang="de-DE" dirty="0"/>
            </a:br>
            <a:r>
              <a:rPr lang="de-DE" dirty="0"/>
              <a:t>(p. 9)</a:t>
            </a:r>
          </a:p>
        </p:txBody>
      </p:sp>
      <p:sp>
        <p:nvSpPr>
          <p:cNvPr id="3" name="Inhaltsplatzhalter 2"/>
          <p:cNvSpPr>
            <a:spLocks noGrp="1"/>
          </p:cNvSpPr>
          <p:nvPr>
            <p:ph idx="1"/>
          </p:nvPr>
        </p:nvSpPr>
        <p:spPr/>
        <p:txBody>
          <a:bodyPr>
            <a:normAutofit/>
          </a:bodyPr>
          <a:lstStyle/>
          <a:p>
            <a:pPr marL="0" indent="0">
              <a:buNone/>
            </a:pPr>
            <a:r>
              <a:rPr lang="de-DE" dirty="0"/>
              <a:t>5 </a:t>
            </a:r>
            <a:r>
              <a:rPr lang="de-DE" dirty="0" err="1"/>
              <a:t>Minutes</a:t>
            </a:r>
            <a:endParaRPr lang="de-DE" dirty="0"/>
          </a:p>
          <a:p>
            <a:pPr marL="0" indent="0">
              <a:buNone/>
            </a:pPr>
            <a:r>
              <a:rPr lang="de-DE" dirty="0"/>
              <a:t>Look at </a:t>
            </a:r>
            <a:r>
              <a:rPr lang="de-DE" dirty="0" err="1"/>
              <a:t>the</a:t>
            </a:r>
            <a:r>
              <a:rPr lang="de-DE" dirty="0"/>
              <a:t> 7 </a:t>
            </a:r>
            <a:r>
              <a:rPr lang="de-DE" dirty="0" err="1"/>
              <a:t>questions</a:t>
            </a:r>
            <a:r>
              <a:rPr lang="de-DE" dirty="0"/>
              <a:t> in </a:t>
            </a:r>
            <a:r>
              <a:rPr lang="de-DE" dirty="0" err="1"/>
              <a:t>the</a:t>
            </a:r>
            <a:r>
              <a:rPr lang="de-DE" dirty="0"/>
              <a:t> „</a:t>
            </a:r>
            <a:r>
              <a:rPr lang="de-DE" dirty="0" err="1"/>
              <a:t>banking</a:t>
            </a:r>
            <a:r>
              <a:rPr lang="de-DE" dirty="0"/>
              <a:t> </a:t>
            </a:r>
            <a:r>
              <a:rPr lang="de-DE" dirty="0" err="1"/>
              <a:t>quiz</a:t>
            </a:r>
            <a:r>
              <a:rPr lang="de-DE" dirty="0"/>
              <a:t>“ </a:t>
            </a:r>
            <a:r>
              <a:rPr lang="de-DE" dirty="0" err="1"/>
              <a:t>and</a:t>
            </a:r>
            <a:r>
              <a:rPr lang="de-DE" dirty="0"/>
              <a:t> </a:t>
            </a:r>
            <a:r>
              <a:rPr lang="de-DE" dirty="0" err="1"/>
              <a:t>circle</a:t>
            </a:r>
            <a:r>
              <a:rPr lang="de-DE" dirty="0"/>
              <a:t> </a:t>
            </a:r>
            <a:r>
              <a:rPr lang="de-DE" dirty="0" err="1"/>
              <a:t>the</a:t>
            </a:r>
            <a:r>
              <a:rPr lang="de-DE" dirty="0"/>
              <a:t> </a:t>
            </a:r>
            <a:r>
              <a:rPr lang="de-DE" dirty="0" err="1"/>
              <a:t>correct</a:t>
            </a:r>
            <a:r>
              <a:rPr lang="de-DE" dirty="0"/>
              <a:t> </a:t>
            </a:r>
            <a:r>
              <a:rPr lang="de-DE" dirty="0" err="1"/>
              <a:t>answer</a:t>
            </a:r>
            <a:r>
              <a:rPr lang="de-DE" dirty="0"/>
              <a:t> </a:t>
            </a:r>
            <a:r>
              <a:rPr lang="de-DE" dirty="0" err="1"/>
              <a:t>for</a:t>
            </a:r>
            <a:r>
              <a:rPr lang="de-DE" dirty="0"/>
              <a:t> </a:t>
            </a:r>
            <a:r>
              <a:rPr lang="de-DE" dirty="0" err="1"/>
              <a:t>each</a:t>
            </a:r>
            <a:r>
              <a:rPr lang="de-DE" dirty="0"/>
              <a:t>.  </a:t>
            </a:r>
            <a:r>
              <a:rPr lang="de-DE" dirty="0" err="1"/>
              <a:t>We</a:t>
            </a:r>
            <a:r>
              <a:rPr lang="de-DE" dirty="0"/>
              <a:t> will </a:t>
            </a:r>
            <a:r>
              <a:rPr lang="de-DE" dirty="0" err="1"/>
              <a:t>review</a:t>
            </a:r>
            <a:r>
              <a:rPr lang="de-DE" dirty="0"/>
              <a:t> </a:t>
            </a:r>
            <a:r>
              <a:rPr lang="de-DE" dirty="0" err="1"/>
              <a:t>the</a:t>
            </a:r>
            <a:r>
              <a:rPr lang="de-DE" dirty="0"/>
              <a:t> </a:t>
            </a:r>
            <a:r>
              <a:rPr lang="de-DE" dirty="0" err="1"/>
              <a:t>answers</a:t>
            </a:r>
            <a:r>
              <a:rPr lang="de-DE" dirty="0"/>
              <a:t> after </a:t>
            </a:r>
            <a:r>
              <a:rPr lang="de-DE" dirty="0" err="1"/>
              <a:t>everybody</a:t>
            </a:r>
            <a:r>
              <a:rPr lang="de-DE" dirty="0"/>
              <a:t> </a:t>
            </a:r>
            <a:r>
              <a:rPr lang="de-DE" dirty="0" err="1"/>
              <a:t>is</a:t>
            </a:r>
            <a:r>
              <a:rPr lang="de-DE" dirty="0"/>
              <a:t> </a:t>
            </a:r>
            <a:r>
              <a:rPr lang="de-DE" dirty="0" err="1"/>
              <a:t>finished</a:t>
            </a:r>
            <a:r>
              <a:rPr lang="de-DE" dirty="0"/>
              <a:t>.  </a:t>
            </a:r>
          </a:p>
        </p:txBody>
      </p:sp>
    </p:spTree>
    <p:extLst>
      <p:ext uri="{BB962C8B-B14F-4D97-AF65-F5344CB8AC3E}">
        <p14:creationId xmlns:p14="http://schemas.microsoft.com/office/powerpoint/2010/main" val="2843582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Banking Quiz (</a:t>
            </a:r>
            <a:r>
              <a:rPr lang="de-DE" dirty="0" err="1"/>
              <a:t>page</a:t>
            </a:r>
            <a:r>
              <a:rPr lang="de-DE" dirty="0"/>
              <a:t> 9)</a:t>
            </a:r>
          </a:p>
        </p:txBody>
      </p:sp>
      <p:sp>
        <p:nvSpPr>
          <p:cNvPr id="3" name="Inhaltsplatzhalter 2"/>
          <p:cNvSpPr>
            <a:spLocks noGrp="1"/>
          </p:cNvSpPr>
          <p:nvPr>
            <p:ph idx="1"/>
          </p:nvPr>
        </p:nvSpPr>
        <p:spPr/>
        <p:txBody>
          <a:bodyPr>
            <a:normAutofit lnSpcReduction="10000"/>
          </a:bodyPr>
          <a:lstStyle/>
          <a:p>
            <a:pPr marL="0" indent="0">
              <a:buNone/>
            </a:pPr>
            <a:r>
              <a:rPr lang="de-DE" dirty="0" err="1"/>
              <a:t>Answers</a:t>
            </a:r>
            <a:r>
              <a:rPr lang="de-DE" dirty="0"/>
              <a:t>:</a:t>
            </a:r>
          </a:p>
          <a:p>
            <a:pPr marL="514350" indent="-514350">
              <a:buAutoNum type="arabicPeriod"/>
            </a:pPr>
            <a:r>
              <a:rPr lang="de-DE" dirty="0"/>
              <a:t>The </a:t>
            </a:r>
            <a:r>
              <a:rPr lang="de-DE" dirty="0" err="1"/>
              <a:t>first</a:t>
            </a:r>
            <a:r>
              <a:rPr lang="de-DE" dirty="0"/>
              <a:t> </a:t>
            </a:r>
            <a:r>
              <a:rPr lang="de-DE" dirty="0" err="1"/>
              <a:t>bank</a:t>
            </a:r>
            <a:r>
              <a:rPr lang="de-DE" dirty="0"/>
              <a:t> </a:t>
            </a:r>
            <a:r>
              <a:rPr lang="de-DE" dirty="0" err="1"/>
              <a:t>note</a:t>
            </a:r>
            <a:r>
              <a:rPr lang="de-DE" dirty="0"/>
              <a:t> was </a:t>
            </a:r>
            <a:r>
              <a:rPr lang="de-DE" dirty="0" err="1"/>
              <a:t>produced</a:t>
            </a:r>
            <a:r>
              <a:rPr lang="de-DE" dirty="0"/>
              <a:t> in China.  </a:t>
            </a:r>
          </a:p>
          <a:p>
            <a:pPr marL="0" indent="0">
              <a:buNone/>
            </a:pPr>
            <a:r>
              <a:rPr lang="en-US" dirty="0"/>
              <a:t>Paper bills were first used by the Chinese, who started carrying folding money during the </a:t>
            </a:r>
            <a:r>
              <a:rPr lang="en-US" b="1" dirty="0"/>
              <a:t>Tang Dynasty</a:t>
            </a:r>
            <a:r>
              <a:rPr lang="en-US" dirty="0"/>
              <a:t> (A.D. 618-907) — mostly in the form of privately issued bills of credit or exchange </a:t>
            </a:r>
            <a:r>
              <a:rPr lang="en-US" b="1" dirty="0"/>
              <a:t>notes</a:t>
            </a:r>
            <a:r>
              <a:rPr lang="en-US" dirty="0"/>
              <a:t> — and used it for more than 500 years before the practice began to catch on in </a:t>
            </a:r>
            <a:r>
              <a:rPr lang="en-US" b="1" dirty="0"/>
              <a:t>Europe</a:t>
            </a:r>
            <a:r>
              <a:rPr lang="en-US" dirty="0"/>
              <a:t> in the 17th century.</a:t>
            </a:r>
            <a:endParaRPr lang="de-DE" dirty="0"/>
          </a:p>
        </p:txBody>
      </p:sp>
    </p:spTree>
    <p:extLst>
      <p:ext uri="{BB962C8B-B14F-4D97-AF65-F5344CB8AC3E}">
        <p14:creationId xmlns:p14="http://schemas.microsoft.com/office/powerpoint/2010/main" val="2496737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First Chinese Bank Notes</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9425" y="1600200"/>
            <a:ext cx="5165150" cy="4525963"/>
          </a:xfrm>
        </p:spPr>
      </p:pic>
    </p:spTree>
    <p:extLst>
      <p:ext uri="{BB962C8B-B14F-4D97-AF65-F5344CB8AC3E}">
        <p14:creationId xmlns:p14="http://schemas.microsoft.com/office/powerpoint/2010/main" val="2445360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Banking Quiz (</a:t>
            </a:r>
            <a:r>
              <a:rPr lang="de-DE" dirty="0" err="1"/>
              <a:t>page</a:t>
            </a:r>
            <a:r>
              <a:rPr lang="de-DE" dirty="0"/>
              <a:t> 9)</a:t>
            </a:r>
          </a:p>
        </p:txBody>
      </p:sp>
      <p:sp>
        <p:nvSpPr>
          <p:cNvPr id="3" name="Inhaltsplatzhalter 2"/>
          <p:cNvSpPr>
            <a:spLocks noGrp="1"/>
          </p:cNvSpPr>
          <p:nvPr>
            <p:ph idx="1"/>
          </p:nvPr>
        </p:nvSpPr>
        <p:spPr/>
        <p:txBody>
          <a:bodyPr>
            <a:normAutofit fontScale="92500"/>
          </a:bodyPr>
          <a:lstStyle/>
          <a:p>
            <a:pPr marL="514350" indent="-514350">
              <a:buAutoNum type="arabicPeriod" startAt="2"/>
            </a:pPr>
            <a:r>
              <a:rPr lang="de-DE" dirty="0"/>
              <a:t>The </a:t>
            </a:r>
            <a:r>
              <a:rPr lang="de-DE" dirty="0" err="1"/>
              <a:t>world‘s</a:t>
            </a:r>
            <a:r>
              <a:rPr lang="de-DE" dirty="0"/>
              <a:t> </a:t>
            </a:r>
            <a:r>
              <a:rPr lang="de-DE" dirty="0" err="1"/>
              <a:t>oldest</a:t>
            </a:r>
            <a:r>
              <a:rPr lang="de-DE" dirty="0"/>
              <a:t> </a:t>
            </a:r>
            <a:r>
              <a:rPr lang="de-DE" dirty="0" err="1"/>
              <a:t>bank</a:t>
            </a:r>
            <a:r>
              <a:rPr lang="de-DE" dirty="0"/>
              <a:t> </a:t>
            </a:r>
            <a:r>
              <a:rPr lang="de-DE" dirty="0" err="1"/>
              <a:t>is</a:t>
            </a:r>
            <a:r>
              <a:rPr lang="de-DE" dirty="0"/>
              <a:t> </a:t>
            </a:r>
            <a:r>
              <a:rPr lang="de-DE" dirty="0" err="1"/>
              <a:t>located</a:t>
            </a:r>
            <a:r>
              <a:rPr lang="de-DE" dirty="0"/>
              <a:t> in </a:t>
            </a:r>
            <a:r>
              <a:rPr lang="de-DE" dirty="0" err="1"/>
              <a:t>Italy</a:t>
            </a:r>
            <a:r>
              <a:rPr lang="de-DE" dirty="0"/>
              <a:t>.</a:t>
            </a:r>
          </a:p>
          <a:p>
            <a:pPr marL="0" indent="0">
              <a:buNone/>
            </a:pPr>
            <a:r>
              <a:rPr lang="en-US" dirty="0"/>
              <a:t>Depending on the definition, the world's oldest bank is either Banca Monte </a:t>
            </a:r>
            <a:r>
              <a:rPr lang="en-US" dirty="0" err="1"/>
              <a:t>dei</a:t>
            </a:r>
            <a:r>
              <a:rPr lang="en-US" dirty="0"/>
              <a:t> </a:t>
            </a:r>
            <a:r>
              <a:rPr lang="en-US" dirty="0" err="1"/>
              <a:t>Paschi</a:t>
            </a:r>
            <a:r>
              <a:rPr lang="en-US" dirty="0"/>
              <a:t> di </a:t>
            </a:r>
            <a:r>
              <a:rPr lang="en-US" b="1" dirty="0"/>
              <a:t>Siena</a:t>
            </a:r>
            <a:r>
              <a:rPr lang="en-US" dirty="0"/>
              <a:t> or </a:t>
            </a:r>
            <a:r>
              <a:rPr lang="en-US" dirty="0" err="1"/>
              <a:t>Berenberg</a:t>
            </a:r>
            <a:r>
              <a:rPr lang="en-US" dirty="0"/>
              <a:t> Bank (Hamburg, founded 1590). Banca Monte </a:t>
            </a:r>
            <a:r>
              <a:rPr lang="en-US" dirty="0" err="1"/>
              <a:t>dei</a:t>
            </a:r>
            <a:r>
              <a:rPr lang="en-US" dirty="0"/>
              <a:t> </a:t>
            </a:r>
            <a:r>
              <a:rPr lang="en-US" dirty="0" err="1"/>
              <a:t>Paschi</a:t>
            </a:r>
            <a:r>
              <a:rPr lang="en-US" dirty="0"/>
              <a:t> di </a:t>
            </a:r>
            <a:r>
              <a:rPr lang="en-US" b="1" dirty="0"/>
              <a:t>Siena</a:t>
            </a:r>
            <a:r>
              <a:rPr lang="en-US" dirty="0"/>
              <a:t> was founded in its present form in 1624, but traces its history to a mount of piety (an institutional pawnbroker run as a charity) founded in 1472.  Today Banca Monte </a:t>
            </a:r>
            <a:r>
              <a:rPr lang="en-US" dirty="0" err="1"/>
              <a:t>dei</a:t>
            </a:r>
            <a:r>
              <a:rPr lang="en-US" dirty="0"/>
              <a:t> </a:t>
            </a:r>
            <a:r>
              <a:rPr lang="en-US" dirty="0" err="1"/>
              <a:t>Paschi</a:t>
            </a:r>
            <a:r>
              <a:rPr lang="en-US" dirty="0"/>
              <a:t> is suffering many financial problems.</a:t>
            </a:r>
            <a:endParaRPr lang="de-DE" dirty="0"/>
          </a:p>
        </p:txBody>
      </p:sp>
    </p:spTree>
    <p:extLst>
      <p:ext uri="{BB962C8B-B14F-4D97-AF65-F5344CB8AC3E}">
        <p14:creationId xmlns:p14="http://schemas.microsoft.com/office/powerpoint/2010/main" val="3541040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Banca</a:t>
            </a:r>
            <a:r>
              <a:rPr lang="de-DE" dirty="0"/>
              <a:t> Monte </a:t>
            </a:r>
            <a:r>
              <a:rPr lang="de-DE" dirty="0" err="1"/>
              <a:t>dei</a:t>
            </a:r>
            <a:r>
              <a:rPr lang="de-DE" dirty="0"/>
              <a:t> </a:t>
            </a:r>
            <a:r>
              <a:rPr lang="de-DE" dirty="0" err="1"/>
              <a:t>Paschi</a:t>
            </a:r>
            <a:endParaRPr lang="de-DE"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0114" y="1916832"/>
            <a:ext cx="6846262" cy="3849120"/>
          </a:xfrm>
        </p:spPr>
      </p:pic>
    </p:spTree>
    <p:extLst>
      <p:ext uri="{BB962C8B-B14F-4D97-AF65-F5344CB8AC3E}">
        <p14:creationId xmlns:p14="http://schemas.microsoft.com/office/powerpoint/2010/main" val="2409282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Banking Quiz (</a:t>
            </a:r>
            <a:r>
              <a:rPr lang="de-DE" dirty="0" err="1"/>
              <a:t>page</a:t>
            </a:r>
            <a:r>
              <a:rPr lang="de-DE" dirty="0"/>
              <a:t> 9)</a:t>
            </a:r>
          </a:p>
        </p:txBody>
      </p:sp>
      <p:sp>
        <p:nvSpPr>
          <p:cNvPr id="3" name="Inhaltsplatzhalter 2"/>
          <p:cNvSpPr>
            <a:spLocks noGrp="1"/>
          </p:cNvSpPr>
          <p:nvPr>
            <p:ph idx="1"/>
          </p:nvPr>
        </p:nvSpPr>
        <p:spPr/>
        <p:txBody>
          <a:bodyPr/>
          <a:lstStyle/>
          <a:p>
            <a:pPr marL="514350" indent="-514350">
              <a:buAutoNum type="arabicPlain" startAt="3"/>
            </a:pPr>
            <a:r>
              <a:rPr lang="de-DE" dirty="0"/>
              <a:t>Thomas Cook </a:t>
            </a:r>
            <a:r>
              <a:rPr lang="de-DE" dirty="0" err="1"/>
              <a:t>produced</a:t>
            </a:r>
            <a:r>
              <a:rPr lang="de-DE" dirty="0"/>
              <a:t> </a:t>
            </a:r>
            <a:r>
              <a:rPr lang="de-DE" dirty="0" err="1"/>
              <a:t>the</a:t>
            </a:r>
            <a:r>
              <a:rPr lang="de-DE" dirty="0"/>
              <a:t> </a:t>
            </a:r>
            <a:r>
              <a:rPr lang="de-DE" dirty="0" err="1"/>
              <a:t>first</a:t>
            </a:r>
            <a:r>
              <a:rPr lang="de-DE" dirty="0"/>
              <a:t> </a:t>
            </a:r>
            <a:r>
              <a:rPr lang="de-DE" dirty="0" err="1"/>
              <a:t>traveller‘s</a:t>
            </a:r>
            <a:r>
              <a:rPr lang="de-DE" dirty="0"/>
              <a:t> </a:t>
            </a:r>
            <a:r>
              <a:rPr lang="de-DE" dirty="0" err="1"/>
              <a:t>cheques</a:t>
            </a:r>
            <a:r>
              <a:rPr lang="de-DE" dirty="0"/>
              <a:t>.  </a:t>
            </a:r>
          </a:p>
          <a:p>
            <a:pPr marL="0" indent="0">
              <a:buNone/>
            </a:pPr>
            <a:r>
              <a:rPr lang="en-US" dirty="0"/>
              <a:t>Traveler's </a:t>
            </a:r>
            <a:r>
              <a:rPr lang="en-US" dirty="0" err="1"/>
              <a:t>cheques</a:t>
            </a:r>
            <a:r>
              <a:rPr lang="en-US" dirty="0"/>
              <a:t> were first issued on 1 January 1772 by the </a:t>
            </a:r>
            <a:r>
              <a:rPr lang="en-US" b="1" dirty="0"/>
              <a:t>London Credit Exchange Company</a:t>
            </a:r>
            <a:r>
              <a:rPr lang="en-US" dirty="0"/>
              <a:t> for use in 90 </a:t>
            </a:r>
            <a:r>
              <a:rPr lang="en-US" b="1" dirty="0"/>
              <a:t>European</a:t>
            </a:r>
            <a:r>
              <a:rPr lang="en-US" dirty="0"/>
              <a:t> cities, and in 1874, </a:t>
            </a:r>
            <a:r>
              <a:rPr lang="en-US" b="1" dirty="0"/>
              <a:t>Thomas Cook</a:t>
            </a:r>
            <a:r>
              <a:rPr lang="en-US" dirty="0"/>
              <a:t> was issuing 'circular notes' that operated in the manner of traveler's </a:t>
            </a:r>
            <a:r>
              <a:rPr lang="en-US" dirty="0" err="1"/>
              <a:t>cheques</a:t>
            </a:r>
            <a:r>
              <a:rPr lang="en-US" dirty="0"/>
              <a:t>.</a:t>
            </a:r>
            <a:endParaRPr lang="de-DE" dirty="0"/>
          </a:p>
        </p:txBody>
      </p:sp>
    </p:spTree>
    <p:extLst>
      <p:ext uri="{BB962C8B-B14F-4D97-AF65-F5344CB8AC3E}">
        <p14:creationId xmlns:p14="http://schemas.microsoft.com/office/powerpoint/2010/main" val="2678626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Banking Quiz (</a:t>
            </a:r>
            <a:r>
              <a:rPr lang="de-DE" dirty="0" err="1"/>
              <a:t>page</a:t>
            </a:r>
            <a:r>
              <a:rPr lang="de-DE" dirty="0"/>
              <a:t> 9)</a:t>
            </a:r>
          </a:p>
        </p:txBody>
      </p:sp>
      <p:sp>
        <p:nvSpPr>
          <p:cNvPr id="3" name="Inhaltsplatzhalter 2"/>
          <p:cNvSpPr>
            <a:spLocks noGrp="1"/>
          </p:cNvSpPr>
          <p:nvPr>
            <p:ph idx="1"/>
          </p:nvPr>
        </p:nvSpPr>
        <p:spPr/>
        <p:txBody>
          <a:bodyPr>
            <a:normAutofit/>
          </a:bodyPr>
          <a:lstStyle/>
          <a:p>
            <a:pPr marL="514350" indent="-514350">
              <a:buAutoNum type="arabicPlain" startAt="4"/>
            </a:pPr>
            <a:r>
              <a:rPr lang="de-DE" dirty="0"/>
              <a:t>The </a:t>
            </a:r>
            <a:r>
              <a:rPr lang="de-DE" dirty="0" err="1"/>
              <a:t>world‘s</a:t>
            </a:r>
            <a:r>
              <a:rPr lang="de-DE" dirty="0"/>
              <a:t> </a:t>
            </a:r>
            <a:r>
              <a:rPr lang="de-DE" dirty="0" err="1"/>
              <a:t>first</a:t>
            </a:r>
            <a:r>
              <a:rPr lang="de-DE" dirty="0"/>
              <a:t> </a:t>
            </a:r>
            <a:r>
              <a:rPr lang="de-DE" dirty="0" err="1"/>
              <a:t>credit</a:t>
            </a:r>
            <a:r>
              <a:rPr lang="de-DE" dirty="0"/>
              <a:t> </a:t>
            </a:r>
            <a:r>
              <a:rPr lang="de-DE" dirty="0" err="1"/>
              <a:t>card</a:t>
            </a:r>
            <a:r>
              <a:rPr lang="de-DE" dirty="0"/>
              <a:t> was </a:t>
            </a:r>
            <a:r>
              <a:rPr lang="de-DE" dirty="0" err="1"/>
              <a:t>first</a:t>
            </a:r>
            <a:r>
              <a:rPr lang="de-DE" dirty="0"/>
              <a:t> </a:t>
            </a:r>
            <a:r>
              <a:rPr lang="de-DE" dirty="0" err="1"/>
              <a:t>issued</a:t>
            </a:r>
            <a:r>
              <a:rPr lang="de-DE" dirty="0"/>
              <a:t> in 1950.</a:t>
            </a:r>
          </a:p>
          <a:p>
            <a:pPr marL="0" indent="0">
              <a:buNone/>
            </a:pPr>
            <a:r>
              <a:rPr lang="en-US" dirty="0"/>
              <a:t>The first universal credit card, which could be used at a variety of establishments, was introduced by the Diners' Club, Inc., in </a:t>
            </a:r>
            <a:r>
              <a:rPr lang="en-US" b="1" dirty="0"/>
              <a:t>1950</a:t>
            </a:r>
            <a:r>
              <a:rPr lang="en-US" dirty="0"/>
              <a:t>. Another major card of this type, known as a travel and entertainment card, was established by the American Express Company in </a:t>
            </a:r>
            <a:r>
              <a:rPr lang="en-US" b="1" dirty="0"/>
              <a:t>1958</a:t>
            </a:r>
            <a:r>
              <a:rPr lang="en-US" dirty="0"/>
              <a:t>.</a:t>
            </a:r>
            <a:endParaRPr lang="de-DE" dirty="0"/>
          </a:p>
        </p:txBody>
      </p:sp>
    </p:spTree>
    <p:extLst>
      <p:ext uri="{BB962C8B-B14F-4D97-AF65-F5344CB8AC3E}">
        <p14:creationId xmlns:p14="http://schemas.microsoft.com/office/powerpoint/2010/main" val="3019335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797D9-E4AF-49B3-BA17-E0F66F7E4AFD}"/>
              </a:ext>
            </a:extLst>
          </p:cNvPr>
          <p:cNvSpPr>
            <a:spLocks noGrp="1"/>
          </p:cNvSpPr>
          <p:nvPr>
            <p:ph type="title"/>
          </p:nvPr>
        </p:nvSpPr>
        <p:spPr/>
        <p:txBody>
          <a:bodyPr/>
          <a:lstStyle/>
          <a:p>
            <a:r>
              <a:rPr lang="de-DE" dirty="0"/>
              <a:t>Scripts</a:t>
            </a:r>
          </a:p>
        </p:txBody>
      </p:sp>
      <p:sp>
        <p:nvSpPr>
          <p:cNvPr id="3" name="Inhaltsplatzhalter 2">
            <a:extLst>
              <a:ext uri="{FF2B5EF4-FFF2-40B4-BE49-F238E27FC236}">
                <a16:creationId xmlns:a16="http://schemas.microsoft.com/office/drawing/2014/main" id="{196844E9-CE2F-4CDA-872C-7BC9C247640E}"/>
              </a:ext>
            </a:extLst>
          </p:cNvPr>
          <p:cNvSpPr>
            <a:spLocks noGrp="1"/>
          </p:cNvSpPr>
          <p:nvPr>
            <p:ph idx="1"/>
          </p:nvPr>
        </p:nvSpPr>
        <p:spPr/>
        <p:txBody>
          <a:bodyPr/>
          <a:lstStyle/>
          <a:p>
            <a:pPr marL="0" indent="0">
              <a:buNone/>
            </a:pPr>
            <a:r>
              <a:rPr lang="de-DE" dirty="0"/>
              <a:t>The </a:t>
            </a:r>
            <a:r>
              <a:rPr lang="de-DE" dirty="0" err="1"/>
              <a:t>script</a:t>
            </a:r>
            <a:r>
              <a:rPr lang="de-DE" dirty="0"/>
              <a:t> </a:t>
            </a:r>
            <a:r>
              <a:rPr lang="de-DE" dirty="0" err="1"/>
              <a:t>is</a:t>
            </a:r>
            <a:r>
              <a:rPr lang="de-DE" dirty="0"/>
              <a:t> </a:t>
            </a:r>
            <a:r>
              <a:rPr lang="de-DE" dirty="0" err="1"/>
              <a:t>available</a:t>
            </a:r>
            <a:r>
              <a:rPr lang="de-DE" dirty="0"/>
              <a:t> </a:t>
            </a:r>
            <a:r>
              <a:rPr lang="de-DE" dirty="0" err="1"/>
              <a:t>as</a:t>
            </a:r>
            <a:r>
              <a:rPr lang="de-DE" dirty="0"/>
              <a:t> a </a:t>
            </a:r>
            <a:r>
              <a:rPr lang="de-DE" dirty="0" err="1"/>
              <a:t>pdf</a:t>
            </a:r>
            <a:r>
              <a:rPr lang="de-DE" dirty="0"/>
              <a:t> </a:t>
            </a:r>
            <a:r>
              <a:rPr lang="de-DE" dirty="0" err="1"/>
              <a:t>free</a:t>
            </a:r>
            <a:r>
              <a:rPr lang="de-DE" dirty="0"/>
              <a:t> </a:t>
            </a:r>
            <a:r>
              <a:rPr lang="de-DE" dirty="0" err="1"/>
              <a:t>of</a:t>
            </a:r>
            <a:r>
              <a:rPr lang="de-DE" dirty="0"/>
              <a:t> </a:t>
            </a:r>
            <a:r>
              <a:rPr lang="de-DE" dirty="0" err="1"/>
              <a:t>cost</a:t>
            </a:r>
            <a:r>
              <a:rPr lang="de-DE" dirty="0"/>
              <a:t> on </a:t>
            </a:r>
            <a:r>
              <a:rPr lang="de-DE" dirty="0" err="1"/>
              <a:t>campUAS</a:t>
            </a:r>
            <a:r>
              <a:rPr lang="de-DE" dirty="0"/>
              <a:t>. </a:t>
            </a:r>
            <a:r>
              <a:rPr lang="de-DE" dirty="0" err="1"/>
              <a:t>It</a:t>
            </a:r>
            <a:r>
              <a:rPr lang="de-DE" dirty="0"/>
              <a:t> </a:t>
            </a:r>
            <a:r>
              <a:rPr lang="de-DE" dirty="0" err="1"/>
              <a:t>contains</a:t>
            </a:r>
            <a:r>
              <a:rPr lang="de-DE" dirty="0"/>
              <a:t> </a:t>
            </a:r>
            <a:r>
              <a:rPr lang="de-DE" dirty="0" err="1"/>
              <a:t>the</a:t>
            </a:r>
            <a:r>
              <a:rPr lang="de-DE" dirty="0"/>
              <a:t> </a:t>
            </a:r>
            <a:r>
              <a:rPr lang="de-DE" dirty="0" err="1"/>
              <a:t>exercises</a:t>
            </a:r>
            <a:r>
              <a:rPr lang="de-DE" dirty="0"/>
              <a:t> </a:t>
            </a:r>
            <a:r>
              <a:rPr lang="de-DE" dirty="0" err="1"/>
              <a:t>we</a:t>
            </a:r>
            <a:r>
              <a:rPr lang="de-DE" dirty="0"/>
              <a:t> do in </a:t>
            </a:r>
            <a:r>
              <a:rPr lang="de-DE" dirty="0" err="1"/>
              <a:t>the</a:t>
            </a:r>
            <a:r>
              <a:rPr lang="de-DE" dirty="0"/>
              <a:t> </a:t>
            </a:r>
            <a:r>
              <a:rPr lang="de-DE" dirty="0" err="1"/>
              <a:t>first</a:t>
            </a:r>
            <a:r>
              <a:rPr lang="de-DE" dirty="0"/>
              <a:t> </a:t>
            </a:r>
            <a:r>
              <a:rPr lang="de-DE" dirty="0" err="1"/>
              <a:t>three</a:t>
            </a:r>
            <a:r>
              <a:rPr lang="de-DE" dirty="0"/>
              <a:t> </a:t>
            </a:r>
            <a:r>
              <a:rPr lang="de-DE" dirty="0" err="1"/>
              <a:t>lessons</a:t>
            </a:r>
            <a:r>
              <a:rPr lang="de-DE" dirty="0"/>
              <a:t>.</a:t>
            </a:r>
          </a:p>
        </p:txBody>
      </p:sp>
    </p:spTree>
    <p:extLst>
      <p:ext uri="{BB962C8B-B14F-4D97-AF65-F5344CB8AC3E}">
        <p14:creationId xmlns:p14="http://schemas.microsoft.com/office/powerpoint/2010/main" val="842390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Early </a:t>
            </a:r>
            <a:r>
              <a:rPr lang="de-DE" dirty="0" err="1"/>
              <a:t>Diner‘s</a:t>
            </a:r>
            <a:r>
              <a:rPr lang="de-DE" dirty="0"/>
              <a:t> Club Card</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8986" y="1628800"/>
            <a:ext cx="6079358" cy="4553650"/>
          </a:xfrm>
        </p:spPr>
      </p:pic>
    </p:spTree>
    <p:extLst>
      <p:ext uri="{BB962C8B-B14F-4D97-AF65-F5344CB8AC3E}">
        <p14:creationId xmlns:p14="http://schemas.microsoft.com/office/powerpoint/2010/main" val="2686229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Banking Quiz (</a:t>
            </a:r>
            <a:r>
              <a:rPr lang="de-DE" dirty="0" err="1"/>
              <a:t>page</a:t>
            </a:r>
            <a:r>
              <a:rPr lang="de-DE" dirty="0"/>
              <a:t> 9)</a:t>
            </a:r>
          </a:p>
        </p:txBody>
      </p:sp>
      <p:sp>
        <p:nvSpPr>
          <p:cNvPr id="3" name="Inhaltsplatzhalter 2"/>
          <p:cNvSpPr>
            <a:spLocks noGrp="1"/>
          </p:cNvSpPr>
          <p:nvPr>
            <p:ph idx="1"/>
          </p:nvPr>
        </p:nvSpPr>
        <p:spPr/>
        <p:txBody>
          <a:bodyPr>
            <a:normAutofit fontScale="77500" lnSpcReduction="20000"/>
          </a:bodyPr>
          <a:lstStyle/>
          <a:p>
            <a:pPr marL="514350" indent="-514350">
              <a:buAutoNum type="arabicPlain" startAt="5"/>
            </a:pPr>
            <a:r>
              <a:rPr lang="de-DE" dirty="0"/>
              <a:t>The </a:t>
            </a:r>
            <a:r>
              <a:rPr lang="de-DE" dirty="0" err="1"/>
              <a:t>first</a:t>
            </a:r>
            <a:r>
              <a:rPr lang="de-DE" dirty="0"/>
              <a:t> </a:t>
            </a:r>
            <a:r>
              <a:rPr lang="de-DE" dirty="0" err="1"/>
              <a:t>credit</a:t>
            </a:r>
            <a:r>
              <a:rPr lang="de-DE" dirty="0"/>
              <a:t> </a:t>
            </a:r>
            <a:r>
              <a:rPr lang="de-DE" dirty="0" err="1"/>
              <a:t>card</a:t>
            </a:r>
            <a:r>
              <a:rPr lang="de-DE" dirty="0"/>
              <a:t> was </a:t>
            </a:r>
            <a:r>
              <a:rPr lang="de-DE" dirty="0" err="1"/>
              <a:t>issued</a:t>
            </a:r>
            <a:r>
              <a:rPr lang="de-DE" dirty="0"/>
              <a:t> </a:t>
            </a:r>
            <a:r>
              <a:rPr lang="de-DE" dirty="0" err="1"/>
              <a:t>by</a:t>
            </a:r>
            <a:r>
              <a:rPr lang="de-DE" dirty="0"/>
              <a:t> </a:t>
            </a:r>
            <a:r>
              <a:rPr lang="de-DE" dirty="0" err="1"/>
              <a:t>Diner‘s</a:t>
            </a:r>
            <a:r>
              <a:rPr lang="de-DE" dirty="0"/>
              <a:t> Club.  </a:t>
            </a:r>
          </a:p>
          <a:p>
            <a:pPr marL="0" indent="0">
              <a:buNone/>
            </a:pPr>
            <a:r>
              <a:rPr lang="en-US" dirty="0"/>
              <a:t>The use of credit cards originated in the United States during the 1920s, when individual firms, such as oil companies and hotel chains, began issuing them to customers for purchases made at company outlets. The first universal credit card, which could be used at a variety of establishments, was introduced by the Diners’ Club, Inc., in 1950.</a:t>
            </a:r>
          </a:p>
          <a:p>
            <a:pPr marL="0" indent="0">
              <a:buNone/>
            </a:pPr>
            <a:r>
              <a:rPr lang="en-US" dirty="0"/>
              <a:t>Another major card of this type, known as a travel and entertainment card, was established by the </a:t>
            </a:r>
            <a:r>
              <a:rPr lang="en-US" dirty="0">
                <a:solidFill>
                  <a:schemeClr val="tx1">
                    <a:lumMod val="95000"/>
                    <a:lumOff val="5000"/>
                  </a:schemeClr>
                </a:solidFill>
                <a:hlinkClick r:id="rId2"/>
              </a:rPr>
              <a:t>American Express Company</a:t>
            </a:r>
            <a:r>
              <a:rPr lang="en-US" dirty="0"/>
              <a:t> in 1958. Under this system, the credit card company charges its cardholders an annual fee and bills them on a periodic basis—usually monthly. Cooperating merchants throughout the world pay a service charge to the credit card issuer in the range of 4–7 percent of total billings.</a:t>
            </a:r>
            <a:endParaRPr lang="de-DE" dirty="0"/>
          </a:p>
        </p:txBody>
      </p:sp>
    </p:spTree>
    <p:extLst>
      <p:ext uri="{BB962C8B-B14F-4D97-AF65-F5344CB8AC3E}">
        <p14:creationId xmlns:p14="http://schemas.microsoft.com/office/powerpoint/2010/main" val="3785127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Credit</a:t>
            </a:r>
            <a:r>
              <a:rPr lang="de-DE" dirty="0"/>
              <a:t> </a:t>
            </a:r>
            <a:r>
              <a:rPr lang="de-DE" dirty="0" err="1"/>
              <a:t>Debt</a:t>
            </a:r>
            <a:r>
              <a:rPr lang="de-DE" dirty="0"/>
              <a:t> in USA</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1340768"/>
            <a:ext cx="6357900" cy="4525963"/>
          </a:xfrm>
        </p:spPr>
      </p:pic>
    </p:spTree>
    <p:extLst>
      <p:ext uri="{BB962C8B-B14F-4D97-AF65-F5344CB8AC3E}">
        <p14:creationId xmlns:p14="http://schemas.microsoft.com/office/powerpoint/2010/main" val="1005252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Credit</a:t>
            </a:r>
            <a:r>
              <a:rPr lang="de-DE" dirty="0"/>
              <a:t> Card </a:t>
            </a:r>
            <a:r>
              <a:rPr lang="de-DE" dirty="0" err="1"/>
              <a:t>Debt</a:t>
            </a:r>
            <a:endParaRPr lang="de-DE" dirty="0"/>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076183"/>
            <a:ext cx="8229600" cy="3573997"/>
          </a:xfrm>
        </p:spPr>
      </p:pic>
    </p:spTree>
    <p:extLst>
      <p:ext uri="{BB962C8B-B14F-4D97-AF65-F5344CB8AC3E}">
        <p14:creationId xmlns:p14="http://schemas.microsoft.com/office/powerpoint/2010/main" val="1814996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Credit</a:t>
            </a:r>
            <a:r>
              <a:rPr lang="de-DE" dirty="0"/>
              <a:t> Card </a:t>
            </a:r>
            <a:r>
              <a:rPr lang="de-DE" dirty="0" err="1"/>
              <a:t>Usage</a:t>
            </a:r>
            <a:r>
              <a:rPr lang="de-DE" dirty="0"/>
              <a:t> World-Wide</a:t>
            </a:r>
          </a:p>
        </p:txBody>
      </p:sp>
      <p:sp>
        <p:nvSpPr>
          <p:cNvPr id="3" name="Inhaltsplatzhalter 2"/>
          <p:cNvSpPr>
            <a:spLocks noGrp="1"/>
          </p:cNvSpPr>
          <p:nvPr>
            <p:ph idx="1"/>
          </p:nvPr>
        </p:nvSpPr>
        <p:spPr/>
        <p:txBody>
          <a:bodyPr/>
          <a:lstStyle/>
          <a:p>
            <a:pPr marL="0" indent="0">
              <a:buNone/>
            </a:pPr>
            <a:r>
              <a:rPr lang="de-DE" dirty="0"/>
              <a:t>Trick </a:t>
            </a:r>
            <a:r>
              <a:rPr lang="de-DE" dirty="0" err="1"/>
              <a:t>Question</a:t>
            </a:r>
            <a:r>
              <a:rPr lang="de-DE" dirty="0"/>
              <a:t>:</a:t>
            </a:r>
          </a:p>
          <a:p>
            <a:pPr marL="0" indent="0">
              <a:buNone/>
            </a:pPr>
            <a:r>
              <a:rPr lang="de-DE" dirty="0" err="1"/>
              <a:t>Which</a:t>
            </a:r>
            <a:r>
              <a:rPr lang="de-DE" dirty="0"/>
              <a:t> </a:t>
            </a:r>
            <a:r>
              <a:rPr lang="de-DE" dirty="0" err="1"/>
              <a:t>country</a:t>
            </a:r>
            <a:r>
              <a:rPr lang="de-DE" dirty="0"/>
              <a:t> </a:t>
            </a:r>
            <a:r>
              <a:rPr lang="de-DE" dirty="0" err="1"/>
              <a:t>has</a:t>
            </a:r>
            <a:r>
              <a:rPr lang="de-DE" dirty="0"/>
              <a:t> </a:t>
            </a:r>
            <a:r>
              <a:rPr lang="de-DE" dirty="0" err="1"/>
              <a:t>the</a:t>
            </a:r>
            <a:r>
              <a:rPr lang="de-DE" dirty="0"/>
              <a:t> </a:t>
            </a:r>
            <a:r>
              <a:rPr lang="de-DE" dirty="0" err="1"/>
              <a:t>highest</a:t>
            </a:r>
            <a:r>
              <a:rPr lang="de-DE" dirty="0"/>
              <a:t> </a:t>
            </a:r>
            <a:r>
              <a:rPr lang="de-DE" dirty="0" err="1"/>
              <a:t>use</a:t>
            </a:r>
            <a:r>
              <a:rPr lang="de-DE" dirty="0"/>
              <a:t> </a:t>
            </a:r>
            <a:r>
              <a:rPr lang="de-DE" dirty="0" err="1"/>
              <a:t>of</a:t>
            </a:r>
            <a:r>
              <a:rPr lang="de-DE" dirty="0"/>
              <a:t> </a:t>
            </a:r>
            <a:r>
              <a:rPr lang="de-DE" dirty="0" err="1"/>
              <a:t>credit</a:t>
            </a:r>
            <a:r>
              <a:rPr lang="de-DE" dirty="0"/>
              <a:t> </a:t>
            </a:r>
            <a:r>
              <a:rPr lang="de-DE" dirty="0" err="1"/>
              <a:t>cards</a:t>
            </a:r>
            <a:r>
              <a:rPr lang="de-DE" dirty="0"/>
              <a:t>?</a:t>
            </a:r>
          </a:p>
        </p:txBody>
      </p:sp>
    </p:spTree>
    <p:extLst>
      <p:ext uri="{BB962C8B-B14F-4D97-AF65-F5344CB8AC3E}">
        <p14:creationId xmlns:p14="http://schemas.microsoft.com/office/powerpoint/2010/main" val="4087219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Credit</a:t>
            </a:r>
            <a:r>
              <a:rPr lang="de-DE" dirty="0"/>
              <a:t> Card </a:t>
            </a:r>
            <a:r>
              <a:rPr lang="de-DE" dirty="0" err="1"/>
              <a:t>Usage</a:t>
            </a:r>
            <a:r>
              <a:rPr lang="de-DE" dirty="0"/>
              <a:t> World-Wide</a:t>
            </a:r>
          </a:p>
        </p:txBody>
      </p:sp>
      <p:sp>
        <p:nvSpPr>
          <p:cNvPr id="3" name="Inhaltsplatzhalter 2"/>
          <p:cNvSpPr>
            <a:spLocks noGrp="1"/>
          </p:cNvSpPr>
          <p:nvPr>
            <p:ph idx="1"/>
          </p:nvPr>
        </p:nvSpPr>
        <p:spPr/>
        <p:txBody>
          <a:bodyPr>
            <a:normAutofit fontScale="85000" lnSpcReduction="20000"/>
          </a:bodyPr>
          <a:lstStyle/>
          <a:p>
            <a:pPr marL="0" indent="0">
              <a:buNone/>
            </a:pPr>
            <a:r>
              <a:rPr lang="en-US" b="1" dirty="0"/>
              <a:t>Here is a list of the top 9 countries where credit cards are used more than cash:</a:t>
            </a:r>
            <a:endParaRPr lang="en-US" dirty="0"/>
          </a:p>
          <a:p>
            <a:pPr marL="0" indent="0">
              <a:buNone/>
            </a:pPr>
            <a:r>
              <a:rPr lang="en-US" dirty="0"/>
              <a:t>1  Sweden. Sweden is leading the race to a cashless society. ... </a:t>
            </a:r>
          </a:p>
          <a:p>
            <a:pPr marL="0" indent="0">
              <a:buNone/>
            </a:pPr>
            <a:r>
              <a:rPr lang="en-US" dirty="0"/>
              <a:t>2  Canada. ... </a:t>
            </a:r>
          </a:p>
          <a:p>
            <a:pPr marL="0" indent="0">
              <a:buNone/>
            </a:pPr>
            <a:r>
              <a:rPr lang="en-US" dirty="0"/>
              <a:t>3  United Kingdom. ... </a:t>
            </a:r>
          </a:p>
          <a:p>
            <a:pPr marL="0" indent="0">
              <a:buNone/>
            </a:pPr>
            <a:r>
              <a:rPr lang="en-US" dirty="0"/>
              <a:t>4  United States of America. ... </a:t>
            </a:r>
          </a:p>
          <a:p>
            <a:pPr marL="0" indent="0">
              <a:buNone/>
            </a:pPr>
            <a:r>
              <a:rPr lang="en-US" dirty="0"/>
              <a:t>5  France. ... </a:t>
            </a:r>
          </a:p>
          <a:p>
            <a:pPr marL="0" indent="0">
              <a:buNone/>
            </a:pPr>
            <a:r>
              <a:rPr lang="en-US" dirty="0"/>
              <a:t>6  Australia. ... </a:t>
            </a:r>
          </a:p>
          <a:p>
            <a:pPr marL="0" indent="0">
              <a:buNone/>
            </a:pPr>
            <a:r>
              <a:rPr lang="en-US" dirty="0"/>
              <a:t>7  Japan. ... </a:t>
            </a:r>
          </a:p>
          <a:p>
            <a:pPr marL="0" indent="0">
              <a:buNone/>
            </a:pPr>
            <a:r>
              <a:rPr lang="en-US" dirty="0"/>
              <a:t>8  China.</a:t>
            </a:r>
          </a:p>
          <a:p>
            <a:pPr marL="0" indent="0">
              <a:buNone/>
            </a:pPr>
            <a:endParaRPr lang="de-DE" dirty="0"/>
          </a:p>
        </p:txBody>
      </p:sp>
    </p:spTree>
    <p:extLst>
      <p:ext uri="{BB962C8B-B14F-4D97-AF65-F5344CB8AC3E}">
        <p14:creationId xmlns:p14="http://schemas.microsoft.com/office/powerpoint/2010/main" val="2114215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Different </a:t>
            </a:r>
            <a:r>
              <a:rPr lang="de-DE" dirty="0" err="1"/>
              <a:t>Aspects</a:t>
            </a:r>
            <a:r>
              <a:rPr lang="de-DE" dirty="0"/>
              <a:t> </a:t>
            </a:r>
            <a:r>
              <a:rPr lang="de-DE" dirty="0" err="1"/>
              <a:t>of</a:t>
            </a:r>
            <a:r>
              <a:rPr lang="de-DE" dirty="0"/>
              <a:t> </a:t>
            </a:r>
            <a:r>
              <a:rPr lang="de-DE" dirty="0" err="1"/>
              <a:t>Credit</a:t>
            </a:r>
            <a:r>
              <a:rPr lang="de-DE" dirty="0"/>
              <a:t> Card </a:t>
            </a:r>
            <a:r>
              <a:rPr lang="de-DE" dirty="0" err="1"/>
              <a:t>Usage</a:t>
            </a:r>
            <a:r>
              <a:rPr lang="de-DE" dirty="0"/>
              <a:t> </a:t>
            </a:r>
            <a:r>
              <a:rPr lang="de-DE" dirty="0" err="1"/>
              <a:t>from</a:t>
            </a:r>
            <a:r>
              <a:rPr lang="de-DE" dirty="0"/>
              <a:t> </a:t>
            </a:r>
            <a:r>
              <a:rPr lang="de-DE" dirty="0" err="1"/>
              <a:t>Consumer‘s</a:t>
            </a:r>
            <a:r>
              <a:rPr lang="de-DE" dirty="0"/>
              <a:t> </a:t>
            </a:r>
            <a:r>
              <a:rPr lang="de-DE" dirty="0" err="1"/>
              <a:t>Perspective</a:t>
            </a:r>
            <a:endParaRPr lang="de-DE" dirty="0"/>
          </a:p>
        </p:txBody>
      </p:sp>
      <p:sp>
        <p:nvSpPr>
          <p:cNvPr id="3" name="Inhaltsplatzhalter 2"/>
          <p:cNvSpPr>
            <a:spLocks noGrp="1"/>
          </p:cNvSpPr>
          <p:nvPr>
            <p:ph idx="1"/>
          </p:nvPr>
        </p:nvSpPr>
        <p:spPr/>
        <p:txBody>
          <a:bodyPr>
            <a:normAutofit fontScale="47500" lnSpcReduction="20000"/>
          </a:bodyPr>
          <a:lstStyle/>
          <a:p>
            <a:pPr marL="0" indent="0">
              <a:buNone/>
            </a:pPr>
            <a:r>
              <a:rPr lang="en-US" b="1" dirty="0"/>
              <a:t>Credit Card Recommendations</a:t>
            </a:r>
          </a:p>
          <a:p>
            <a:pPr marL="0" indent="0">
              <a:buNone/>
            </a:pPr>
            <a:r>
              <a:rPr lang="en-US" dirty="0">
                <a:hlinkClick r:id="rId2" tooltip="Best Credit Cards of 2019"/>
              </a:rPr>
              <a:t>Best Credit Cards of 2019</a:t>
            </a:r>
            <a:endParaRPr lang="en-US" dirty="0"/>
          </a:p>
          <a:p>
            <a:pPr marL="0" indent="0">
              <a:buNone/>
            </a:pPr>
            <a:r>
              <a:rPr lang="en-US" dirty="0">
                <a:hlinkClick r:id="rId3" tooltip="Best Rewards Credit Cards"/>
              </a:rPr>
              <a:t>Best Rewards Credit Cards</a:t>
            </a:r>
            <a:endParaRPr lang="en-US" dirty="0"/>
          </a:p>
          <a:p>
            <a:pPr marL="0" indent="0">
              <a:buNone/>
            </a:pPr>
            <a:r>
              <a:rPr lang="en-US" dirty="0">
                <a:hlinkClick r:id="rId4" tooltip="Best Airline Miles Credit Cards"/>
              </a:rPr>
              <a:t>Best Airline Miles Credit Cards</a:t>
            </a:r>
            <a:endParaRPr lang="en-US" dirty="0"/>
          </a:p>
          <a:p>
            <a:pPr marL="0" indent="0">
              <a:buNone/>
            </a:pPr>
            <a:r>
              <a:rPr lang="en-US" dirty="0">
                <a:hlinkClick r:id="rId5" tooltip="Best Cash Back Credit Cards"/>
              </a:rPr>
              <a:t>Best Cash Back Credit Cards</a:t>
            </a:r>
            <a:endParaRPr lang="en-US" dirty="0"/>
          </a:p>
          <a:p>
            <a:pPr marL="0" indent="0">
              <a:buNone/>
            </a:pPr>
            <a:r>
              <a:rPr lang="en-US" dirty="0">
                <a:hlinkClick r:id="rId6" tooltip="Best Balance Transfer Cards"/>
              </a:rPr>
              <a:t>Best Balance Transfer Cards</a:t>
            </a:r>
            <a:endParaRPr lang="en-US" dirty="0"/>
          </a:p>
          <a:p>
            <a:pPr marL="0" indent="0">
              <a:buNone/>
            </a:pPr>
            <a:r>
              <a:rPr lang="en-US" b="1" dirty="0"/>
              <a:t>Applying for a Credit Card</a:t>
            </a:r>
          </a:p>
          <a:p>
            <a:pPr marL="0" indent="0">
              <a:buNone/>
            </a:pPr>
            <a:r>
              <a:rPr lang="en-US" dirty="0">
                <a:hlinkClick r:id="rId7" tooltip="How To Get A Credit Card"/>
              </a:rPr>
              <a:t>How To Get A Credit Card</a:t>
            </a:r>
            <a:endParaRPr lang="en-US" dirty="0"/>
          </a:p>
          <a:p>
            <a:pPr marL="0" indent="0">
              <a:buNone/>
            </a:pPr>
            <a:r>
              <a:rPr lang="en-US" dirty="0">
                <a:hlinkClick r:id="rId8" tooltip="What Credit Card Should You Get?"/>
              </a:rPr>
              <a:t>What Credit Card Should You Get?</a:t>
            </a:r>
            <a:endParaRPr lang="en-US" dirty="0"/>
          </a:p>
          <a:p>
            <a:pPr marL="0" indent="0">
              <a:buNone/>
            </a:pPr>
            <a:r>
              <a:rPr lang="en-US" dirty="0">
                <a:hlinkClick r:id="rId9" tooltip="Credit Card Age Limits"/>
              </a:rPr>
              <a:t>Credit Card Age Limits</a:t>
            </a:r>
            <a:endParaRPr lang="en-US" dirty="0"/>
          </a:p>
          <a:p>
            <a:pPr marL="0" indent="0">
              <a:buNone/>
            </a:pPr>
            <a:r>
              <a:rPr lang="en-US" dirty="0">
                <a:hlinkClick r:id="rId10" tooltip="Cash Back vs Miles vs Points"/>
              </a:rPr>
              <a:t>Cash Back vs Miles vs Points</a:t>
            </a:r>
            <a:endParaRPr lang="en-US" dirty="0"/>
          </a:p>
          <a:p>
            <a:pPr marL="0" indent="0">
              <a:buNone/>
            </a:pPr>
            <a:r>
              <a:rPr lang="en-US" dirty="0">
                <a:hlinkClick r:id="rId11" tooltip="What to do if You're Denied for a Credit Card"/>
              </a:rPr>
              <a:t>What to do if You're Denied for a Credit Card</a:t>
            </a:r>
            <a:endParaRPr lang="en-US" dirty="0"/>
          </a:p>
          <a:p>
            <a:pPr marL="0" indent="0">
              <a:buNone/>
            </a:pPr>
            <a:r>
              <a:rPr lang="en-US" dirty="0">
                <a:hlinkClick r:id="rId12" tooltip="Visa vs Mastercard"/>
              </a:rPr>
              <a:t>Visa vs </a:t>
            </a:r>
            <a:r>
              <a:rPr lang="en-US" dirty="0" err="1">
                <a:hlinkClick r:id="rId12" tooltip="Visa vs Mastercard"/>
              </a:rPr>
              <a:t>Mastercard</a:t>
            </a:r>
            <a:endParaRPr lang="en-US" dirty="0"/>
          </a:p>
          <a:p>
            <a:pPr marL="0" indent="0">
              <a:buNone/>
            </a:pPr>
            <a:r>
              <a:rPr lang="en-US" dirty="0">
                <a:hlinkClick r:id="rId13" tooltip="Visa, Mastercard, Discover and American Express Acceptance"/>
              </a:rPr>
              <a:t>Visa, </a:t>
            </a:r>
            <a:r>
              <a:rPr lang="en-US" dirty="0" err="1">
                <a:hlinkClick r:id="rId13" tooltip="Visa, Mastercard, Discover and American Express Acceptance"/>
              </a:rPr>
              <a:t>Mastercard</a:t>
            </a:r>
            <a:r>
              <a:rPr lang="en-US" dirty="0">
                <a:hlinkClick r:id="rId13" tooltip="Visa, Mastercard, Discover and American Express Acceptance"/>
              </a:rPr>
              <a:t>, Discover and American Express Acceptance</a:t>
            </a:r>
            <a:endParaRPr lang="en-US" dirty="0"/>
          </a:p>
          <a:p>
            <a:pPr marL="0" indent="0">
              <a:buNone/>
            </a:pPr>
            <a:r>
              <a:rPr lang="en-US" dirty="0">
                <a:hlinkClick r:id="rId14" tooltip="Authorized User Basics"/>
              </a:rPr>
              <a:t>Authorized User Basics</a:t>
            </a:r>
            <a:endParaRPr lang="en-US" dirty="0"/>
          </a:p>
          <a:p>
            <a:pPr marL="0" indent="0">
              <a:buNone/>
            </a:pPr>
            <a:r>
              <a:rPr lang="en-US" dirty="0">
                <a:hlinkClick r:id="rId15" tooltip="How to Apply for a Credit Card Without a Social Security Number"/>
              </a:rPr>
              <a:t>How to Apply for a Credit Card Without a Social Security Number</a:t>
            </a:r>
            <a:endParaRPr lang="en-US" dirty="0"/>
          </a:p>
          <a:p>
            <a:pPr marL="0" indent="0">
              <a:buNone/>
            </a:pPr>
            <a:r>
              <a:rPr lang="en-US" dirty="0">
                <a:hlinkClick r:id="rId16" tooltip="Credit Cards After Bankruptcy"/>
              </a:rPr>
              <a:t>Credit Cards After Bankruptcy</a:t>
            </a:r>
            <a:endParaRPr lang="en-US" dirty="0"/>
          </a:p>
          <a:p>
            <a:pPr marL="0" indent="0">
              <a:buNone/>
            </a:pPr>
            <a:r>
              <a:rPr lang="en-US" dirty="0">
                <a:hlinkClick r:id="rId17" tooltip="Average Number of Credit Cards Per Person"/>
              </a:rPr>
              <a:t>Average Number of Credit Cards Per Person</a:t>
            </a:r>
            <a:endParaRPr lang="en-US" dirty="0"/>
          </a:p>
          <a:p>
            <a:pPr marL="0" indent="0">
              <a:buNone/>
            </a:pPr>
            <a:endParaRPr lang="de-DE" dirty="0"/>
          </a:p>
        </p:txBody>
      </p:sp>
    </p:spTree>
    <p:extLst>
      <p:ext uri="{BB962C8B-B14F-4D97-AF65-F5344CB8AC3E}">
        <p14:creationId xmlns:p14="http://schemas.microsoft.com/office/powerpoint/2010/main" val="1498117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Banking Quiz (</a:t>
            </a:r>
            <a:r>
              <a:rPr lang="de-DE" dirty="0" err="1"/>
              <a:t>page</a:t>
            </a:r>
            <a:r>
              <a:rPr lang="de-DE" dirty="0"/>
              <a:t> 9)</a:t>
            </a:r>
          </a:p>
        </p:txBody>
      </p:sp>
      <p:sp>
        <p:nvSpPr>
          <p:cNvPr id="3" name="Inhaltsplatzhalter 2"/>
          <p:cNvSpPr>
            <a:spLocks noGrp="1"/>
          </p:cNvSpPr>
          <p:nvPr>
            <p:ph idx="1"/>
          </p:nvPr>
        </p:nvSpPr>
        <p:spPr/>
        <p:txBody>
          <a:bodyPr>
            <a:normAutofit fontScale="85000" lnSpcReduction="10000"/>
          </a:bodyPr>
          <a:lstStyle/>
          <a:p>
            <a:pPr marL="514350" indent="-514350">
              <a:buAutoNum type="arabicPlain" startAt="6"/>
            </a:pPr>
            <a:r>
              <a:rPr lang="de-DE" dirty="0"/>
              <a:t>The </a:t>
            </a:r>
            <a:r>
              <a:rPr lang="de-DE" dirty="0" err="1"/>
              <a:t>first</a:t>
            </a:r>
            <a:r>
              <a:rPr lang="de-DE" dirty="0"/>
              <a:t> cash-point </a:t>
            </a:r>
            <a:r>
              <a:rPr lang="de-DE" dirty="0" err="1"/>
              <a:t>machine</a:t>
            </a:r>
            <a:r>
              <a:rPr lang="de-DE" dirty="0"/>
              <a:t> (ATM) was </a:t>
            </a:r>
            <a:r>
              <a:rPr lang="de-DE" dirty="0" err="1"/>
              <a:t>used</a:t>
            </a:r>
            <a:r>
              <a:rPr lang="de-DE" dirty="0"/>
              <a:t> in </a:t>
            </a:r>
            <a:r>
              <a:rPr lang="de-DE" dirty="0" err="1"/>
              <a:t>the</a:t>
            </a:r>
            <a:r>
              <a:rPr lang="de-DE" dirty="0"/>
              <a:t> UK.</a:t>
            </a:r>
          </a:p>
          <a:p>
            <a:pPr marL="0" indent="0">
              <a:buNone/>
            </a:pPr>
            <a:r>
              <a:rPr lang="en-US" dirty="0"/>
              <a:t>It is widely accepted that the first cash machine was put into use by </a:t>
            </a:r>
            <a:r>
              <a:rPr lang="en-US" dirty="0">
                <a:hlinkClick r:id="rId2" tooltip="Barclays Bank"/>
              </a:rPr>
              <a:t>Barclays Bank</a:t>
            </a:r>
            <a:r>
              <a:rPr lang="en-US" dirty="0"/>
              <a:t> in its </a:t>
            </a:r>
            <a:r>
              <a:rPr lang="en-US" dirty="0">
                <a:hlinkClick r:id="rId3" tooltip="Enfield Town"/>
              </a:rPr>
              <a:t>Enfield Town</a:t>
            </a:r>
            <a:r>
              <a:rPr lang="en-US" dirty="0"/>
              <a:t> branch in </a:t>
            </a:r>
            <a:r>
              <a:rPr lang="en-US" dirty="0">
                <a:hlinkClick r:id="rId4" tooltip="North London"/>
              </a:rPr>
              <a:t>North London</a:t>
            </a:r>
            <a:r>
              <a:rPr lang="en-US" dirty="0"/>
              <a:t>, United Kingdom, on 27 June 1967.</a:t>
            </a:r>
            <a:endParaRPr lang="de-DE" dirty="0"/>
          </a:p>
          <a:p>
            <a:pPr marL="0" indent="0">
              <a:buNone/>
            </a:pPr>
            <a:r>
              <a:rPr lang="en-US" dirty="0"/>
              <a:t>On September 2, 1969, </a:t>
            </a:r>
            <a:r>
              <a:rPr lang="en-US" b="1" dirty="0"/>
              <a:t>Chemical Bank</a:t>
            </a:r>
            <a:r>
              <a:rPr lang="en-US" dirty="0"/>
              <a:t> installed the first ATM in the U.S. at its branch in </a:t>
            </a:r>
            <a:r>
              <a:rPr lang="en-US" b="1" dirty="0"/>
              <a:t>Rockville Centre</a:t>
            </a:r>
            <a:r>
              <a:rPr lang="en-US" dirty="0"/>
              <a:t>, </a:t>
            </a:r>
            <a:r>
              <a:rPr lang="en-US" b="1" dirty="0"/>
              <a:t>New York</a:t>
            </a:r>
            <a:r>
              <a:rPr lang="en-US" dirty="0"/>
              <a:t>. The first ATMs were designed to dispense a fixed amount of cash when a user inserted a specially coded card.  There are now more than 3.5 million ATMS installed worldwide.</a:t>
            </a:r>
            <a:endParaRPr lang="de-DE" dirty="0"/>
          </a:p>
        </p:txBody>
      </p:sp>
    </p:spTree>
    <p:extLst>
      <p:ext uri="{BB962C8B-B14F-4D97-AF65-F5344CB8AC3E}">
        <p14:creationId xmlns:p14="http://schemas.microsoft.com/office/powerpoint/2010/main" val="2146564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First ATM</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5367" y="1700808"/>
            <a:ext cx="7951089" cy="4469680"/>
          </a:xfrm>
        </p:spPr>
      </p:pic>
    </p:spTree>
    <p:extLst>
      <p:ext uri="{BB962C8B-B14F-4D97-AF65-F5344CB8AC3E}">
        <p14:creationId xmlns:p14="http://schemas.microsoft.com/office/powerpoint/2010/main" val="3490100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Banking Quiz (</a:t>
            </a:r>
            <a:r>
              <a:rPr lang="de-DE" dirty="0" err="1"/>
              <a:t>page</a:t>
            </a:r>
            <a:r>
              <a:rPr lang="de-DE" dirty="0"/>
              <a:t> 9)</a:t>
            </a:r>
          </a:p>
        </p:txBody>
      </p:sp>
      <p:sp>
        <p:nvSpPr>
          <p:cNvPr id="3" name="Inhaltsplatzhalter 2"/>
          <p:cNvSpPr>
            <a:spLocks noGrp="1"/>
          </p:cNvSpPr>
          <p:nvPr>
            <p:ph idx="1"/>
          </p:nvPr>
        </p:nvSpPr>
        <p:spPr/>
        <p:txBody>
          <a:bodyPr>
            <a:normAutofit fontScale="92500" lnSpcReduction="10000"/>
          </a:bodyPr>
          <a:lstStyle/>
          <a:p>
            <a:pPr marL="514350" indent="-514350">
              <a:buAutoNum type="arabicPlain" startAt="7"/>
            </a:pPr>
            <a:r>
              <a:rPr lang="de-DE" dirty="0" err="1"/>
              <a:t>Banknotes</a:t>
            </a:r>
            <a:r>
              <a:rPr lang="de-DE" dirty="0"/>
              <a:t> </a:t>
            </a:r>
            <a:r>
              <a:rPr lang="de-DE" dirty="0" err="1"/>
              <a:t>and</a:t>
            </a:r>
            <a:r>
              <a:rPr lang="de-DE" dirty="0"/>
              <a:t> </a:t>
            </a:r>
            <a:r>
              <a:rPr lang="de-DE" dirty="0" err="1"/>
              <a:t>coins</a:t>
            </a:r>
            <a:r>
              <a:rPr lang="de-DE" dirty="0"/>
              <a:t> </a:t>
            </a:r>
            <a:r>
              <a:rPr lang="de-DE" dirty="0" err="1"/>
              <a:t>make</a:t>
            </a:r>
            <a:r>
              <a:rPr lang="de-DE" dirty="0"/>
              <a:t> </a:t>
            </a:r>
            <a:r>
              <a:rPr lang="de-DE" dirty="0" err="1"/>
              <a:t>up</a:t>
            </a:r>
            <a:r>
              <a:rPr lang="de-DE" dirty="0"/>
              <a:t> 8 % (</a:t>
            </a:r>
            <a:r>
              <a:rPr lang="de-DE" dirty="0" err="1"/>
              <a:t>actually</a:t>
            </a:r>
            <a:r>
              <a:rPr lang="de-DE" dirty="0"/>
              <a:t> </a:t>
            </a:r>
            <a:r>
              <a:rPr lang="de-DE" dirty="0" err="1"/>
              <a:t>some</a:t>
            </a:r>
            <a:r>
              <a:rPr lang="de-DE" dirty="0"/>
              <a:t> </a:t>
            </a:r>
            <a:r>
              <a:rPr lang="de-DE" dirty="0" err="1"/>
              <a:t>esitmate</a:t>
            </a:r>
            <a:r>
              <a:rPr lang="de-DE" dirty="0"/>
              <a:t> </a:t>
            </a:r>
            <a:r>
              <a:rPr lang="de-DE" dirty="0" err="1"/>
              <a:t>it</a:t>
            </a:r>
            <a:r>
              <a:rPr lang="de-DE" dirty="0"/>
              <a:t> </a:t>
            </a:r>
            <a:r>
              <a:rPr lang="de-DE" dirty="0" err="1"/>
              <a:t>is</a:t>
            </a:r>
            <a:r>
              <a:rPr lang="de-DE" dirty="0"/>
              <a:t> </a:t>
            </a:r>
            <a:r>
              <a:rPr lang="de-DE" dirty="0" err="1"/>
              <a:t>now</a:t>
            </a:r>
            <a:r>
              <a:rPr lang="de-DE" dirty="0"/>
              <a:t> </a:t>
            </a:r>
            <a:r>
              <a:rPr lang="de-DE" dirty="0" err="1"/>
              <a:t>only</a:t>
            </a:r>
            <a:r>
              <a:rPr lang="de-DE" dirty="0"/>
              <a:t> 3%). </a:t>
            </a:r>
          </a:p>
          <a:p>
            <a:pPr marL="0" indent="0">
              <a:buNone/>
            </a:pPr>
            <a:r>
              <a:rPr lang="en-US" dirty="0"/>
              <a:t>People are earning and spending money without ever touching it. In fact, economists estimate that only </a:t>
            </a:r>
            <a:r>
              <a:rPr lang="en-US" b="1" dirty="0"/>
              <a:t>8 percent</a:t>
            </a:r>
            <a:r>
              <a:rPr lang="en-US" dirty="0"/>
              <a:t> of the world's currency exists as physical cash. The rest exists only on a computer hard drive, in electronic bank accounts around the world.  Hence the idea of an electronic coin is the logical development of the way the money supply is managed these days. </a:t>
            </a:r>
            <a:endParaRPr lang="de-DE" dirty="0"/>
          </a:p>
        </p:txBody>
      </p:sp>
    </p:spTree>
    <p:extLst>
      <p:ext uri="{BB962C8B-B14F-4D97-AF65-F5344CB8AC3E}">
        <p14:creationId xmlns:p14="http://schemas.microsoft.com/office/powerpoint/2010/main" val="420989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Unit 1 </a:t>
            </a:r>
            <a:r>
              <a:rPr lang="de-DE" dirty="0" err="1"/>
              <a:t>Overview</a:t>
            </a:r>
            <a:r>
              <a:rPr lang="de-DE" dirty="0"/>
              <a:t> </a:t>
            </a:r>
            <a:r>
              <a:rPr lang="de-DE" dirty="0" err="1"/>
              <a:t>of</a:t>
            </a:r>
            <a:r>
              <a:rPr lang="de-DE" dirty="0"/>
              <a:t> </a:t>
            </a:r>
            <a:r>
              <a:rPr lang="de-DE" dirty="0" err="1"/>
              <a:t>Lesson</a:t>
            </a:r>
            <a:endParaRPr lang="de-DE" dirty="0"/>
          </a:p>
        </p:txBody>
      </p:sp>
      <p:sp>
        <p:nvSpPr>
          <p:cNvPr id="3" name="Inhaltsplatzhalter 2"/>
          <p:cNvSpPr>
            <a:spLocks noGrp="1"/>
          </p:cNvSpPr>
          <p:nvPr>
            <p:ph idx="1"/>
          </p:nvPr>
        </p:nvSpPr>
        <p:spPr/>
        <p:txBody>
          <a:bodyPr>
            <a:normAutofit fontScale="77500" lnSpcReduction="20000"/>
          </a:bodyPr>
          <a:lstStyle/>
          <a:p>
            <a:pPr marL="0" indent="0">
              <a:buNone/>
            </a:pPr>
            <a:r>
              <a:rPr lang="de-DE" dirty="0" err="1"/>
              <a:t>Introduce</a:t>
            </a:r>
            <a:r>
              <a:rPr lang="de-DE" dirty="0"/>
              <a:t> </a:t>
            </a:r>
            <a:r>
              <a:rPr lang="de-DE" dirty="0" err="1"/>
              <a:t>Yourself</a:t>
            </a:r>
            <a:endParaRPr lang="de-DE" dirty="0"/>
          </a:p>
          <a:p>
            <a:pPr marL="0" indent="0">
              <a:buNone/>
            </a:pPr>
            <a:r>
              <a:rPr lang="de-DE" dirty="0"/>
              <a:t>General Banking </a:t>
            </a:r>
            <a:r>
              <a:rPr lang="de-DE" dirty="0" err="1"/>
              <a:t>Vocabulary</a:t>
            </a:r>
            <a:endParaRPr lang="de-DE" dirty="0"/>
          </a:p>
          <a:p>
            <a:pPr marL="0" indent="0">
              <a:buNone/>
            </a:pPr>
            <a:r>
              <a:rPr lang="de-DE" dirty="0"/>
              <a:t>Listening </a:t>
            </a:r>
            <a:r>
              <a:rPr lang="de-DE" dirty="0" err="1"/>
              <a:t>What</a:t>
            </a:r>
            <a:r>
              <a:rPr lang="de-DE" dirty="0"/>
              <a:t> </a:t>
            </a:r>
            <a:r>
              <a:rPr lang="de-DE" dirty="0" err="1"/>
              <a:t>is</a:t>
            </a:r>
            <a:r>
              <a:rPr lang="de-DE" dirty="0"/>
              <a:t> Banking?</a:t>
            </a:r>
          </a:p>
          <a:p>
            <a:pPr marL="0" indent="0">
              <a:buNone/>
            </a:pPr>
            <a:r>
              <a:rPr lang="de-DE" dirty="0" err="1"/>
              <a:t>Improvements</a:t>
            </a:r>
            <a:r>
              <a:rPr lang="de-DE" dirty="0"/>
              <a:t> Made </a:t>
            </a:r>
            <a:r>
              <a:rPr lang="de-DE" dirty="0" err="1"/>
              <a:t>By</a:t>
            </a:r>
            <a:r>
              <a:rPr lang="de-DE" dirty="0"/>
              <a:t> Modern Banking</a:t>
            </a:r>
          </a:p>
          <a:p>
            <a:pPr marL="0" indent="0">
              <a:buNone/>
            </a:pPr>
            <a:r>
              <a:rPr lang="de-DE" dirty="0"/>
              <a:t>Retail Banking</a:t>
            </a:r>
          </a:p>
          <a:p>
            <a:pPr marL="0" indent="0">
              <a:buNone/>
            </a:pPr>
            <a:r>
              <a:rPr lang="de-DE" dirty="0" err="1"/>
              <a:t>Clauses</a:t>
            </a:r>
            <a:r>
              <a:rPr lang="de-DE" dirty="0"/>
              <a:t> </a:t>
            </a:r>
            <a:r>
              <a:rPr lang="de-DE" dirty="0" err="1"/>
              <a:t>of</a:t>
            </a:r>
            <a:r>
              <a:rPr lang="de-DE" dirty="0"/>
              <a:t> </a:t>
            </a:r>
            <a:r>
              <a:rPr lang="de-DE" dirty="0" err="1"/>
              <a:t>Contrast</a:t>
            </a:r>
            <a:r>
              <a:rPr lang="de-DE" dirty="0"/>
              <a:t> (</a:t>
            </a:r>
            <a:r>
              <a:rPr lang="de-DE" dirty="0" err="1"/>
              <a:t>whereas</a:t>
            </a:r>
            <a:r>
              <a:rPr lang="de-DE" dirty="0"/>
              <a:t>/</a:t>
            </a:r>
            <a:r>
              <a:rPr lang="de-DE" dirty="0" err="1"/>
              <a:t>while</a:t>
            </a:r>
            <a:r>
              <a:rPr lang="de-DE" dirty="0"/>
              <a:t>)</a:t>
            </a:r>
          </a:p>
          <a:p>
            <a:pPr marL="0" indent="0">
              <a:buNone/>
            </a:pPr>
            <a:r>
              <a:rPr lang="de-DE" dirty="0"/>
              <a:t>Group Work: </a:t>
            </a:r>
            <a:r>
              <a:rPr lang="de-DE" dirty="0" err="1"/>
              <a:t>Adv</a:t>
            </a:r>
            <a:r>
              <a:rPr lang="de-DE" dirty="0"/>
              <a:t>/Dis </a:t>
            </a:r>
            <a:r>
              <a:rPr lang="de-DE" dirty="0" err="1"/>
              <a:t>of</a:t>
            </a:r>
            <a:r>
              <a:rPr lang="de-DE" dirty="0"/>
              <a:t> </a:t>
            </a:r>
            <a:r>
              <a:rPr lang="de-DE" dirty="0" err="1"/>
              <a:t>Physical</a:t>
            </a:r>
            <a:r>
              <a:rPr lang="de-DE" dirty="0"/>
              <a:t> versus Electronic    </a:t>
            </a:r>
          </a:p>
          <a:p>
            <a:pPr marL="0" indent="0">
              <a:buNone/>
            </a:pPr>
            <a:r>
              <a:rPr lang="de-DE" dirty="0"/>
              <a:t>        </a:t>
            </a:r>
            <a:r>
              <a:rPr lang="de-DE" dirty="0" err="1"/>
              <a:t>forms</a:t>
            </a:r>
            <a:r>
              <a:rPr lang="de-DE" dirty="0"/>
              <a:t> </a:t>
            </a:r>
            <a:r>
              <a:rPr lang="de-DE" dirty="0" err="1"/>
              <a:t>of</a:t>
            </a:r>
            <a:r>
              <a:rPr lang="de-DE" dirty="0"/>
              <a:t> </a:t>
            </a:r>
            <a:r>
              <a:rPr lang="de-DE" dirty="0" err="1"/>
              <a:t>payment</a:t>
            </a:r>
            <a:r>
              <a:rPr lang="de-DE" dirty="0"/>
              <a:t>.</a:t>
            </a:r>
          </a:p>
          <a:p>
            <a:pPr marL="0" indent="0">
              <a:buNone/>
            </a:pPr>
            <a:r>
              <a:rPr lang="de-DE" dirty="0"/>
              <a:t>Reading: Smart ATMs</a:t>
            </a:r>
          </a:p>
          <a:p>
            <a:pPr marL="0" indent="0">
              <a:buNone/>
            </a:pPr>
            <a:r>
              <a:rPr lang="de-DE" dirty="0"/>
              <a:t>Reading: Interest Rate </a:t>
            </a:r>
            <a:r>
              <a:rPr lang="de-DE" dirty="0" err="1"/>
              <a:t>Spreads</a:t>
            </a:r>
            <a:endParaRPr lang="de-DE" dirty="0"/>
          </a:p>
          <a:p>
            <a:pPr marL="0" indent="0">
              <a:buNone/>
            </a:pPr>
            <a:r>
              <a:rPr lang="de-DE" dirty="0"/>
              <a:t>Writing: </a:t>
            </a:r>
            <a:r>
              <a:rPr lang="de-DE" dirty="0" err="1"/>
              <a:t>Discourse</a:t>
            </a:r>
            <a:r>
              <a:rPr lang="de-DE" dirty="0"/>
              <a:t> Markers </a:t>
            </a:r>
          </a:p>
        </p:txBody>
      </p:sp>
    </p:spTree>
    <p:extLst>
      <p:ext uri="{BB962C8B-B14F-4D97-AF65-F5344CB8AC3E}">
        <p14:creationId xmlns:p14="http://schemas.microsoft.com/office/powerpoint/2010/main" val="163852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Physical</a:t>
            </a:r>
            <a:r>
              <a:rPr lang="de-DE" dirty="0"/>
              <a:t> Cash versus Electronic Cash</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6378" y="1916832"/>
            <a:ext cx="6557870" cy="3672407"/>
          </a:xfrm>
        </p:spPr>
      </p:pic>
    </p:spTree>
    <p:extLst>
      <p:ext uri="{BB962C8B-B14F-4D97-AF65-F5344CB8AC3E}">
        <p14:creationId xmlns:p14="http://schemas.microsoft.com/office/powerpoint/2010/main" val="23458233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Physical</a:t>
            </a:r>
            <a:r>
              <a:rPr lang="de-DE" dirty="0"/>
              <a:t> Cash versus Electronic Cash</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6452" y="1772816"/>
            <a:ext cx="6375908" cy="4250605"/>
          </a:xfrm>
        </p:spPr>
      </p:pic>
    </p:spTree>
    <p:extLst>
      <p:ext uri="{BB962C8B-B14F-4D97-AF65-F5344CB8AC3E}">
        <p14:creationId xmlns:p14="http://schemas.microsoft.com/office/powerpoint/2010/main" val="17779955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Unit 1 Language: Key Verbs in Retail Banking (</a:t>
            </a:r>
            <a:r>
              <a:rPr lang="de-DE" dirty="0" err="1"/>
              <a:t>page</a:t>
            </a:r>
            <a:r>
              <a:rPr lang="de-DE" dirty="0"/>
              <a:t> 10)</a:t>
            </a:r>
          </a:p>
        </p:txBody>
      </p:sp>
      <p:sp>
        <p:nvSpPr>
          <p:cNvPr id="3" name="Inhaltsplatzhalter 2"/>
          <p:cNvSpPr>
            <a:spLocks noGrp="1"/>
          </p:cNvSpPr>
          <p:nvPr>
            <p:ph idx="1"/>
          </p:nvPr>
        </p:nvSpPr>
        <p:spPr/>
        <p:txBody>
          <a:bodyPr/>
          <a:lstStyle/>
          <a:p>
            <a:pPr marL="0" indent="0">
              <a:buNone/>
            </a:pPr>
            <a:r>
              <a:rPr lang="de-DE" dirty="0"/>
              <a:t>10 </a:t>
            </a:r>
            <a:r>
              <a:rPr lang="de-DE" dirty="0" err="1"/>
              <a:t>Minutes</a:t>
            </a:r>
            <a:endParaRPr lang="de-DE" dirty="0"/>
          </a:p>
          <a:p>
            <a:pPr marL="0" indent="0">
              <a:buNone/>
            </a:pPr>
            <a:r>
              <a:rPr lang="de-DE" dirty="0" err="1"/>
              <a:t>Fill</a:t>
            </a:r>
            <a:r>
              <a:rPr lang="de-DE" dirty="0"/>
              <a:t> in </a:t>
            </a:r>
            <a:r>
              <a:rPr lang="de-DE" dirty="0" err="1"/>
              <a:t>the</a:t>
            </a:r>
            <a:r>
              <a:rPr lang="de-DE" dirty="0"/>
              <a:t> </a:t>
            </a:r>
            <a:r>
              <a:rPr lang="de-DE" dirty="0" err="1"/>
              <a:t>gaps</a:t>
            </a:r>
            <a:r>
              <a:rPr lang="de-DE" dirty="0"/>
              <a:t> </a:t>
            </a:r>
            <a:r>
              <a:rPr lang="de-DE" dirty="0" err="1"/>
              <a:t>with</a:t>
            </a:r>
            <a:r>
              <a:rPr lang="de-DE" dirty="0"/>
              <a:t> </a:t>
            </a:r>
            <a:r>
              <a:rPr lang="de-DE" dirty="0" err="1"/>
              <a:t>the</a:t>
            </a:r>
            <a:r>
              <a:rPr lang="de-DE" dirty="0"/>
              <a:t> </a:t>
            </a:r>
            <a:r>
              <a:rPr lang="de-DE" dirty="0" err="1"/>
              <a:t>correct</a:t>
            </a:r>
            <a:r>
              <a:rPr lang="de-DE" dirty="0"/>
              <a:t> form </a:t>
            </a:r>
            <a:r>
              <a:rPr lang="de-DE" dirty="0" err="1"/>
              <a:t>of</a:t>
            </a:r>
            <a:r>
              <a:rPr lang="de-DE" dirty="0"/>
              <a:t> a </a:t>
            </a:r>
            <a:r>
              <a:rPr lang="de-DE" dirty="0" err="1"/>
              <a:t>verb</a:t>
            </a:r>
            <a:r>
              <a:rPr lang="de-DE" dirty="0"/>
              <a:t> in </a:t>
            </a:r>
            <a:r>
              <a:rPr lang="de-DE" dirty="0" err="1"/>
              <a:t>the</a:t>
            </a:r>
            <a:r>
              <a:rPr lang="de-DE" dirty="0"/>
              <a:t> box </a:t>
            </a:r>
            <a:r>
              <a:rPr lang="de-DE" dirty="0" err="1"/>
              <a:t>with</a:t>
            </a:r>
            <a:r>
              <a:rPr lang="de-DE" dirty="0"/>
              <a:t> </a:t>
            </a:r>
            <a:r>
              <a:rPr lang="de-DE" dirty="0" err="1"/>
              <a:t>the</a:t>
            </a:r>
            <a:r>
              <a:rPr lang="de-DE" dirty="0"/>
              <a:t> </a:t>
            </a:r>
            <a:r>
              <a:rPr lang="de-DE" dirty="0" err="1"/>
              <a:t>opposite</a:t>
            </a:r>
            <a:r>
              <a:rPr lang="de-DE" dirty="0"/>
              <a:t> </a:t>
            </a:r>
            <a:r>
              <a:rPr lang="de-DE" dirty="0" err="1"/>
              <a:t>meaning</a:t>
            </a:r>
            <a:r>
              <a:rPr lang="de-DE" dirty="0"/>
              <a:t> </a:t>
            </a:r>
            <a:r>
              <a:rPr lang="de-DE" dirty="0" err="1"/>
              <a:t>of</a:t>
            </a:r>
            <a:r>
              <a:rPr lang="de-DE" dirty="0"/>
              <a:t> </a:t>
            </a:r>
            <a:r>
              <a:rPr lang="de-DE" dirty="0" err="1"/>
              <a:t>the</a:t>
            </a:r>
            <a:r>
              <a:rPr lang="de-DE" dirty="0"/>
              <a:t> </a:t>
            </a:r>
            <a:r>
              <a:rPr lang="de-DE" dirty="0" err="1"/>
              <a:t>one</a:t>
            </a:r>
            <a:r>
              <a:rPr lang="de-DE" dirty="0"/>
              <a:t> in </a:t>
            </a:r>
            <a:r>
              <a:rPr lang="de-DE" dirty="0" err="1"/>
              <a:t>square</a:t>
            </a:r>
            <a:r>
              <a:rPr lang="de-DE" dirty="0"/>
              <a:t> </a:t>
            </a:r>
            <a:r>
              <a:rPr lang="de-DE" dirty="0" err="1"/>
              <a:t>brackets</a:t>
            </a:r>
            <a:r>
              <a:rPr lang="de-DE" dirty="0"/>
              <a:t>.  </a:t>
            </a:r>
          </a:p>
        </p:txBody>
      </p:sp>
    </p:spTree>
    <p:extLst>
      <p:ext uri="{BB962C8B-B14F-4D97-AF65-F5344CB8AC3E}">
        <p14:creationId xmlns:p14="http://schemas.microsoft.com/office/powerpoint/2010/main" val="2219680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Unit 1 Language: Key Verbs in Retail Banking (</a:t>
            </a:r>
            <a:r>
              <a:rPr lang="de-DE" dirty="0" err="1"/>
              <a:t>page</a:t>
            </a:r>
            <a:r>
              <a:rPr lang="de-DE" dirty="0"/>
              <a:t> 10)</a:t>
            </a:r>
          </a:p>
        </p:txBody>
      </p:sp>
      <p:sp>
        <p:nvSpPr>
          <p:cNvPr id="3" name="Inhaltsplatzhalter 2"/>
          <p:cNvSpPr>
            <a:spLocks noGrp="1"/>
          </p:cNvSpPr>
          <p:nvPr>
            <p:ph idx="1"/>
          </p:nvPr>
        </p:nvSpPr>
        <p:spPr/>
        <p:txBody>
          <a:bodyPr>
            <a:normAutofit fontScale="70000" lnSpcReduction="20000"/>
          </a:bodyPr>
          <a:lstStyle/>
          <a:p>
            <a:pPr marL="0" indent="0">
              <a:buNone/>
            </a:pPr>
            <a:r>
              <a:rPr lang="de-DE" dirty="0" err="1"/>
              <a:t>Answers</a:t>
            </a:r>
            <a:r>
              <a:rPr lang="de-DE" dirty="0"/>
              <a:t>:</a:t>
            </a:r>
          </a:p>
          <a:p>
            <a:pPr marL="514350" indent="-514350">
              <a:buAutoNum type="arabicPeriod"/>
            </a:pPr>
            <a:r>
              <a:rPr lang="de-DE" dirty="0" err="1"/>
              <a:t>Borrowed</a:t>
            </a:r>
            <a:endParaRPr lang="de-DE" dirty="0"/>
          </a:p>
          <a:p>
            <a:pPr marL="514350" indent="-514350">
              <a:buAutoNum type="arabicPeriod"/>
            </a:pPr>
            <a:r>
              <a:rPr lang="de-DE" dirty="0"/>
              <a:t>Rose</a:t>
            </a:r>
          </a:p>
          <a:p>
            <a:pPr marL="514350" indent="-514350">
              <a:buAutoNum type="arabicPeriod"/>
            </a:pPr>
            <a:r>
              <a:rPr lang="de-DE" dirty="0" err="1"/>
              <a:t>Reduce</a:t>
            </a:r>
            <a:endParaRPr lang="de-DE" dirty="0"/>
          </a:p>
          <a:p>
            <a:pPr marL="514350" indent="-514350">
              <a:buAutoNum type="arabicPeriod"/>
            </a:pPr>
            <a:r>
              <a:rPr lang="de-DE" dirty="0" err="1"/>
              <a:t>Spend</a:t>
            </a:r>
            <a:endParaRPr lang="de-DE" dirty="0"/>
          </a:p>
          <a:p>
            <a:pPr marL="514350" indent="-514350">
              <a:buAutoNum type="arabicPeriod"/>
            </a:pPr>
            <a:r>
              <a:rPr lang="de-DE" dirty="0" err="1"/>
              <a:t>Debited</a:t>
            </a:r>
            <a:endParaRPr lang="de-DE" dirty="0"/>
          </a:p>
          <a:p>
            <a:pPr marL="514350" indent="-514350">
              <a:buAutoNum type="arabicPeriod"/>
            </a:pPr>
            <a:r>
              <a:rPr lang="de-DE" dirty="0" err="1"/>
              <a:t>Receive</a:t>
            </a:r>
            <a:endParaRPr lang="de-DE" dirty="0"/>
          </a:p>
          <a:p>
            <a:pPr marL="514350" indent="-514350">
              <a:buAutoNum type="arabicPeriod"/>
            </a:pPr>
            <a:r>
              <a:rPr lang="de-DE" dirty="0"/>
              <a:t>Am in </a:t>
            </a:r>
            <a:r>
              <a:rPr lang="de-DE" dirty="0" err="1"/>
              <a:t>the</a:t>
            </a:r>
            <a:r>
              <a:rPr lang="de-DE" dirty="0"/>
              <a:t> </a:t>
            </a:r>
            <a:r>
              <a:rPr lang="de-DE" dirty="0" err="1"/>
              <a:t>red</a:t>
            </a:r>
            <a:endParaRPr lang="de-DE" dirty="0"/>
          </a:p>
          <a:p>
            <a:pPr marL="514350" indent="-514350">
              <a:buAutoNum type="arabicPeriod"/>
            </a:pPr>
            <a:r>
              <a:rPr lang="de-DE" dirty="0" err="1"/>
              <a:t>Distrust</a:t>
            </a:r>
            <a:endParaRPr lang="de-DE" dirty="0"/>
          </a:p>
          <a:p>
            <a:pPr marL="514350" indent="-514350">
              <a:buAutoNum type="arabicPeriod"/>
            </a:pPr>
            <a:r>
              <a:rPr lang="de-DE" dirty="0" err="1"/>
              <a:t>Encourage</a:t>
            </a:r>
            <a:endParaRPr lang="de-DE" dirty="0"/>
          </a:p>
          <a:p>
            <a:pPr marL="514350" indent="-514350">
              <a:buAutoNum type="arabicPeriod"/>
            </a:pPr>
            <a:r>
              <a:rPr lang="de-DE" dirty="0" err="1"/>
              <a:t>Withdraw</a:t>
            </a:r>
            <a:endParaRPr lang="de-DE" dirty="0"/>
          </a:p>
          <a:p>
            <a:pPr marL="514350" indent="-514350">
              <a:buAutoNum type="arabicPeriod"/>
            </a:pPr>
            <a:r>
              <a:rPr lang="de-DE" dirty="0" err="1"/>
              <a:t>Declined</a:t>
            </a:r>
            <a:endParaRPr lang="de-DE" dirty="0"/>
          </a:p>
          <a:p>
            <a:pPr marL="514350" indent="-514350">
              <a:buAutoNum type="arabicPeriod"/>
            </a:pPr>
            <a:r>
              <a:rPr lang="de-DE" dirty="0" err="1"/>
              <a:t>Simplified</a:t>
            </a:r>
            <a:endParaRPr lang="de-DE" dirty="0"/>
          </a:p>
          <a:p>
            <a:pPr marL="0" indent="0">
              <a:buNone/>
            </a:pPr>
            <a:endParaRPr lang="de-DE" dirty="0"/>
          </a:p>
        </p:txBody>
      </p:sp>
    </p:spTree>
    <p:extLst>
      <p:ext uri="{BB962C8B-B14F-4D97-AF65-F5344CB8AC3E}">
        <p14:creationId xmlns:p14="http://schemas.microsoft.com/office/powerpoint/2010/main" val="480727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t>Task: Dis/</a:t>
            </a:r>
            <a:r>
              <a:rPr lang="de-DE" sz="3200" dirty="0" err="1"/>
              <a:t>advantages</a:t>
            </a:r>
            <a:r>
              <a:rPr lang="de-DE" sz="3200" dirty="0"/>
              <a:t> </a:t>
            </a:r>
            <a:r>
              <a:rPr lang="de-DE" sz="3200" dirty="0" err="1"/>
              <a:t>of</a:t>
            </a:r>
            <a:r>
              <a:rPr lang="de-DE" sz="3200" dirty="0"/>
              <a:t> different </a:t>
            </a:r>
            <a:r>
              <a:rPr lang="de-DE" sz="3200" dirty="0" err="1"/>
              <a:t>payment</a:t>
            </a:r>
            <a:r>
              <a:rPr lang="de-DE" sz="3200" dirty="0"/>
              <a:t> </a:t>
            </a:r>
            <a:r>
              <a:rPr lang="de-DE" sz="3200" dirty="0" err="1"/>
              <a:t>systems</a:t>
            </a:r>
            <a:r>
              <a:rPr lang="de-DE" sz="3200" dirty="0"/>
              <a:t>.  (Page 10-11)</a:t>
            </a:r>
          </a:p>
        </p:txBody>
      </p:sp>
      <p:sp>
        <p:nvSpPr>
          <p:cNvPr id="3" name="Inhaltsplatzhalter 2"/>
          <p:cNvSpPr>
            <a:spLocks noGrp="1"/>
          </p:cNvSpPr>
          <p:nvPr>
            <p:ph idx="1"/>
          </p:nvPr>
        </p:nvSpPr>
        <p:spPr/>
        <p:txBody>
          <a:bodyPr>
            <a:normAutofit fontScale="40000" lnSpcReduction="20000"/>
          </a:bodyPr>
          <a:lstStyle/>
          <a:p>
            <a:pPr marL="0" indent="0">
              <a:buNone/>
            </a:pPr>
            <a:r>
              <a:rPr lang="de-DE" dirty="0"/>
              <a:t>30 </a:t>
            </a:r>
            <a:r>
              <a:rPr lang="de-DE" dirty="0" err="1"/>
              <a:t>Minutes</a:t>
            </a:r>
            <a:endParaRPr lang="de-DE" dirty="0"/>
          </a:p>
          <a:p>
            <a:pPr marL="0" indent="0">
              <a:buNone/>
            </a:pPr>
            <a:r>
              <a:rPr lang="de-DE" dirty="0" err="1"/>
              <a:t>Nowadays</a:t>
            </a:r>
            <a:r>
              <a:rPr lang="de-DE" dirty="0"/>
              <a:t> </a:t>
            </a:r>
            <a:r>
              <a:rPr lang="de-DE" dirty="0" err="1"/>
              <a:t>many</a:t>
            </a:r>
            <a:r>
              <a:rPr lang="de-DE" dirty="0"/>
              <a:t> </a:t>
            </a:r>
            <a:r>
              <a:rPr lang="de-DE" dirty="0" err="1"/>
              <a:t>experts</a:t>
            </a:r>
            <a:r>
              <a:rPr lang="de-DE" dirty="0"/>
              <a:t> </a:t>
            </a:r>
            <a:r>
              <a:rPr lang="de-DE" dirty="0" err="1"/>
              <a:t>are</a:t>
            </a:r>
            <a:r>
              <a:rPr lang="de-DE" dirty="0"/>
              <a:t> </a:t>
            </a:r>
            <a:r>
              <a:rPr lang="de-DE" dirty="0" err="1"/>
              <a:t>advocating</a:t>
            </a:r>
            <a:r>
              <a:rPr lang="de-DE" dirty="0"/>
              <a:t> </a:t>
            </a:r>
            <a:r>
              <a:rPr lang="de-DE" dirty="0" err="1"/>
              <a:t>the</a:t>
            </a:r>
            <a:r>
              <a:rPr lang="de-DE" dirty="0"/>
              <a:t> </a:t>
            </a:r>
            <a:r>
              <a:rPr lang="de-DE" dirty="0" err="1"/>
              <a:t>elimination</a:t>
            </a:r>
            <a:r>
              <a:rPr lang="de-DE" dirty="0"/>
              <a:t> </a:t>
            </a:r>
            <a:r>
              <a:rPr lang="de-DE" dirty="0" err="1"/>
              <a:t>of</a:t>
            </a:r>
            <a:r>
              <a:rPr lang="de-DE" dirty="0"/>
              <a:t> </a:t>
            </a:r>
            <a:r>
              <a:rPr lang="de-DE" dirty="0" err="1"/>
              <a:t>physical</a:t>
            </a:r>
            <a:r>
              <a:rPr lang="de-DE" dirty="0"/>
              <a:t> </a:t>
            </a:r>
            <a:r>
              <a:rPr lang="de-DE" dirty="0" err="1"/>
              <a:t>bank</a:t>
            </a:r>
            <a:r>
              <a:rPr lang="de-DE" dirty="0"/>
              <a:t> </a:t>
            </a:r>
            <a:r>
              <a:rPr lang="de-DE" dirty="0" err="1"/>
              <a:t>notes</a:t>
            </a:r>
            <a:r>
              <a:rPr lang="de-DE" dirty="0"/>
              <a:t> </a:t>
            </a:r>
            <a:r>
              <a:rPr lang="de-DE" dirty="0" err="1"/>
              <a:t>and</a:t>
            </a:r>
            <a:r>
              <a:rPr lang="de-DE" dirty="0"/>
              <a:t> </a:t>
            </a:r>
            <a:r>
              <a:rPr lang="de-DE" dirty="0" err="1"/>
              <a:t>coins</a:t>
            </a:r>
            <a:r>
              <a:rPr lang="de-DE" dirty="0"/>
              <a:t> in </a:t>
            </a:r>
            <a:r>
              <a:rPr lang="de-DE" dirty="0" err="1"/>
              <a:t>favor</a:t>
            </a:r>
            <a:r>
              <a:rPr lang="de-DE" dirty="0"/>
              <a:t> </a:t>
            </a:r>
            <a:r>
              <a:rPr lang="de-DE" dirty="0" err="1"/>
              <a:t>of</a:t>
            </a:r>
            <a:r>
              <a:rPr lang="de-DE" dirty="0"/>
              <a:t> a </a:t>
            </a:r>
            <a:r>
              <a:rPr lang="de-DE" dirty="0" err="1"/>
              <a:t>totally</a:t>
            </a:r>
            <a:r>
              <a:rPr lang="de-DE" dirty="0"/>
              <a:t> electronic </a:t>
            </a:r>
            <a:r>
              <a:rPr lang="de-DE" dirty="0" err="1"/>
              <a:t>currency</a:t>
            </a:r>
            <a:r>
              <a:rPr lang="de-DE" dirty="0"/>
              <a:t>. </a:t>
            </a:r>
            <a:r>
              <a:rPr lang="en-US" dirty="0"/>
              <a:t>Since 27 April 2019, the </a:t>
            </a:r>
            <a:r>
              <a:rPr lang="de-DE" dirty="0">
                <a:solidFill>
                  <a:srgbClr val="0070C0"/>
                </a:solidFill>
              </a:rPr>
              <a:t>€500  </a:t>
            </a:r>
            <a:r>
              <a:rPr lang="en-US" dirty="0">
                <a:solidFill>
                  <a:srgbClr val="0070C0"/>
                </a:solidFill>
              </a:rPr>
              <a:t>banknote </a:t>
            </a:r>
            <a:r>
              <a:rPr lang="en-US" dirty="0"/>
              <a:t>is </a:t>
            </a:r>
            <a:r>
              <a:rPr lang="en-US" i="1" dirty="0"/>
              <a:t>no longer</a:t>
            </a:r>
            <a:r>
              <a:rPr lang="en-US" dirty="0"/>
              <a:t> issued by the ECB and central banks of Europe but continues to be legal tender and can be used as a means of payment</a:t>
            </a:r>
            <a:r>
              <a:rPr lang="de-DE" dirty="0"/>
              <a:t>. </a:t>
            </a:r>
            <a:r>
              <a:rPr lang="en-US" dirty="0"/>
              <a:t>The value of the €500 note is several times greater than many of the largest circulating notes of other major currencies, such as the </a:t>
            </a:r>
            <a:r>
              <a:rPr lang="en-US" dirty="0">
                <a:solidFill>
                  <a:schemeClr val="tx1">
                    <a:lumMod val="95000"/>
                    <a:lumOff val="5000"/>
                  </a:schemeClr>
                </a:solidFill>
                <a:hlinkClick r:id="rId2" tooltip="United States one hundred-dollar bill"/>
              </a:rPr>
              <a:t>United States 100 dollar bill</a:t>
            </a:r>
            <a:r>
              <a:rPr lang="en-US" dirty="0"/>
              <a:t>.</a:t>
            </a:r>
            <a:r>
              <a:rPr lang="en-US" baseline="30000" dirty="0"/>
              <a:t> </a:t>
            </a:r>
            <a:r>
              <a:rPr lang="en-US" dirty="0"/>
              <a:t>  Thus a large monetary value can be concentrated into a small volume of notes. This facilitates crimes that deal in cash, including </a:t>
            </a:r>
            <a:r>
              <a:rPr lang="en-US" dirty="0">
                <a:hlinkClick r:id="rId3" tooltip="Money laundering"/>
              </a:rPr>
              <a:t>money laundering</a:t>
            </a:r>
            <a:r>
              <a:rPr lang="en-US" dirty="0"/>
              <a:t>, </a:t>
            </a:r>
            <a:r>
              <a:rPr lang="en-US" dirty="0">
                <a:hlinkClick r:id="rId4" tooltip="Drug dealing"/>
              </a:rPr>
              <a:t>drug dealing</a:t>
            </a:r>
            <a:r>
              <a:rPr lang="en-US" dirty="0"/>
              <a:t>, and </a:t>
            </a:r>
            <a:r>
              <a:rPr lang="en-US" dirty="0">
                <a:hlinkClick r:id="rId5" tooltip="Tax evasion"/>
              </a:rPr>
              <a:t>tax evasion</a:t>
            </a:r>
            <a:r>
              <a:rPr lang="en-US" dirty="0"/>
              <a:t>.</a:t>
            </a:r>
            <a:r>
              <a:rPr lang="en-US" baseline="30000" dirty="0"/>
              <a:t> </a:t>
            </a:r>
            <a:r>
              <a:rPr lang="en-US" dirty="0"/>
              <a:t> There have been calls to withdraw the note for this reason.</a:t>
            </a:r>
          </a:p>
          <a:p>
            <a:pPr marL="0" indent="0">
              <a:buNone/>
            </a:pPr>
            <a:endParaRPr lang="de-DE" dirty="0"/>
          </a:p>
          <a:p>
            <a:pPr marL="0" indent="0">
              <a:buNone/>
            </a:pPr>
            <a:r>
              <a:rPr lang="de-DE" dirty="0"/>
              <a:t>This </a:t>
            </a:r>
            <a:r>
              <a:rPr lang="de-DE" dirty="0" err="1"/>
              <a:t>exercise</a:t>
            </a:r>
            <a:r>
              <a:rPr lang="de-DE" dirty="0"/>
              <a:t> </a:t>
            </a:r>
            <a:r>
              <a:rPr lang="de-DE" dirty="0" err="1"/>
              <a:t>asks</a:t>
            </a:r>
            <a:r>
              <a:rPr lang="de-DE" dirty="0"/>
              <a:t> </a:t>
            </a:r>
            <a:r>
              <a:rPr lang="de-DE" dirty="0" err="1"/>
              <a:t>you</a:t>
            </a:r>
            <a:r>
              <a:rPr lang="de-DE" dirty="0"/>
              <a:t> </a:t>
            </a:r>
            <a:r>
              <a:rPr lang="de-DE" dirty="0" err="1"/>
              <a:t>to</a:t>
            </a:r>
            <a:r>
              <a:rPr lang="de-DE" dirty="0"/>
              <a:t> </a:t>
            </a:r>
            <a:r>
              <a:rPr lang="de-DE" dirty="0" err="1"/>
              <a:t>weight</a:t>
            </a:r>
            <a:r>
              <a:rPr lang="de-DE" dirty="0"/>
              <a:t> </a:t>
            </a:r>
            <a:r>
              <a:rPr lang="de-DE" dirty="0" err="1"/>
              <a:t>the</a:t>
            </a:r>
            <a:r>
              <a:rPr lang="de-DE" dirty="0"/>
              <a:t> </a:t>
            </a:r>
            <a:r>
              <a:rPr lang="de-DE" dirty="0" err="1"/>
              <a:t>advantages</a:t>
            </a:r>
            <a:r>
              <a:rPr lang="de-DE" dirty="0"/>
              <a:t> </a:t>
            </a:r>
            <a:r>
              <a:rPr lang="de-DE" dirty="0" err="1"/>
              <a:t>and</a:t>
            </a:r>
            <a:r>
              <a:rPr lang="de-DE" dirty="0"/>
              <a:t> </a:t>
            </a:r>
            <a:r>
              <a:rPr lang="de-DE" dirty="0" err="1"/>
              <a:t>disadvantages</a:t>
            </a:r>
            <a:r>
              <a:rPr lang="de-DE" dirty="0"/>
              <a:t> </a:t>
            </a:r>
            <a:r>
              <a:rPr lang="de-DE" dirty="0" err="1"/>
              <a:t>of</a:t>
            </a:r>
            <a:r>
              <a:rPr lang="de-DE" dirty="0"/>
              <a:t> </a:t>
            </a:r>
            <a:r>
              <a:rPr lang="de-DE" dirty="0" err="1"/>
              <a:t>bank</a:t>
            </a:r>
            <a:r>
              <a:rPr lang="de-DE" dirty="0"/>
              <a:t> </a:t>
            </a:r>
            <a:r>
              <a:rPr lang="de-DE" dirty="0" err="1"/>
              <a:t>notes</a:t>
            </a:r>
            <a:r>
              <a:rPr lang="de-DE" dirty="0"/>
              <a:t> </a:t>
            </a:r>
            <a:r>
              <a:rPr lang="de-DE" dirty="0" err="1"/>
              <a:t>and</a:t>
            </a:r>
            <a:r>
              <a:rPr lang="de-DE" dirty="0"/>
              <a:t> </a:t>
            </a:r>
            <a:r>
              <a:rPr lang="de-DE" dirty="0" err="1"/>
              <a:t>coins</a:t>
            </a:r>
            <a:r>
              <a:rPr lang="de-DE" dirty="0"/>
              <a:t> </a:t>
            </a:r>
            <a:r>
              <a:rPr lang="de-DE" dirty="0" err="1"/>
              <a:t>as</a:t>
            </a:r>
            <a:r>
              <a:rPr lang="de-DE" dirty="0"/>
              <a:t> </a:t>
            </a:r>
            <a:r>
              <a:rPr lang="de-DE" dirty="0" err="1"/>
              <a:t>opposed</a:t>
            </a:r>
            <a:r>
              <a:rPr lang="de-DE" dirty="0"/>
              <a:t> </a:t>
            </a:r>
            <a:r>
              <a:rPr lang="de-DE" dirty="0" err="1"/>
              <a:t>to</a:t>
            </a:r>
            <a:r>
              <a:rPr lang="de-DE" dirty="0"/>
              <a:t> electronic </a:t>
            </a:r>
            <a:r>
              <a:rPr lang="de-DE" dirty="0" err="1"/>
              <a:t>forms</a:t>
            </a:r>
            <a:r>
              <a:rPr lang="de-DE" dirty="0"/>
              <a:t> </a:t>
            </a:r>
            <a:r>
              <a:rPr lang="de-DE" dirty="0" err="1"/>
              <a:t>of</a:t>
            </a:r>
            <a:r>
              <a:rPr lang="de-DE" dirty="0"/>
              <a:t> </a:t>
            </a:r>
            <a:r>
              <a:rPr lang="de-DE" dirty="0" err="1"/>
              <a:t>payments</a:t>
            </a:r>
            <a:r>
              <a:rPr lang="de-DE" dirty="0"/>
              <a:t>.</a:t>
            </a:r>
          </a:p>
          <a:p>
            <a:pPr marL="0" indent="0">
              <a:buNone/>
            </a:pPr>
            <a:r>
              <a:rPr lang="de-DE" dirty="0"/>
              <a:t>In </a:t>
            </a:r>
            <a:r>
              <a:rPr lang="de-DE" dirty="0" err="1"/>
              <a:t>pairs</a:t>
            </a:r>
            <a:r>
              <a:rPr lang="de-DE" dirty="0"/>
              <a:t>, </a:t>
            </a:r>
            <a:r>
              <a:rPr lang="de-DE" dirty="0" err="1"/>
              <a:t>partner</a:t>
            </a:r>
            <a:r>
              <a:rPr lang="de-DE" dirty="0"/>
              <a:t> 1 </a:t>
            </a:r>
            <a:r>
              <a:rPr lang="de-DE" dirty="0" err="1"/>
              <a:t>does</a:t>
            </a:r>
            <a:r>
              <a:rPr lang="de-DE" dirty="0"/>
              <a:t> </a:t>
            </a:r>
            <a:r>
              <a:rPr lang="de-DE" dirty="0" err="1"/>
              <a:t>excercise</a:t>
            </a:r>
            <a:r>
              <a:rPr lang="de-DE" dirty="0"/>
              <a:t> A </a:t>
            </a:r>
            <a:r>
              <a:rPr lang="de-DE" dirty="0" err="1"/>
              <a:t>and</a:t>
            </a:r>
            <a:r>
              <a:rPr lang="de-DE" dirty="0"/>
              <a:t> </a:t>
            </a:r>
            <a:r>
              <a:rPr lang="de-DE" dirty="0" err="1"/>
              <a:t>partner</a:t>
            </a:r>
            <a:r>
              <a:rPr lang="de-DE" dirty="0"/>
              <a:t> 2 </a:t>
            </a:r>
            <a:r>
              <a:rPr lang="de-DE" dirty="0" err="1"/>
              <a:t>does</a:t>
            </a:r>
            <a:r>
              <a:rPr lang="de-DE" dirty="0"/>
              <a:t> </a:t>
            </a:r>
            <a:r>
              <a:rPr lang="de-DE" dirty="0" err="1"/>
              <a:t>exercie</a:t>
            </a:r>
            <a:r>
              <a:rPr lang="de-DE" dirty="0"/>
              <a:t> B.  List </a:t>
            </a:r>
            <a:r>
              <a:rPr lang="de-DE" dirty="0" err="1"/>
              <a:t>the</a:t>
            </a:r>
            <a:r>
              <a:rPr lang="de-DE" dirty="0"/>
              <a:t> </a:t>
            </a:r>
            <a:r>
              <a:rPr lang="de-DE" dirty="0" err="1"/>
              <a:t>advantages</a:t>
            </a:r>
            <a:r>
              <a:rPr lang="de-DE" dirty="0"/>
              <a:t> </a:t>
            </a:r>
            <a:r>
              <a:rPr lang="de-DE" dirty="0" err="1"/>
              <a:t>and</a:t>
            </a:r>
            <a:r>
              <a:rPr lang="de-DE" dirty="0"/>
              <a:t> </a:t>
            </a:r>
            <a:r>
              <a:rPr lang="de-DE" dirty="0" err="1"/>
              <a:t>disadvantges</a:t>
            </a:r>
            <a:r>
              <a:rPr lang="de-DE" dirty="0"/>
              <a:t> </a:t>
            </a:r>
            <a:r>
              <a:rPr lang="de-DE" dirty="0" err="1"/>
              <a:t>of</a:t>
            </a:r>
            <a:r>
              <a:rPr lang="de-DE" dirty="0"/>
              <a:t> </a:t>
            </a:r>
            <a:r>
              <a:rPr lang="de-DE" dirty="0" err="1"/>
              <a:t>your</a:t>
            </a:r>
            <a:r>
              <a:rPr lang="de-DE" dirty="0"/>
              <a:t> </a:t>
            </a:r>
            <a:r>
              <a:rPr lang="de-DE" dirty="0" err="1"/>
              <a:t>chosen</a:t>
            </a:r>
            <a:r>
              <a:rPr lang="de-DE" dirty="0"/>
              <a:t> </a:t>
            </a:r>
            <a:r>
              <a:rPr lang="de-DE" dirty="0" err="1"/>
              <a:t>category</a:t>
            </a:r>
            <a:r>
              <a:rPr lang="de-DE" dirty="0"/>
              <a:t>.  </a:t>
            </a:r>
            <a:r>
              <a:rPr lang="de-DE" dirty="0" err="1"/>
              <a:t>Then</a:t>
            </a:r>
            <a:r>
              <a:rPr lang="de-DE" dirty="0"/>
              <a:t> </a:t>
            </a:r>
            <a:r>
              <a:rPr lang="de-DE" dirty="0" err="1"/>
              <a:t>compare</a:t>
            </a:r>
            <a:r>
              <a:rPr lang="de-DE" dirty="0"/>
              <a:t> </a:t>
            </a:r>
            <a:r>
              <a:rPr lang="de-DE" dirty="0" err="1"/>
              <a:t>your</a:t>
            </a:r>
            <a:r>
              <a:rPr lang="de-DE" dirty="0"/>
              <a:t> </a:t>
            </a:r>
            <a:r>
              <a:rPr lang="de-DE" dirty="0" err="1"/>
              <a:t>notes</a:t>
            </a:r>
            <a:r>
              <a:rPr lang="de-DE" dirty="0"/>
              <a:t>.  </a:t>
            </a:r>
          </a:p>
          <a:p>
            <a:pPr marL="0" indent="0">
              <a:buNone/>
            </a:pPr>
            <a:r>
              <a:rPr lang="de-DE" dirty="0" err="1"/>
              <a:t>Then</a:t>
            </a:r>
            <a:r>
              <a:rPr lang="de-DE" dirty="0"/>
              <a:t> </a:t>
            </a:r>
            <a:r>
              <a:rPr lang="de-DE" dirty="0" err="1"/>
              <a:t>write</a:t>
            </a:r>
            <a:r>
              <a:rPr lang="de-DE" dirty="0"/>
              <a:t> out a </a:t>
            </a:r>
            <a:r>
              <a:rPr lang="de-DE" dirty="0" err="1"/>
              <a:t>few</a:t>
            </a:r>
            <a:r>
              <a:rPr lang="de-DE" dirty="0"/>
              <a:t> </a:t>
            </a:r>
            <a:r>
              <a:rPr lang="de-DE" dirty="0" err="1"/>
              <a:t>of</a:t>
            </a:r>
            <a:r>
              <a:rPr lang="de-DE" dirty="0"/>
              <a:t> </a:t>
            </a:r>
            <a:r>
              <a:rPr lang="de-DE" dirty="0" err="1"/>
              <a:t>your</a:t>
            </a:r>
            <a:r>
              <a:rPr lang="de-DE" dirty="0"/>
              <a:t> </a:t>
            </a:r>
            <a:r>
              <a:rPr lang="de-DE" dirty="0" err="1"/>
              <a:t>ideas</a:t>
            </a:r>
            <a:r>
              <a:rPr lang="de-DE" dirty="0"/>
              <a:t> </a:t>
            </a:r>
            <a:r>
              <a:rPr lang="de-DE" dirty="0" err="1"/>
              <a:t>from</a:t>
            </a:r>
            <a:r>
              <a:rPr lang="de-DE" dirty="0"/>
              <a:t> </a:t>
            </a:r>
            <a:r>
              <a:rPr lang="de-DE" dirty="0" err="1"/>
              <a:t>your</a:t>
            </a:r>
            <a:r>
              <a:rPr lang="de-DE" dirty="0"/>
              <a:t> </a:t>
            </a:r>
            <a:r>
              <a:rPr lang="de-DE" dirty="0" err="1"/>
              <a:t>pairwork</a:t>
            </a:r>
            <a:r>
              <a:rPr lang="de-DE" dirty="0"/>
              <a:t> </a:t>
            </a:r>
            <a:r>
              <a:rPr lang="de-DE" dirty="0" err="1"/>
              <a:t>with</a:t>
            </a:r>
            <a:r>
              <a:rPr lang="de-DE" dirty="0"/>
              <a:t> „</a:t>
            </a:r>
            <a:r>
              <a:rPr lang="de-DE" dirty="0" err="1"/>
              <a:t>whereas</a:t>
            </a:r>
            <a:r>
              <a:rPr lang="de-DE" dirty="0"/>
              <a:t>“ </a:t>
            </a:r>
            <a:r>
              <a:rPr lang="de-DE" dirty="0" err="1"/>
              <a:t>or</a:t>
            </a:r>
            <a:r>
              <a:rPr lang="de-DE" dirty="0"/>
              <a:t> „</a:t>
            </a:r>
            <a:r>
              <a:rPr lang="de-DE" dirty="0" err="1"/>
              <a:t>while</a:t>
            </a:r>
            <a:r>
              <a:rPr lang="de-DE" dirty="0"/>
              <a:t>“.  Add </a:t>
            </a:r>
            <a:r>
              <a:rPr lang="de-DE" dirty="0" err="1"/>
              <a:t>the</a:t>
            </a:r>
            <a:r>
              <a:rPr lang="de-DE" dirty="0"/>
              <a:t> </a:t>
            </a:r>
            <a:r>
              <a:rPr lang="de-DE" dirty="0" err="1"/>
              <a:t>appropriate</a:t>
            </a:r>
            <a:r>
              <a:rPr lang="de-DE" dirty="0"/>
              <a:t> </a:t>
            </a:r>
            <a:r>
              <a:rPr lang="de-DE" dirty="0" err="1"/>
              <a:t>punction</a:t>
            </a:r>
            <a:r>
              <a:rPr lang="de-DE" dirty="0"/>
              <a:t> </a:t>
            </a:r>
            <a:r>
              <a:rPr lang="de-DE" dirty="0" err="1"/>
              <a:t>where</a:t>
            </a:r>
            <a:r>
              <a:rPr lang="de-DE" dirty="0"/>
              <a:t> </a:t>
            </a:r>
            <a:r>
              <a:rPr lang="de-DE" dirty="0" err="1"/>
              <a:t>needed</a:t>
            </a:r>
            <a:r>
              <a:rPr lang="de-DE" dirty="0"/>
              <a:t>.</a:t>
            </a:r>
          </a:p>
          <a:p>
            <a:pPr marL="0" indent="0">
              <a:buNone/>
            </a:pPr>
            <a:r>
              <a:rPr lang="de-DE" dirty="0" err="1"/>
              <a:t>You</a:t>
            </a:r>
            <a:r>
              <a:rPr lang="de-DE" dirty="0"/>
              <a:t> </a:t>
            </a:r>
            <a:r>
              <a:rPr lang="de-DE" dirty="0" err="1"/>
              <a:t>may</a:t>
            </a:r>
            <a:r>
              <a:rPr lang="de-DE" dirty="0"/>
              <a:t> </a:t>
            </a:r>
            <a:r>
              <a:rPr lang="de-DE" dirty="0" err="1"/>
              <a:t>be</a:t>
            </a:r>
            <a:r>
              <a:rPr lang="de-DE" dirty="0"/>
              <a:t> </a:t>
            </a:r>
            <a:r>
              <a:rPr lang="de-DE" dirty="0" err="1"/>
              <a:t>asked</a:t>
            </a:r>
            <a:r>
              <a:rPr lang="de-DE" dirty="0"/>
              <a:t> </a:t>
            </a:r>
            <a:r>
              <a:rPr lang="de-DE" dirty="0" err="1"/>
              <a:t>to</a:t>
            </a:r>
            <a:r>
              <a:rPr lang="de-DE" dirty="0"/>
              <a:t> </a:t>
            </a:r>
            <a:r>
              <a:rPr lang="de-DE" dirty="0" err="1"/>
              <a:t>read</a:t>
            </a:r>
            <a:r>
              <a:rPr lang="de-DE" dirty="0"/>
              <a:t> out </a:t>
            </a:r>
            <a:r>
              <a:rPr lang="de-DE" dirty="0" err="1"/>
              <a:t>loud</a:t>
            </a:r>
            <a:r>
              <a:rPr lang="de-DE" dirty="0"/>
              <a:t> </a:t>
            </a:r>
            <a:r>
              <a:rPr lang="de-DE" dirty="0" err="1"/>
              <a:t>one</a:t>
            </a:r>
            <a:r>
              <a:rPr lang="de-DE" dirty="0"/>
              <a:t> </a:t>
            </a:r>
            <a:r>
              <a:rPr lang="de-DE" dirty="0" err="1"/>
              <a:t>or</a:t>
            </a:r>
            <a:r>
              <a:rPr lang="de-DE" dirty="0"/>
              <a:t> </a:t>
            </a:r>
            <a:r>
              <a:rPr lang="de-DE" dirty="0" err="1"/>
              <a:t>two</a:t>
            </a:r>
            <a:r>
              <a:rPr lang="de-DE" dirty="0"/>
              <a:t> </a:t>
            </a:r>
            <a:r>
              <a:rPr lang="de-DE" dirty="0" err="1"/>
              <a:t>of</a:t>
            </a:r>
            <a:r>
              <a:rPr lang="de-DE" dirty="0"/>
              <a:t> </a:t>
            </a:r>
            <a:r>
              <a:rPr lang="de-DE" dirty="0" err="1"/>
              <a:t>your</a:t>
            </a:r>
            <a:r>
              <a:rPr lang="de-DE" dirty="0"/>
              <a:t> </a:t>
            </a:r>
            <a:r>
              <a:rPr lang="de-DE" dirty="0" err="1"/>
              <a:t>sentences</a:t>
            </a:r>
            <a:r>
              <a:rPr lang="de-DE" dirty="0"/>
              <a:t> </a:t>
            </a:r>
            <a:r>
              <a:rPr lang="de-DE" dirty="0" err="1"/>
              <a:t>later</a:t>
            </a:r>
            <a:r>
              <a:rPr lang="de-DE" dirty="0"/>
              <a:t> on.</a:t>
            </a:r>
          </a:p>
          <a:p>
            <a:pPr marL="0" indent="0">
              <a:buNone/>
            </a:pPr>
            <a:endParaRPr lang="de-DE" dirty="0"/>
          </a:p>
          <a:p>
            <a:pPr marL="0" indent="0">
              <a:buNone/>
            </a:pPr>
            <a:r>
              <a:rPr lang="de-DE" dirty="0" err="1"/>
              <a:t>Example</a:t>
            </a:r>
            <a:r>
              <a:rPr lang="de-DE" dirty="0"/>
              <a:t>:</a:t>
            </a:r>
          </a:p>
          <a:p>
            <a:pPr marL="0" indent="0">
              <a:buNone/>
            </a:pPr>
            <a:r>
              <a:rPr lang="de-DE" dirty="0"/>
              <a:t>„</a:t>
            </a:r>
            <a:r>
              <a:rPr lang="de-DE" dirty="0" err="1"/>
              <a:t>Whereas</a:t>
            </a:r>
            <a:r>
              <a:rPr lang="de-DE" dirty="0"/>
              <a:t> </a:t>
            </a:r>
            <a:r>
              <a:rPr lang="de-DE" dirty="0" err="1"/>
              <a:t>bank</a:t>
            </a:r>
            <a:r>
              <a:rPr lang="de-DE" dirty="0"/>
              <a:t> </a:t>
            </a:r>
            <a:r>
              <a:rPr lang="de-DE" dirty="0" err="1"/>
              <a:t>notes</a:t>
            </a:r>
            <a:r>
              <a:rPr lang="de-DE" dirty="0"/>
              <a:t> </a:t>
            </a:r>
            <a:r>
              <a:rPr lang="de-DE" dirty="0" err="1"/>
              <a:t>and</a:t>
            </a:r>
            <a:r>
              <a:rPr lang="de-DE" dirty="0"/>
              <a:t> </a:t>
            </a:r>
            <a:r>
              <a:rPr lang="de-DE" dirty="0" err="1"/>
              <a:t>coins</a:t>
            </a:r>
            <a:r>
              <a:rPr lang="de-DE" dirty="0"/>
              <a:t> </a:t>
            </a:r>
            <a:r>
              <a:rPr lang="de-DE" dirty="0" err="1"/>
              <a:t>can</a:t>
            </a:r>
            <a:r>
              <a:rPr lang="de-DE" dirty="0"/>
              <a:t> </a:t>
            </a:r>
            <a:r>
              <a:rPr lang="de-DE" dirty="0" err="1"/>
              <a:t>be</a:t>
            </a:r>
            <a:r>
              <a:rPr lang="de-DE" dirty="0"/>
              <a:t> </a:t>
            </a:r>
            <a:r>
              <a:rPr lang="de-DE" dirty="0" err="1"/>
              <a:t>touched</a:t>
            </a:r>
            <a:r>
              <a:rPr lang="de-DE" dirty="0"/>
              <a:t> </a:t>
            </a:r>
            <a:r>
              <a:rPr lang="de-DE" dirty="0" err="1"/>
              <a:t>and</a:t>
            </a:r>
            <a:r>
              <a:rPr lang="de-DE" dirty="0"/>
              <a:t> </a:t>
            </a:r>
            <a:r>
              <a:rPr lang="de-DE" dirty="0" err="1"/>
              <a:t>seen</a:t>
            </a:r>
            <a:r>
              <a:rPr lang="de-DE" dirty="0"/>
              <a:t>, electronic </a:t>
            </a:r>
            <a:r>
              <a:rPr lang="de-DE" dirty="0" err="1"/>
              <a:t>forms</a:t>
            </a:r>
            <a:r>
              <a:rPr lang="de-DE" dirty="0"/>
              <a:t> </a:t>
            </a:r>
            <a:r>
              <a:rPr lang="de-DE" dirty="0" err="1"/>
              <a:t>of</a:t>
            </a:r>
            <a:r>
              <a:rPr lang="de-DE" dirty="0"/>
              <a:t> </a:t>
            </a:r>
            <a:r>
              <a:rPr lang="de-DE" dirty="0" err="1"/>
              <a:t>payment</a:t>
            </a:r>
            <a:r>
              <a:rPr lang="de-DE" dirty="0"/>
              <a:t> </a:t>
            </a:r>
            <a:r>
              <a:rPr lang="de-DE" dirty="0" err="1"/>
              <a:t>are</a:t>
            </a:r>
            <a:r>
              <a:rPr lang="de-DE" dirty="0"/>
              <a:t> </a:t>
            </a:r>
            <a:r>
              <a:rPr lang="de-DE" dirty="0" err="1"/>
              <a:t>largely</a:t>
            </a:r>
            <a:r>
              <a:rPr lang="de-DE" dirty="0"/>
              <a:t> </a:t>
            </a:r>
            <a:r>
              <a:rPr lang="de-DE" dirty="0" err="1"/>
              <a:t>visible</a:t>
            </a:r>
            <a:r>
              <a:rPr lang="de-DE" dirty="0"/>
              <a:t> </a:t>
            </a:r>
            <a:r>
              <a:rPr lang="de-DE" dirty="0" err="1"/>
              <a:t>only</a:t>
            </a:r>
            <a:r>
              <a:rPr lang="de-DE" dirty="0"/>
              <a:t> on a </a:t>
            </a:r>
            <a:r>
              <a:rPr lang="de-DE" dirty="0" err="1"/>
              <a:t>screen</a:t>
            </a:r>
            <a:r>
              <a:rPr lang="de-DE" dirty="0"/>
              <a:t>.“ </a:t>
            </a:r>
          </a:p>
          <a:p>
            <a:pPr marL="0" indent="0">
              <a:buNone/>
            </a:pPr>
            <a:endParaRPr lang="de-DE" dirty="0"/>
          </a:p>
          <a:p>
            <a:pPr marL="0" indent="0">
              <a:buNone/>
            </a:pPr>
            <a:r>
              <a:rPr lang="en-US" dirty="0"/>
              <a:t>(</a:t>
            </a:r>
            <a:r>
              <a:rPr lang="en-US" dirty="0" err="1"/>
              <a:t>Casascius</a:t>
            </a:r>
            <a:r>
              <a:rPr lang="en-US" dirty="0"/>
              <a:t>: </a:t>
            </a:r>
            <a:r>
              <a:rPr lang="en-US" b="1" dirty="0"/>
              <a:t>Bitcoins</a:t>
            </a:r>
            <a:r>
              <a:rPr lang="en-US" dirty="0"/>
              <a:t> are </a:t>
            </a:r>
            <a:r>
              <a:rPr lang="en-US" b="1" dirty="0"/>
              <a:t>physical</a:t>
            </a:r>
            <a:r>
              <a:rPr lang="en-US" dirty="0"/>
              <a:t> coins you can hold - and each one is worth real digital </a:t>
            </a:r>
            <a:r>
              <a:rPr lang="en-US" b="1" dirty="0"/>
              <a:t>bitcoins</a:t>
            </a:r>
            <a:r>
              <a:rPr lang="en-US" dirty="0"/>
              <a:t>.)</a:t>
            </a:r>
            <a:endParaRPr lang="de-DE" dirty="0"/>
          </a:p>
        </p:txBody>
      </p:sp>
    </p:spTree>
    <p:extLst>
      <p:ext uri="{BB962C8B-B14F-4D97-AF65-F5344CB8AC3E}">
        <p14:creationId xmlns:p14="http://schemas.microsoft.com/office/powerpoint/2010/main" val="26850195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Advantages / </a:t>
            </a:r>
            <a:r>
              <a:rPr lang="de-DE" dirty="0" err="1"/>
              <a:t>Disadvantages</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667152106"/>
              </p:ext>
            </p:extLst>
          </p:nvPr>
        </p:nvGraphicFramePr>
        <p:xfrm>
          <a:off x="457200" y="1600200"/>
          <a:ext cx="8229600" cy="52171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de-DE" dirty="0"/>
                    </a:p>
                  </a:txBody>
                  <a:tcPr/>
                </a:tc>
                <a:tc>
                  <a:txBody>
                    <a:bodyPr/>
                    <a:lstStyle/>
                    <a:p>
                      <a:r>
                        <a:rPr lang="de-DE" dirty="0"/>
                        <a:t>+ADVANTAGES</a:t>
                      </a:r>
                    </a:p>
                  </a:txBody>
                  <a:tcPr/>
                </a:tc>
                <a:tc>
                  <a:txBody>
                    <a:bodyPr/>
                    <a:lstStyle/>
                    <a:p>
                      <a:r>
                        <a:rPr lang="de-DE" dirty="0"/>
                        <a:t>-DISADVANTAGES</a:t>
                      </a:r>
                    </a:p>
                  </a:txBody>
                  <a:tcPr/>
                </a:tc>
                <a:extLst>
                  <a:ext uri="{0D108BD9-81ED-4DB2-BD59-A6C34878D82A}">
                    <a16:rowId xmlns:a16="http://schemas.microsoft.com/office/drawing/2014/main" val="10000"/>
                  </a:ext>
                </a:extLst>
              </a:tr>
              <a:tr h="370840">
                <a:tc>
                  <a:txBody>
                    <a:bodyPr/>
                    <a:lstStyle/>
                    <a:p>
                      <a:r>
                        <a:rPr lang="de-DE" dirty="0"/>
                        <a:t>PHYSICAL</a:t>
                      </a:r>
                      <a:r>
                        <a:rPr lang="de-DE" baseline="0" dirty="0"/>
                        <a:t> NOTES AND COINS</a:t>
                      </a:r>
                      <a:endParaRPr lang="de-DE" dirty="0"/>
                    </a:p>
                  </a:txBody>
                  <a:tcPr/>
                </a:tc>
                <a:tc>
                  <a:txBody>
                    <a:bodyPr/>
                    <a:lstStyle/>
                    <a:p>
                      <a:r>
                        <a:rPr lang="de-DE" dirty="0" err="1"/>
                        <a:t>Accepted</a:t>
                      </a:r>
                      <a:r>
                        <a:rPr lang="de-DE" dirty="0"/>
                        <a:t> in </a:t>
                      </a:r>
                      <a:r>
                        <a:rPr lang="de-DE" dirty="0" err="1"/>
                        <a:t>every</a:t>
                      </a:r>
                      <a:r>
                        <a:rPr lang="de-DE" dirty="0"/>
                        <a:t> </a:t>
                      </a:r>
                      <a:r>
                        <a:rPr lang="de-DE" dirty="0" err="1"/>
                        <a:t>shop</a:t>
                      </a:r>
                      <a:r>
                        <a:rPr lang="de-DE" dirty="0"/>
                        <a:t> </a:t>
                      </a:r>
                      <a:r>
                        <a:rPr lang="de-DE" dirty="0" err="1"/>
                        <a:t>and</a:t>
                      </a:r>
                      <a:r>
                        <a:rPr lang="de-DE" baseline="0" dirty="0"/>
                        <a:t> </a:t>
                      </a:r>
                      <a:r>
                        <a:rPr lang="de-DE" baseline="0" dirty="0" err="1"/>
                        <a:t>store</a:t>
                      </a:r>
                      <a:endParaRPr lang="de-DE" baseline="0" dirty="0"/>
                    </a:p>
                    <a:p>
                      <a:r>
                        <a:rPr lang="de-DE" baseline="0" dirty="0"/>
                        <a:t>Privacy-</a:t>
                      </a:r>
                      <a:r>
                        <a:rPr lang="de-DE" baseline="0" dirty="0" err="1"/>
                        <a:t>no</a:t>
                      </a:r>
                      <a:r>
                        <a:rPr lang="de-DE" baseline="0" dirty="0"/>
                        <a:t> </a:t>
                      </a:r>
                      <a:r>
                        <a:rPr lang="de-DE" baseline="0" dirty="0" err="1"/>
                        <a:t>one</a:t>
                      </a:r>
                      <a:r>
                        <a:rPr lang="de-DE" baseline="0" dirty="0"/>
                        <a:t> </a:t>
                      </a:r>
                      <a:r>
                        <a:rPr lang="de-DE" baseline="0" dirty="0" err="1"/>
                        <a:t>can</a:t>
                      </a:r>
                      <a:r>
                        <a:rPr lang="de-DE" baseline="0" dirty="0"/>
                        <a:t> follow </a:t>
                      </a:r>
                      <a:r>
                        <a:rPr lang="de-DE" baseline="0" dirty="0" err="1"/>
                        <a:t>transaction</a:t>
                      </a:r>
                      <a:r>
                        <a:rPr lang="de-DE" baseline="0" dirty="0"/>
                        <a:t> </a:t>
                      </a:r>
                      <a:r>
                        <a:rPr lang="de-DE" baseline="0" dirty="0" err="1"/>
                        <a:t>over</a:t>
                      </a:r>
                      <a:r>
                        <a:rPr lang="de-DE" baseline="0" dirty="0"/>
                        <a:t> a </a:t>
                      </a:r>
                      <a:r>
                        <a:rPr lang="de-DE" baseline="0" dirty="0" err="1"/>
                        <a:t>network</a:t>
                      </a:r>
                      <a:endParaRPr lang="de-DE" baseline="0" dirty="0"/>
                    </a:p>
                    <a:p>
                      <a:r>
                        <a:rPr lang="de-DE" baseline="0" dirty="0"/>
                        <a:t>Emotional  </a:t>
                      </a:r>
                      <a:r>
                        <a:rPr lang="de-DE" baseline="0" dirty="0" err="1"/>
                        <a:t>ties</a:t>
                      </a:r>
                      <a:r>
                        <a:rPr lang="de-DE" baseline="0" dirty="0"/>
                        <a:t> </a:t>
                      </a:r>
                      <a:r>
                        <a:rPr lang="de-DE" baseline="0" dirty="0" err="1"/>
                        <a:t>to</a:t>
                      </a:r>
                      <a:r>
                        <a:rPr lang="de-DE" baseline="0" dirty="0"/>
                        <a:t> </a:t>
                      </a:r>
                      <a:r>
                        <a:rPr lang="de-DE" baseline="0" dirty="0" err="1"/>
                        <a:t>physical</a:t>
                      </a:r>
                      <a:r>
                        <a:rPr lang="de-DE" baseline="0" dirty="0"/>
                        <a:t> cash</a:t>
                      </a:r>
                    </a:p>
                    <a:p>
                      <a:endParaRPr lang="de-DE" dirty="0"/>
                    </a:p>
                  </a:txBody>
                  <a:tcPr/>
                </a:tc>
                <a:tc>
                  <a:txBody>
                    <a:bodyPr/>
                    <a:lstStyle/>
                    <a:p>
                      <a:r>
                        <a:rPr lang="de-DE" dirty="0"/>
                        <a:t>Take </a:t>
                      </a:r>
                      <a:r>
                        <a:rPr lang="de-DE" dirty="0" err="1"/>
                        <a:t>up</a:t>
                      </a:r>
                      <a:r>
                        <a:rPr lang="de-DE" dirty="0"/>
                        <a:t> </a:t>
                      </a:r>
                      <a:r>
                        <a:rPr lang="de-DE" dirty="0" err="1"/>
                        <a:t>space</a:t>
                      </a:r>
                      <a:endParaRPr lang="de-DE" dirty="0"/>
                    </a:p>
                    <a:p>
                      <a:r>
                        <a:rPr lang="de-DE" dirty="0"/>
                        <a:t>Not </a:t>
                      </a:r>
                      <a:r>
                        <a:rPr lang="de-DE" dirty="0" err="1"/>
                        <a:t>environmentally</a:t>
                      </a:r>
                      <a:r>
                        <a:rPr lang="de-DE" baseline="0" dirty="0"/>
                        <a:t> </a:t>
                      </a:r>
                      <a:r>
                        <a:rPr lang="de-DE" baseline="0" dirty="0" err="1"/>
                        <a:t>friendly</a:t>
                      </a:r>
                      <a:endParaRPr lang="de-DE" baseline="0" dirty="0"/>
                    </a:p>
                    <a:p>
                      <a:r>
                        <a:rPr lang="de-DE" baseline="0" dirty="0"/>
                        <a:t>Easy </a:t>
                      </a:r>
                      <a:r>
                        <a:rPr lang="de-DE" baseline="0" dirty="0" err="1"/>
                        <a:t>to</a:t>
                      </a:r>
                      <a:r>
                        <a:rPr lang="de-DE" baseline="0" dirty="0"/>
                        <a:t> </a:t>
                      </a:r>
                      <a:r>
                        <a:rPr lang="de-DE" baseline="0" dirty="0" err="1"/>
                        <a:t>steal</a:t>
                      </a:r>
                      <a:endParaRPr lang="de-DE" baseline="0" dirty="0"/>
                    </a:p>
                    <a:p>
                      <a:r>
                        <a:rPr lang="de-DE" baseline="0" dirty="0" err="1"/>
                        <a:t>Makes</a:t>
                      </a:r>
                      <a:r>
                        <a:rPr lang="de-DE" baseline="0" dirty="0"/>
                        <a:t> </a:t>
                      </a:r>
                      <a:r>
                        <a:rPr lang="de-DE" baseline="0" dirty="0" err="1"/>
                        <a:t>criminal</a:t>
                      </a:r>
                      <a:r>
                        <a:rPr lang="de-DE" baseline="0" dirty="0"/>
                        <a:t> </a:t>
                      </a:r>
                      <a:r>
                        <a:rPr lang="de-DE" baseline="0" dirty="0" err="1"/>
                        <a:t>activities</a:t>
                      </a:r>
                      <a:r>
                        <a:rPr lang="de-DE" baseline="0" dirty="0"/>
                        <a:t> </a:t>
                      </a:r>
                      <a:r>
                        <a:rPr lang="de-DE" baseline="0" dirty="0" err="1"/>
                        <a:t>easier</a:t>
                      </a:r>
                      <a:endParaRPr lang="de-DE" baseline="0" dirty="0"/>
                    </a:p>
                    <a:p>
                      <a:r>
                        <a:rPr lang="de-DE" baseline="0" dirty="0" err="1"/>
                        <a:t>Get</a:t>
                      </a:r>
                      <a:r>
                        <a:rPr lang="de-DE" baseline="0" dirty="0"/>
                        <a:t> lost</a:t>
                      </a:r>
                    </a:p>
                    <a:p>
                      <a:r>
                        <a:rPr lang="de-DE" baseline="0" dirty="0"/>
                        <a:t>Slow </a:t>
                      </a:r>
                      <a:r>
                        <a:rPr lang="de-DE" baseline="0" dirty="0" err="1"/>
                        <a:t>payment</a:t>
                      </a:r>
                      <a:r>
                        <a:rPr lang="de-DE" baseline="0" dirty="0"/>
                        <a:t>  </a:t>
                      </a:r>
                      <a:r>
                        <a:rPr lang="de-DE" baseline="0" dirty="0" err="1"/>
                        <a:t>because</a:t>
                      </a:r>
                      <a:r>
                        <a:rPr lang="de-DE" baseline="0" dirty="0"/>
                        <a:t> </a:t>
                      </a:r>
                      <a:r>
                        <a:rPr lang="de-DE" baseline="0" dirty="0" err="1"/>
                        <a:t>of</a:t>
                      </a:r>
                      <a:r>
                        <a:rPr lang="de-DE" baseline="0" dirty="0"/>
                        <a:t> </a:t>
                      </a:r>
                      <a:r>
                        <a:rPr lang="de-DE" baseline="0" dirty="0" err="1"/>
                        <a:t>need</a:t>
                      </a:r>
                      <a:r>
                        <a:rPr lang="de-DE" baseline="0" dirty="0"/>
                        <a:t> </a:t>
                      </a:r>
                      <a:r>
                        <a:rPr lang="de-DE" baseline="0" dirty="0" err="1"/>
                        <a:t>to</a:t>
                      </a:r>
                      <a:r>
                        <a:rPr lang="de-DE" baseline="0" dirty="0"/>
                        <a:t> check </a:t>
                      </a:r>
                      <a:r>
                        <a:rPr lang="de-DE" baseline="0" dirty="0" err="1"/>
                        <a:t>authenticity</a:t>
                      </a:r>
                      <a:r>
                        <a:rPr lang="de-DE" baseline="0" dirty="0"/>
                        <a:t>  </a:t>
                      </a:r>
                      <a:r>
                        <a:rPr lang="de-DE" baseline="0" dirty="0" err="1"/>
                        <a:t>of</a:t>
                      </a:r>
                      <a:r>
                        <a:rPr lang="de-DE" baseline="0" dirty="0"/>
                        <a:t> bill</a:t>
                      </a:r>
                    </a:p>
                    <a:p>
                      <a:endParaRPr lang="de-DE" dirty="0"/>
                    </a:p>
                  </a:txBody>
                  <a:tcPr/>
                </a:tc>
                <a:extLst>
                  <a:ext uri="{0D108BD9-81ED-4DB2-BD59-A6C34878D82A}">
                    <a16:rowId xmlns:a16="http://schemas.microsoft.com/office/drawing/2014/main" val="10001"/>
                  </a:ext>
                </a:extLst>
              </a:tr>
              <a:tr h="370840">
                <a:tc>
                  <a:txBody>
                    <a:bodyPr/>
                    <a:lstStyle/>
                    <a:p>
                      <a:r>
                        <a:rPr lang="de-DE" dirty="0"/>
                        <a:t>ELECTRONIC</a:t>
                      </a:r>
                      <a:r>
                        <a:rPr lang="de-DE" baseline="0" dirty="0"/>
                        <a:t> PAYMENT</a:t>
                      </a:r>
                      <a:endParaRPr lang="de-DE" dirty="0"/>
                    </a:p>
                  </a:txBody>
                  <a:tcPr/>
                </a:tc>
                <a:tc>
                  <a:txBody>
                    <a:bodyPr/>
                    <a:lstStyle/>
                    <a:p>
                      <a:r>
                        <a:rPr lang="de-DE" dirty="0"/>
                        <a:t>Easy </a:t>
                      </a:r>
                      <a:r>
                        <a:rPr lang="de-DE" dirty="0" err="1"/>
                        <a:t>to</a:t>
                      </a:r>
                      <a:r>
                        <a:rPr lang="de-DE" dirty="0"/>
                        <a:t> </a:t>
                      </a:r>
                      <a:r>
                        <a:rPr lang="de-DE" dirty="0" err="1"/>
                        <a:t>use</a:t>
                      </a:r>
                      <a:endParaRPr lang="de-DE" dirty="0"/>
                    </a:p>
                    <a:p>
                      <a:r>
                        <a:rPr lang="de-DE" dirty="0"/>
                        <a:t>Fast</a:t>
                      </a:r>
                      <a:r>
                        <a:rPr lang="de-DE" baseline="0" dirty="0"/>
                        <a:t> </a:t>
                      </a:r>
                      <a:r>
                        <a:rPr lang="de-DE" baseline="0" dirty="0" err="1"/>
                        <a:t>speed</a:t>
                      </a:r>
                      <a:r>
                        <a:rPr lang="de-DE" baseline="0" dirty="0"/>
                        <a:t> </a:t>
                      </a:r>
                      <a:r>
                        <a:rPr lang="de-DE" baseline="0" dirty="0" err="1"/>
                        <a:t>of</a:t>
                      </a:r>
                      <a:r>
                        <a:rPr lang="de-DE" baseline="0" dirty="0"/>
                        <a:t> </a:t>
                      </a:r>
                      <a:r>
                        <a:rPr lang="de-DE" baseline="0" dirty="0" err="1"/>
                        <a:t>transaction</a:t>
                      </a:r>
                      <a:endParaRPr lang="de-DE" baseline="0" dirty="0"/>
                    </a:p>
                    <a:p>
                      <a:r>
                        <a:rPr lang="de-DE" baseline="0" dirty="0" err="1"/>
                        <a:t>No</a:t>
                      </a:r>
                      <a:r>
                        <a:rPr lang="de-DE" baseline="0" dirty="0"/>
                        <a:t> </a:t>
                      </a:r>
                      <a:r>
                        <a:rPr lang="de-DE" baseline="0" dirty="0" err="1"/>
                        <a:t>need</a:t>
                      </a:r>
                      <a:r>
                        <a:rPr lang="de-DE" baseline="0" dirty="0"/>
                        <a:t> </a:t>
                      </a:r>
                      <a:r>
                        <a:rPr lang="de-DE" baseline="0" dirty="0" err="1"/>
                        <a:t>for</a:t>
                      </a:r>
                      <a:r>
                        <a:rPr lang="de-DE" baseline="0" dirty="0"/>
                        <a:t> </a:t>
                      </a:r>
                      <a:r>
                        <a:rPr lang="de-DE" baseline="0" dirty="0" err="1"/>
                        <a:t>seller</a:t>
                      </a:r>
                      <a:r>
                        <a:rPr lang="de-DE" baseline="0" dirty="0"/>
                        <a:t> </a:t>
                      </a:r>
                      <a:r>
                        <a:rPr lang="de-DE" baseline="0" dirty="0" err="1"/>
                        <a:t>to</a:t>
                      </a:r>
                      <a:r>
                        <a:rPr lang="de-DE" baseline="0" dirty="0"/>
                        <a:t> </a:t>
                      </a:r>
                      <a:r>
                        <a:rPr lang="de-DE" baseline="0" dirty="0" err="1"/>
                        <a:t>make</a:t>
                      </a:r>
                      <a:r>
                        <a:rPr lang="de-DE" baseline="0" dirty="0"/>
                        <a:t> </a:t>
                      </a:r>
                      <a:r>
                        <a:rPr lang="de-DE" baseline="0" dirty="0" err="1"/>
                        <a:t>change</a:t>
                      </a:r>
                      <a:endParaRPr lang="de-DE" baseline="0" dirty="0"/>
                    </a:p>
                    <a:p>
                      <a:endParaRPr lang="de-DE" baseline="0" dirty="0"/>
                    </a:p>
                  </a:txBody>
                  <a:tcPr/>
                </a:tc>
                <a:tc>
                  <a:txBody>
                    <a:bodyPr/>
                    <a:lstStyle/>
                    <a:p>
                      <a:r>
                        <a:rPr lang="de-DE" dirty="0"/>
                        <a:t>Identity </a:t>
                      </a:r>
                      <a:r>
                        <a:rPr lang="de-DE" dirty="0" err="1"/>
                        <a:t>theft—hackers</a:t>
                      </a:r>
                      <a:r>
                        <a:rPr lang="de-DE" baseline="0" dirty="0"/>
                        <a:t> </a:t>
                      </a:r>
                      <a:r>
                        <a:rPr lang="de-DE" baseline="0" dirty="0" err="1"/>
                        <a:t>stealing</a:t>
                      </a:r>
                      <a:r>
                        <a:rPr lang="de-DE" baseline="0" dirty="0"/>
                        <a:t> </a:t>
                      </a:r>
                      <a:r>
                        <a:rPr lang="de-DE" baseline="0" dirty="0" err="1"/>
                        <a:t>your</a:t>
                      </a:r>
                      <a:r>
                        <a:rPr lang="de-DE" baseline="0" dirty="0"/>
                        <a:t> </a:t>
                      </a:r>
                      <a:r>
                        <a:rPr lang="de-DE" baseline="0" dirty="0" err="1"/>
                        <a:t>money</a:t>
                      </a:r>
                      <a:r>
                        <a:rPr lang="de-DE" baseline="0" dirty="0"/>
                        <a:t> </a:t>
                      </a:r>
                      <a:r>
                        <a:rPr lang="de-DE" baseline="0" dirty="0" err="1"/>
                        <a:t>or</a:t>
                      </a:r>
                      <a:r>
                        <a:rPr lang="de-DE" baseline="0" dirty="0"/>
                        <a:t> </a:t>
                      </a:r>
                      <a:r>
                        <a:rPr lang="de-DE" baseline="0" dirty="0" err="1"/>
                        <a:t>credit</a:t>
                      </a:r>
                      <a:r>
                        <a:rPr lang="de-DE" baseline="0" dirty="0"/>
                        <a:t> </a:t>
                      </a:r>
                      <a:r>
                        <a:rPr lang="de-DE" baseline="0" dirty="0" err="1"/>
                        <a:t>card</a:t>
                      </a:r>
                      <a:r>
                        <a:rPr lang="de-DE" baseline="0" dirty="0"/>
                        <a:t> </a:t>
                      </a:r>
                      <a:r>
                        <a:rPr lang="de-DE" baseline="0" dirty="0" err="1"/>
                        <a:t>info</a:t>
                      </a:r>
                      <a:r>
                        <a:rPr lang="de-DE" baseline="0" dirty="0"/>
                        <a:t>.</a:t>
                      </a:r>
                    </a:p>
                    <a:p>
                      <a:r>
                        <a:rPr lang="de-DE" baseline="0" dirty="0"/>
                        <a:t>Need </a:t>
                      </a:r>
                      <a:r>
                        <a:rPr lang="de-DE" baseline="0" dirty="0" err="1"/>
                        <a:t>access</a:t>
                      </a:r>
                      <a:r>
                        <a:rPr lang="de-DE" baseline="0" dirty="0"/>
                        <a:t> </a:t>
                      </a:r>
                      <a:r>
                        <a:rPr lang="de-DE" baseline="0" dirty="0" err="1"/>
                        <a:t>to</a:t>
                      </a:r>
                      <a:r>
                        <a:rPr lang="de-DE" baseline="0" dirty="0"/>
                        <a:t> </a:t>
                      </a:r>
                      <a:r>
                        <a:rPr lang="de-DE" baseline="0" dirty="0" err="1"/>
                        <a:t>technology</a:t>
                      </a:r>
                      <a:r>
                        <a:rPr lang="de-DE" baseline="0" dirty="0"/>
                        <a:t> </a:t>
                      </a:r>
                      <a:r>
                        <a:rPr lang="de-DE" baseline="0" dirty="0" err="1"/>
                        <a:t>and</a:t>
                      </a:r>
                      <a:r>
                        <a:rPr lang="de-DE" baseline="0" dirty="0"/>
                        <a:t> </a:t>
                      </a:r>
                      <a:r>
                        <a:rPr lang="de-DE" baseline="0" dirty="0" err="1"/>
                        <a:t>electrical</a:t>
                      </a:r>
                      <a:r>
                        <a:rPr lang="de-DE" baseline="0" dirty="0"/>
                        <a:t> power </a:t>
                      </a:r>
                      <a:r>
                        <a:rPr lang="de-DE" baseline="0" dirty="0" err="1"/>
                        <a:t>for</a:t>
                      </a:r>
                      <a:r>
                        <a:rPr lang="de-DE" baseline="0" dirty="0"/>
                        <a:t> </a:t>
                      </a:r>
                      <a:r>
                        <a:rPr lang="de-DE" baseline="0" dirty="0" err="1"/>
                        <a:t>it</a:t>
                      </a:r>
                      <a:r>
                        <a:rPr lang="de-DE" baseline="0" dirty="0"/>
                        <a:t> </a:t>
                      </a:r>
                      <a:r>
                        <a:rPr lang="de-DE" baseline="0" dirty="0" err="1"/>
                        <a:t>to</a:t>
                      </a:r>
                      <a:r>
                        <a:rPr lang="de-DE" baseline="0" dirty="0"/>
                        <a:t> </a:t>
                      </a:r>
                      <a:r>
                        <a:rPr lang="de-DE" baseline="0" dirty="0" err="1"/>
                        <a:t>work</a:t>
                      </a:r>
                      <a:endParaRPr lang="de-DE" baseline="0"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Language: Banking </a:t>
            </a:r>
            <a:r>
              <a:rPr lang="de-DE" dirty="0" err="1"/>
              <a:t>Terminology</a:t>
            </a:r>
            <a:r>
              <a:rPr lang="de-DE" dirty="0"/>
              <a:t> (</a:t>
            </a:r>
            <a:r>
              <a:rPr lang="de-DE" dirty="0" err="1"/>
              <a:t>page</a:t>
            </a:r>
            <a:r>
              <a:rPr lang="de-DE" dirty="0"/>
              <a:t> 12)</a:t>
            </a:r>
          </a:p>
        </p:txBody>
      </p:sp>
      <p:sp>
        <p:nvSpPr>
          <p:cNvPr id="3" name="Inhaltsplatzhalter 2"/>
          <p:cNvSpPr>
            <a:spLocks noGrp="1"/>
          </p:cNvSpPr>
          <p:nvPr>
            <p:ph idx="1"/>
          </p:nvPr>
        </p:nvSpPr>
        <p:spPr/>
        <p:txBody>
          <a:bodyPr/>
          <a:lstStyle/>
          <a:p>
            <a:pPr marL="0" indent="0">
              <a:buNone/>
            </a:pPr>
            <a:r>
              <a:rPr lang="de-DE" dirty="0"/>
              <a:t>10 </a:t>
            </a:r>
            <a:r>
              <a:rPr lang="de-DE" dirty="0" err="1"/>
              <a:t>Minutes</a:t>
            </a:r>
            <a:endParaRPr lang="de-DE" dirty="0"/>
          </a:p>
          <a:p>
            <a:pPr marL="0" indent="0">
              <a:buNone/>
            </a:pPr>
            <a:r>
              <a:rPr lang="de-DE" dirty="0" err="1"/>
              <a:t>Complete</a:t>
            </a:r>
            <a:r>
              <a:rPr lang="de-DE" dirty="0"/>
              <a:t> </a:t>
            </a:r>
            <a:r>
              <a:rPr lang="de-DE" dirty="0" err="1"/>
              <a:t>the</a:t>
            </a:r>
            <a:r>
              <a:rPr lang="de-DE" dirty="0"/>
              <a:t> </a:t>
            </a:r>
            <a:r>
              <a:rPr lang="de-DE" dirty="0" err="1"/>
              <a:t>sentences</a:t>
            </a:r>
            <a:r>
              <a:rPr lang="de-DE" dirty="0"/>
              <a:t> </a:t>
            </a:r>
            <a:r>
              <a:rPr lang="de-DE" dirty="0" err="1"/>
              <a:t>below</a:t>
            </a:r>
            <a:r>
              <a:rPr lang="de-DE" dirty="0"/>
              <a:t> </a:t>
            </a:r>
            <a:r>
              <a:rPr lang="de-DE" dirty="0" err="1"/>
              <a:t>with</a:t>
            </a:r>
            <a:r>
              <a:rPr lang="de-DE" dirty="0"/>
              <a:t> a </a:t>
            </a:r>
            <a:r>
              <a:rPr lang="de-DE" dirty="0" err="1"/>
              <a:t>word</a:t>
            </a:r>
            <a:r>
              <a:rPr lang="de-DE" dirty="0"/>
              <a:t> </a:t>
            </a:r>
            <a:r>
              <a:rPr lang="de-DE" dirty="0" err="1"/>
              <a:t>or</a:t>
            </a:r>
            <a:r>
              <a:rPr lang="de-DE" dirty="0"/>
              <a:t> a </a:t>
            </a:r>
            <a:r>
              <a:rPr lang="de-DE" dirty="0" err="1"/>
              <a:t>phase</a:t>
            </a:r>
            <a:r>
              <a:rPr lang="de-DE" dirty="0"/>
              <a:t> </a:t>
            </a:r>
            <a:r>
              <a:rPr lang="de-DE" dirty="0" err="1"/>
              <a:t>from</a:t>
            </a:r>
            <a:r>
              <a:rPr lang="de-DE" dirty="0"/>
              <a:t> </a:t>
            </a:r>
            <a:r>
              <a:rPr lang="de-DE" dirty="0" err="1"/>
              <a:t>the</a:t>
            </a:r>
            <a:r>
              <a:rPr lang="de-DE" dirty="0"/>
              <a:t> box.  </a:t>
            </a:r>
            <a:r>
              <a:rPr lang="de-DE" dirty="0" err="1"/>
              <a:t>You</a:t>
            </a:r>
            <a:r>
              <a:rPr lang="de-DE" dirty="0"/>
              <a:t> will not </a:t>
            </a:r>
            <a:r>
              <a:rPr lang="de-DE" dirty="0" err="1"/>
              <a:t>need</a:t>
            </a:r>
            <a:r>
              <a:rPr lang="de-DE" dirty="0"/>
              <a:t> all </a:t>
            </a:r>
            <a:r>
              <a:rPr lang="de-DE" dirty="0" err="1"/>
              <a:t>of</a:t>
            </a:r>
            <a:r>
              <a:rPr lang="de-DE" dirty="0"/>
              <a:t> </a:t>
            </a:r>
            <a:r>
              <a:rPr lang="de-DE" dirty="0" err="1"/>
              <a:t>the</a:t>
            </a:r>
            <a:r>
              <a:rPr lang="de-DE" dirty="0"/>
              <a:t> </a:t>
            </a:r>
            <a:r>
              <a:rPr lang="de-DE" dirty="0" err="1"/>
              <a:t>words</a:t>
            </a:r>
            <a:r>
              <a:rPr lang="de-DE" dirty="0"/>
              <a:t>.</a:t>
            </a:r>
          </a:p>
          <a:p>
            <a:pPr marL="0" indent="0">
              <a:buNone/>
            </a:pPr>
            <a:endParaRPr lang="de-DE" dirty="0"/>
          </a:p>
        </p:txBody>
      </p:sp>
    </p:spTree>
    <p:extLst>
      <p:ext uri="{BB962C8B-B14F-4D97-AF65-F5344CB8AC3E}">
        <p14:creationId xmlns:p14="http://schemas.microsoft.com/office/powerpoint/2010/main" val="3310539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Language: Banking </a:t>
            </a:r>
            <a:r>
              <a:rPr lang="de-DE" dirty="0" err="1"/>
              <a:t>Terminology</a:t>
            </a:r>
            <a:r>
              <a:rPr lang="de-DE" dirty="0"/>
              <a:t> (</a:t>
            </a:r>
            <a:r>
              <a:rPr lang="de-DE" dirty="0" err="1"/>
              <a:t>page</a:t>
            </a:r>
            <a:r>
              <a:rPr lang="de-DE" dirty="0"/>
              <a:t> 12)</a:t>
            </a:r>
          </a:p>
        </p:txBody>
      </p:sp>
      <p:sp>
        <p:nvSpPr>
          <p:cNvPr id="3" name="Inhaltsplatzhalter 2"/>
          <p:cNvSpPr>
            <a:spLocks noGrp="1"/>
          </p:cNvSpPr>
          <p:nvPr>
            <p:ph idx="1"/>
          </p:nvPr>
        </p:nvSpPr>
        <p:spPr/>
        <p:txBody>
          <a:bodyPr>
            <a:normAutofit fontScale="77500" lnSpcReduction="20000"/>
          </a:bodyPr>
          <a:lstStyle/>
          <a:p>
            <a:pPr marL="0" indent="0">
              <a:buNone/>
            </a:pPr>
            <a:r>
              <a:rPr lang="de-DE" dirty="0" err="1"/>
              <a:t>Answers</a:t>
            </a:r>
            <a:endParaRPr lang="de-DE" dirty="0"/>
          </a:p>
          <a:p>
            <a:pPr marL="0" indent="0">
              <a:buNone/>
            </a:pPr>
            <a:r>
              <a:rPr lang="de-DE" dirty="0"/>
              <a:t>1.) electronic </a:t>
            </a:r>
            <a:r>
              <a:rPr lang="de-DE" dirty="0" err="1"/>
              <a:t>funds</a:t>
            </a:r>
            <a:r>
              <a:rPr lang="de-DE" dirty="0"/>
              <a:t> </a:t>
            </a:r>
            <a:r>
              <a:rPr lang="de-DE" dirty="0" err="1"/>
              <a:t>transfer</a:t>
            </a:r>
            <a:r>
              <a:rPr lang="de-DE" dirty="0"/>
              <a:t> (EFT)</a:t>
            </a:r>
          </a:p>
          <a:p>
            <a:pPr marL="0" indent="0">
              <a:buNone/>
            </a:pPr>
            <a:r>
              <a:rPr lang="de-DE" dirty="0"/>
              <a:t>2.)  </a:t>
            </a:r>
            <a:r>
              <a:rPr lang="de-DE" dirty="0" err="1"/>
              <a:t>debit</a:t>
            </a:r>
            <a:r>
              <a:rPr lang="de-DE" dirty="0"/>
              <a:t> </a:t>
            </a:r>
            <a:r>
              <a:rPr lang="de-DE" dirty="0" err="1"/>
              <a:t>card</a:t>
            </a:r>
            <a:endParaRPr lang="de-DE" dirty="0"/>
          </a:p>
          <a:p>
            <a:pPr marL="0" indent="0">
              <a:buNone/>
            </a:pPr>
            <a:r>
              <a:rPr lang="de-DE" dirty="0"/>
              <a:t>3.)  </a:t>
            </a:r>
            <a:r>
              <a:rPr lang="de-DE" dirty="0" err="1"/>
              <a:t>statement</a:t>
            </a:r>
            <a:endParaRPr lang="de-DE" dirty="0"/>
          </a:p>
          <a:p>
            <a:pPr marL="0" indent="0">
              <a:buNone/>
            </a:pPr>
            <a:r>
              <a:rPr lang="de-DE" dirty="0"/>
              <a:t>4.)  </a:t>
            </a:r>
            <a:r>
              <a:rPr lang="de-DE" dirty="0" err="1"/>
              <a:t>paying</a:t>
            </a:r>
            <a:r>
              <a:rPr lang="de-DE" dirty="0"/>
              <a:t>-in </a:t>
            </a:r>
            <a:r>
              <a:rPr lang="de-DE" dirty="0" err="1"/>
              <a:t>slip</a:t>
            </a:r>
            <a:endParaRPr lang="de-DE" dirty="0"/>
          </a:p>
          <a:p>
            <a:pPr marL="0" indent="0">
              <a:buNone/>
            </a:pPr>
            <a:r>
              <a:rPr lang="de-DE" dirty="0"/>
              <a:t>5.)  cash </a:t>
            </a:r>
            <a:r>
              <a:rPr lang="de-DE" dirty="0" err="1"/>
              <a:t>point</a:t>
            </a:r>
            <a:r>
              <a:rPr lang="de-DE" dirty="0"/>
              <a:t> /ATM</a:t>
            </a:r>
          </a:p>
          <a:p>
            <a:pPr marL="0" indent="0">
              <a:buNone/>
            </a:pPr>
            <a:r>
              <a:rPr lang="de-DE" dirty="0"/>
              <a:t>6.) </a:t>
            </a:r>
            <a:r>
              <a:rPr lang="de-DE" dirty="0" err="1"/>
              <a:t>contactless</a:t>
            </a:r>
            <a:r>
              <a:rPr lang="de-DE" dirty="0"/>
              <a:t> </a:t>
            </a:r>
            <a:r>
              <a:rPr lang="de-DE" dirty="0" err="1"/>
              <a:t>payment</a:t>
            </a:r>
            <a:r>
              <a:rPr lang="de-DE" dirty="0"/>
              <a:t> </a:t>
            </a:r>
          </a:p>
          <a:p>
            <a:pPr marL="0" indent="0">
              <a:buNone/>
            </a:pPr>
            <a:r>
              <a:rPr lang="de-DE" dirty="0"/>
              <a:t>7.)  </a:t>
            </a:r>
            <a:r>
              <a:rPr lang="de-DE" dirty="0" err="1"/>
              <a:t>overdraft</a:t>
            </a:r>
            <a:endParaRPr lang="de-DE" dirty="0"/>
          </a:p>
          <a:p>
            <a:pPr marL="0" indent="0">
              <a:buNone/>
            </a:pPr>
            <a:r>
              <a:rPr lang="de-DE" dirty="0"/>
              <a:t>8.)  </a:t>
            </a:r>
            <a:r>
              <a:rPr lang="de-DE" dirty="0" err="1"/>
              <a:t>standing</a:t>
            </a:r>
            <a:r>
              <a:rPr lang="de-DE" dirty="0"/>
              <a:t> </a:t>
            </a:r>
            <a:r>
              <a:rPr lang="de-DE" dirty="0" err="1"/>
              <a:t>order</a:t>
            </a:r>
            <a:endParaRPr lang="de-DE" dirty="0"/>
          </a:p>
          <a:p>
            <a:pPr marL="0" indent="0">
              <a:buNone/>
            </a:pPr>
            <a:r>
              <a:rPr lang="de-DE" dirty="0"/>
              <a:t>9.) </a:t>
            </a:r>
            <a:r>
              <a:rPr lang="de-DE" dirty="0" err="1"/>
              <a:t>direct</a:t>
            </a:r>
            <a:r>
              <a:rPr lang="de-DE" dirty="0"/>
              <a:t> </a:t>
            </a:r>
            <a:r>
              <a:rPr lang="de-DE" dirty="0" err="1"/>
              <a:t>debit</a:t>
            </a:r>
            <a:endParaRPr lang="de-DE" dirty="0"/>
          </a:p>
          <a:p>
            <a:pPr marL="0" indent="0">
              <a:buNone/>
            </a:pPr>
            <a:r>
              <a:rPr lang="de-DE" dirty="0"/>
              <a:t>10.)  </a:t>
            </a:r>
            <a:r>
              <a:rPr lang="de-DE" dirty="0" err="1"/>
              <a:t>withdrawal</a:t>
            </a:r>
            <a:r>
              <a:rPr lang="de-DE" dirty="0"/>
              <a:t> </a:t>
            </a:r>
            <a:r>
              <a:rPr lang="de-DE" dirty="0" err="1"/>
              <a:t>receipt</a:t>
            </a:r>
            <a:endParaRPr lang="de-DE" dirty="0"/>
          </a:p>
        </p:txBody>
      </p:sp>
    </p:spTree>
    <p:extLst>
      <p:ext uri="{BB962C8B-B14F-4D97-AF65-F5344CB8AC3E}">
        <p14:creationId xmlns:p14="http://schemas.microsoft.com/office/powerpoint/2010/main" val="3097879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Contactless</a:t>
            </a:r>
            <a:r>
              <a:rPr lang="de-DE" dirty="0"/>
              <a:t> Payment</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491581"/>
            <a:ext cx="8229600" cy="2743200"/>
          </a:xfrm>
        </p:spPr>
      </p:pic>
    </p:spTree>
    <p:extLst>
      <p:ext uri="{BB962C8B-B14F-4D97-AF65-F5344CB8AC3E}">
        <p14:creationId xmlns:p14="http://schemas.microsoft.com/office/powerpoint/2010/main" val="4130053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Contactless</a:t>
            </a:r>
            <a:r>
              <a:rPr lang="de-DE" dirty="0"/>
              <a:t> Payment in Chinese Restaurant</a:t>
            </a:r>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4464" y="1844824"/>
            <a:ext cx="6699944" cy="4466629"/>
          </a:xfrm>
        </p:spPr>
      </p:pic>
    </p:spTree>
    <p:extLst>
      <p:ext uri="{BB962C8B-B14F-4D97-AF65-F5344CB8AC3E}">
        <p14:creationId xmlns:p14="http://schemas.microsoft.com/office/powerpoint/2010/main" val="82837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C06EA-81EC-4AD1-A002-BFB8CEC8D16D}"/>
              </a:ext>
            </a:extLst>
          </p:cNvPr>
          <p:cNvSpPr>
            <a:spLocks noGrp="1"/>
          </p:cNvSpPr>
          <p:nvPr>
            <p:ph type="title"/>
          </p:nvPr>
        </p:nvSpPr>
        <p:spPr/>
        <p:txBody>
          <a:bodyPr/>
          <a:lstStyle/>
          <a:p>
            <a:r>
              <a:rPr lang="de-DE" dirty="0" err="1"/>
              <a:t>Introduce</a:t>
            </a:r>
            <a:r>
              <a:rPr lang="de-DE" dirty="0"/>
              <a:t> </a:t>
            </a:r>
            <a:r>
              <a:rPr lang="de-DE" dirty="0" err="1"/>
              <a:t>Yourself</a:t>
            </a:r>
            <a:r>
              <a:rPr lang="de-DE" dirty="0"/>
              <a:t> in English</a:t>
            </a:r>
          </a:p>
        </p:txBody>
      </p:sp>
      <p:sp>
        <p:nvSpPr>
          <p:cNvPr id="3" name="Inhaltsplatzhalter 2">
            <a:extLst>
              <a:ext uri="{FF2B5EF4-FFF2-40B4-BE49-F238E27FC236}">
                <a16:creationId xmlns:a16="http://schemas.microsoft.com/office/drawing/2014/main" id="{3EF9CDB3-505B-4948-8BBD-DD67F40E5584}"/>
              </a:ext>
            </a:extLst>
          </p:cNvPr>
          <p:cNvSpPr>
            <a:spLocks noGrp="1"/>
          </p:cNvSpPr>
          <p:nvPr>
            <p:ph idx="1"/>
          </p:nvPr>
        </p:nvSpPr>
        <p:spPr/>
        <p:txBody>
          <a:bodyPr/>
          <a:lstStyle/>
          <a:p>
            <a:r>
              <a:rPr lang="de-DE" dirty="0"/>
              <a:t>Name</a:t>
            </a:r>
          </a:p>
          <a:p>
            <a:r>
              <a:rPr lang="de-DE" dirty="0"/>
              <a:t>Background and </a:t>
            </a:r>
            <a:r>
              <a:rPr lang="de-DE" dirty="0" err="1"/>
              <a:t>Interests</a:t>
            </a:r>
            <a:r>
              <a:rPr lang="de-DE" dirty="0"/>
              <a:t> (</a:t>
            </a:r>
            <a:r>
              <a:rPr lang="de-DE" dirty="0" err="1"/>
              <a:t>anything</a:t>
            </a:r>
            <a:r>
              <a:rPr lang="de-DE" dirty="0"/>
              <a:t> </a:t>
            </a:r>
            <a:r>
              <a:rPr lang="de-DE" dirty="0" err="1"/>
              <a:t>you</a:t>
            </a:r>
            <a:r>
              <a:rPr lang="de-DE" dirty="0"/>
              <a:t> </a:t>
            </a:r>
            <a:r>
              <a:rPr lang="de-DE" dirty="0" err="1"/>
              <a:t>feel</a:t>
            </a:r>
            <a:r>
              <a:rPr lang="de-DE" dirty="0"/>
              <a:t> </a:t>
            </a:r>
            <a:r>
              <a:rPr lang="de-DE" dirty="0" err="1"/>
              <a:t>comfortable</a:t>
            </a:r>
            <a:r>
              <a:rPr lang="de-DE" dirty="0"/>
              <a:t> </a:t>
            </a:r>
            <a:r>
              <a:rPr lang="de-DE" dirty="0" err="1"/>
              <a:t>saying</a:t>
            </a:r>
            <a:r>
              <a:rPr lang="de-DE" dirty="0"/>
              <a:t>).</a:t>
            </a:r>
          </a:p>
          <a:p>
            <a:r>
              <a:rPr lang="de-DE" dirty="0" err="1"/>
              <a:t>Why</a:t>
            </a:r>
            <a:r>
              <a:rPr lang="de-DE" dirty="0"/>
              <a:t> </a:t>
            </a:r>
            <a:r>
              <a:rPr lang="de-DE" dirty="0" err="1"/>
              <a:t>did</a:t>
            </a:r>
            <a:r>
              <a:rPr lang="de-DE" dirty="0"/>
              <a:t> </a:t>
            </a:r>
            <a:r>
              <a:rPr lang="de-DE" dirty="0" err="1"/>
              <a:t>you</a:t>
            </a:r>
            <a:r>
              <a:rPr lang="de-DE" dirty="0"/>
              <a:t> </a:t>
            </a:r>
            <a:r>
              <a:rPr lang="de-DE" dirty="0" err="1"/>
              <a:t>choose</a:t>
            </a:r>
            <a:r>
              <a:rPr lang="de-DE" dirty="0"/>
              <a:t> </a:t>
            </a:r>
            <a:r>
              <a:rPr lang="de-DE" dirty="0" err="1"/>
              <a:t>to</a:t>
            </a:r>
            <a:r>
              <a:rPr lang="de-DE" dirty="0"/>
              <a:t> </a:t>
            </a:r>
            <a:r>
              <a:rPr lang="de-DE" dirty="0" err="1"/>
              <a:t>study</a:t>
            </a:r>
            <a:r>
              <a:rPr lang="de-DE" dirty="0"/>
              <a:t> international </a:t>
            </a:r>
            <a:r>
              <a:rPr lang="de-DE" dirty="0" err="1"/>
              <a:t>finance</a:t>
            </a:r>
            <a:r>
              <a:rPr lang="de-DE" dirty="0"/>
              <a:t>?</a:t>
            </a:r>
          </a:p>
          <a:p>
            <a:r>
              <a:rPr lang="de-DE" dirty="0" err="1"/>
              <a:t>Where</a:t>
            </a:r>
            <a:r>
              <a:rPr lang="de-DE" dirty="0"/>
              <a:t> do </a:t>
            </a:r>
            <a:r>
              <a:rPr lang="de-DE" dirty="0" err="1"/>
              <a:t>you</a:t>
            </a:r>
            <a:r>
              <a:rPr lang="de-DE" dirty="0"/>
              <a:t> </a:t>
            </a:r>
            <a:r>
              <a:rPr lang="de-DE" dirty="0" err="1"/>
              <a:t>hope</a:t>
            </a:r>
            <a:r>
              <a:rPr lang="de-DE" dirty="0"/>
              <a:t> </a:t>
            </a:r>
            <a:r>
              <a:rPr lang="de-DE" dirty="0" err="1"/>
              <a:t>to</a:t>
            </a:r>
            <a:r>
              <a:rPr lang="de-DE" dirty="0"/>
              <a:t> </a:t>
            </a:r>
            <a:r>
              <a:rPr lang="de-DE" dirty="0" err="1"/>
              <a:t>be</a:t>
            </a:r>
            <a:r>
              <a:rPr lang="de-DE" dirty="0"/>
              <a:t> in 5 </a:t>
            </a:r>
            <a:r>
              <a:rPr lang="de-DE" dirty="0" err="1"/>
              <a:t>to</a:t>
            </a:r>
            <a:r>
              <a:rPr lang="de-DE" dirty="0"/>
              <a:t> 10 </a:t>
            </a:r>
            <a:r>
              <a:rPr lang="de-DE" dirty="0" err="1"/>
              <a:t>years</a:t>
            </a:r>
            <a:r>
              <a:rPr lang="de-DE" dirty="0"/>
              <a:t>?</a:t>
            </a:r>
          </a:p>
          <a:p>
            <a:r>
              <a:rPr lang="de-DE" dirty="0" err="1"/>
              <a:t>What</a:t>
            </a:r>
            <a:r>
              <a:rPr lang="de-DE" dirty="0"/>
              <a:t> do </a:t>
            </a:r>
            <a:r>
              <a:rPr lang="de-DE" dirty="0" err="1"/>
              <a:t>you</a:t>
            </a:r>
            <a:r>
              <a:rPr lang="de-DE" dirty="0"/>
              <a:t> </a:t>
            </a:r>
            <a:r>
              <a:rPr lang="de-DE" dirty="0" err="1"/>
              <a:t>think</a:t>
            </a:r>
            <a:r>
              <a:rPr lang="de-DE" dirty="0"/>
              <a:t> </a:t>
            </a:r>
            <a:r>
              <a:rPr lang="de-DE" dirty="0" err="1"/>
              <a:t>of</a:t>
            </a:r>
            <a:r>
              <a:rPr lang="de-DE" dirty="0"/>
              <a:t> </a:t>
            </a:r>
            <a:r>
              <a:rPr lang="de-DE" dirty="0" err="1"/>
              <a:t>the</a:t>
            </a:r>
            <a:r>
              <a:rPr lang="de-DE" dirty="0"/>
              <a:t> </a:t>
            </a:r>
            <a:r>
              <a:rPr lang="de-DE" dirty="0" err="1"/>
              <a:t>current</a:t>
            </a:r>
            <a:r>
              <a:rPr lang="de-DE" dirty="0"/>
              <a:t> </a:t>
            </a:r>
            <a:r>
              <a:rPr lang="de-DE" dirty="0" err="1"/>
              <a:t>economic</a:t>
            </a:r>
            <a:r>
              <a:rPr lang="de-DE" dirty="0"/>
              <a:t> </a:t>
            </a:r>
            <a:r>
              <a:rPr lang="de-DE" dirty="0" err="1"/>
              <a:t>situation</a:t>
            </a:r>
            <a:r>
              <a:rPr lang="de-DE" dirty="0"/>
              <a:t> (</a:t>
            </a:r>
            <a:r>
              <a:rPr lang="de-DE" i="1" dirty="0"/>
              <a:t>Konjunktur</a:t>
            </a:r>
            <a:r>
              <a:rPr lang="de-DE" dirty="0"/>
              <a:t>) </a:t>
            </a:r>
            <a:r>
              <a:rPr lang="de-DE" dirty="0" err="1"/>
              <a:t>today</a:t>
            </a:r>
            <a:r>
              <a:rPr lang="de-DE" dirty="0"/>
              <a:t>?</a:t>
            </a:r>
          </a:p>
        </p:txBody>
      </p:sp>
    </p:spTree>
    <p:extLst>
      <p:ext uri="{BB962C8B-B14F-4D97-AF65-F5344CB8AC3E}">
        <p14:creationId xmlns:p14="http://schemas.microsoft.com/office/powerpoint/2010/main" val="27244858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Reading:  The Future </a:t>
            </a:r>
            <a:r>
              <a:rPr lang="de-DE" dirty="0" err="1"/>
              <a:t>of</a:t>
            </a:r>
            <a:r>
              <a:rPr lang="de-DE" dirty="0"/>
              <a:t> ATMs (</a:t>
            </a:r>
            <a:r>
              <a:rPr lang="de-DE" dirty="0" err="1"/>
              <a:t>page</a:t>
            </a:r>
            <a:r>
              <a:rPr lang="de-DE" dirty="0"/>
              <a:t> 13 </a:t>
            </a:r>
            <a:r>
              <a:rPr lang="de-DE" dirty="0" err="1"/>
              <a:t>and</a:t>
            </a:r>
            <a:r>
              <a:rPr lang="de-DE" dirty="0"/>
              <a:t> 14)</a:t>
            </a:r>
          </a:p>
        </p:txBody>
      </p:sp>
      <p:sp>
        <p:nvSpPr>
          <p:cNvPr id="3" name="Inhaltsplatzhalter 2"/>
          <p:cNvSpPr>
            <a:spLocks noGrp="1"/>
          </p:cNvSpPr>
          <p:nvPr>
            <p:ph idx="1"/>
          </p:nvPr>
        </p:nvSpPr>
        <p:spPr/>
        <p:txBody>
          <a:bodyPr/>
          <a:lstStyle/>
          <a:p>
            <a:pPr marL="0" indent="0">
              <a:buNone/>
            </a:pPr>
            <a:r>
              <a:rPr lang="de-DE" dirty="0"/>
              <a:t>30 </a:t>
            </a:r>
            <a:r>
              <a:rPr lang="de-DE" dirty="0" err="1"/>
              <a:t>Minutes</a:t>
            </a:r>
            <a:endParaRPr lang="de-DE" dirty="0"/>
          </a:p>
          <a:p>
            <a:pPr marL="0" indent="0">
              <a:buNone/>
            </a:pPr>
            <a:r>
              <a:rPr lang="de-DE" dirty="0"/>
              <a:t>Read </a:t>
            </a:r>
            <a:r>
              <a:rPr lang="de-DE" dirty="0" err="1"/>
              <a:t>the</a:t>
            </a:r>
            <a:r>
              <a:rPr lang="de-DE" dirty="0"/>
              <a:t> </a:t>
            </a:r>
            <a:r>
              <a:rPr lang="de-DE" dirty="0" err="1"/>
              <a:t>article</a:t>
            </a:r>
            <a:r>
              <a:rPr lang="de-DE" dirty="0"/>
              <a:t> on </a:t>
            </a:r>
            <a:r>
              <a:rPr lang="de-DE" dirty="0" err="1"/>
              <a:t>pages</a:t>
            </a:r>
            <a:r>
              <a:rPr lang="de-DE" dirty="0"/>
              <a:t> 13-14 </a:t>
            </a:r>
            <a:r>
              <a:rPr lang="de-DE" dirty="0" err="1"/>
              <a:t>and</a:t>
            </a:r>
            <a:r>
              <a:rPr lang="de-DE" dirty="0"/>
              <a:t> </a:t>
            </a:r>
            <a:r>
              <a:rPr lang="de-DE" dirty="0" err="1"/>
              <a:t>answer</a:t>
            </a:r>
            <a:r>
              <a:rPr lang="de-DE" dirty="0"/>
              <a:t> </a:t>
            </a:r>
            <a:r>
              <a:rPr lang="de-DE" dirty="0" err="1"/>
              <a:t>the</a:t>
            </a:r>
            <a:r>
              <a:rPr lang="de-DE" dirty="0"/>
              <a:t> </a:t>
            </a:r>
            <a:r>
              <a:rPr lang="de-DE" dirty="0" err="1"/>
              <a:t>comprehension</a:t>
            </a:r>
            <a:r>
              <a:rPr lang="de-DE" dirty="0"/>
              <a:t> </a:t>
            </a:r>
            <a:r>
              <a:rPr lang="de-DE" dirty="0" err="1"/>
              <a:t>questions</a:t>
            </a:r>
            <a:r>
              <a:rPr lang="de-DE" dirty="0"/>
              <a:t> on </a:t>
            </a:r>
            <a:r>
              <a:rPr lang="de-DE" dirty="0" err="1"/>
              <a:t>page</a:t>
            </a:r>
            <a:r>
              <a:rPr lang="de-DE" dirty="0"/>
              <a:t> 14.</a:t>
            </a:r>
          </a:p>
          <a:p>
            <a:pPr marL="0" indent="0">
              <a:buNone/>
            </a:pPr>
            <a:endParaRPr lang="de-DE" dirty="0"/>
          </a:p>
        </p:txBody>
      </p:sp>
    </p:spTree>
    <p:extLst>
      <p:ext uri="{BB962C8B-B14F-4D97-AF65-F5344CB8AC3E}">
        <p14:creationId xmlns:p14="http://schemas.microsoft.com/office/powerpoint/2010/main" val="209720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Reading:  The Future </a:t>
            </a:r>
            <a:r>
              <a:rPr lang="de-DE" dirty="0" err="1"/>
              <a:t>of</a:t>
            </a:r>
            <a:r>
              <a:rPr lang="de-DE" dirty="0"/>
              <a:t> ATMS (</a:t>
            </a:r>
            <a:r>
              <a:rPr lang="de-DE" dirty="0" err="1"/>
              <a:t>page</a:t>
            </a:r>
            <a:r>
              <a:rPr lang="de-DE" dirty="0"/>
              <a:t> 13 </a:t>
            </a:r>
            <a:r>
              <a:rPr lang="de-DE" dirty="0" err="1"/>
              <a:t>and</a:t>
            </a:r>
            <a:r>
              <a:rPr lang="de-DE" dirty="0"/>
              <a:t> 14)</a:t>
            </a:r>
          </a:p>
        </p:txBody>
      </p:sp>
      <p:sp>
        <p:nvSpPr>
          <p:cNvPr id="3" name="Inhaltsplatzhalter 2"/>
          <p:cNvSpPr>
            <a:spLocks noGrp="1"/>
          </p:cNvSpPr>
          <p:nvPr>
            <p:ph idx="1"/>
          </p:nvPr>
        </p:nvSpPr>
        <p:spPr/>
        <p:txBody>
          <a:bodyPr/>
          <a:lstStyle/>
          <a:p>
            <a:pPr marL="0" indent="0">
              <a:buNone/>
            </a:pPr>
            <a:r>
              <a:rPr lang="de-DE" dirty="0" err="1"/>
              <a:t>Answers</a:t>
            </a:r>
            <a:r>
              <a:rPr lang="de-DE" dirty="0"/>
              <a:t>.</a:t>
            </a:r>
          </a:p>
          <a:p>
            <a:pPr marL="0" indent="0">
              <a:buNone/>
            </a:pPr>
            <a:r>
              <a:rPr lang="de-DE" dirty="0"/>
              <a:t>1.)  ATMs in </a:t>
            </a:r>
            <a:r>
              <a:rPr lang="de-DE" dirty="0" err="1"/>
              <a:t>the</a:t>
            </a:r>
            <a:r>
              <a:rPr lang="de-DE" dirty="0"/>
              <a:t> UK and </a:t>
            </a:r>
            <a:r>
              <a:rPr lang="de-DE" dirty="0" err="1"/>
              <a:t>across</a:t>
            </a:r>
            <a:r>
              <a:rPr lang="de-DE" dirty="0"/>
              <a:t> </a:t>
            </a:r>
            <a:r>
              <a:rPr lang="de-DE" dirty="0" err="1"/>
              <a:t>the</a:t>
            </a:r>
            <a:r>
              <a:rPr lang="de-DE" dirty="0"/>
              <a:t> </a:t>
            </a:r>
            <a:r>
              <a:rPr lang="de-DE" dirty="0" err="1"/>
              <a:t>world</a:t>
            </a:r>
            <a:r>
              <a:rPr lang="de-DE" dirty="0"/>
              <a:t> </a:t>
            </a:r>
            <a:r>
              <a:rPr lang="de-DE" dirty="0" err="1"/>
              <a:t>have</a:t>
            </a:r>
            <a:r>
              <a:rPr lang="de-DE" dirty="0"/>
              <a:t> </a:t>
            </a:r>
            <a:r>
              <a:rPr lang="de-DE" dirty="0" err="1"/>
              <a:t>been</a:t>
            </a:r>
            <a:r>
              <a:rPr lang="de-DE" dirty="0"/>
              <a:t> </a:t>
            </a:r>
            <a:r>
              <a:rPr lang="de-DE" dirty="0" err="1"/>
              <a:t>declining</a:t>
            </a:r>
            <a:r>
              <a:rPr lang="de-DE" dirty="0"/>
              <a:t> in </a:t>
            </a:r>
            <a:r>
              <a:rPr lang="de-DE" dirty="0" err="1"/>
              <a:t>number</a:t>
            </a:r>
            <a:r>
              <a:rPr lang="de-DE" dirty="0"/>
              <a:t> and </a:t>
            </a:r>
            <a:r>
              <a:rPr lang="de-DE" dirty="0" err="1"/>
              <a:t>people</a:t>
            </a:r>
            <a:r>
              <a:rPr lang="de-DE" dirty="0"/>
              <a:t> </a:t>
            </a:r>
            <a:r>
              <a:rPr lang="de-DE" dirty="0" err="1"/>
              <a:t>are</a:t>
            </a:r>
            <a:r>
              <a:rPr lang="de-DE" dirty="0"/>
              <a:t> </a:t>
            </a:r>
            <a:r>
              <a:rPr lang="de-DE" dirty="0" err="1"/>
              <a:t>using</a:t>
            </a:r>
            <a:r>
              <a:rPr lang="de-DE" dirty="0"/>
              <a:t> </a:t>
            </a:r>
            <a:r>
              <a:rPr lang="de-DE" dirty="0" err="1"/>
              <a:t>them</a:t>
            </a:r>
            <a:r>
              <a:rPr lang="de-DE" dirty="0"/>
              <a:t> </a:t>
            </a:r>
            <a:r>
              <a:rPr lang="de-DE" dirty="0" err="1"/>
              <a:t>less</a:t>
            </a:r>
            <a:r>
              <a:rPr lang="de-DE" dirty="0"/>
              <a:t> and </a:t>
            </a:r>
            <a:r>
              <a:rPr lang="de-DE" dirty="0" err="1"/>
              <a:t>less</a:t>
            </a:r>
            <a:r>
              <a:rPr lang="de-DE" dirty="0"/>
              <a:t>, </a:t>
            </a:r>
            <a:r>
              <a:rPr lang="de-DE" dirty="0" err="1"/>
              <a:t>whereas</a:t>
            </a:r>
            <a:r>
              <a:rPr lang="de-DE" dirty="0"/>
              <a:t> </a:t>
            </a:r>
            <a:r>
              <a:rPr lang="de-DE" dirty="0" err="1"/>
              <a:t>contactless</a:t>
            </a:r>
            <a:r>
              <a:rPr lang="de-DE" dirty="0"/>
              <a:t> </a:t>
            </a:r>
            <a:r>
              <a:rPr lang="de-DE" dirty="0" err="1"/>
              <a:t>cards</a:t>
            </a:r>
            <a:r>
              <a:rPr lang="de-DE" dirty="0"/>
              <a:t> and „</a:t>
            </a:r>
            <a:r>
              <a:rPr lang="de-DE" dirty="0" err="1"/>
              <a:t>wave</a:t>
            </a:r>
            <a:r>
              <a:rPr lang="de-DE" dirty="0"/>
              <a:t> and </a:t>
            </a:r>
            <a:r>
              <a:rPr lang="de-DE" dirty="0" err="1"/>
              <a:t>pay</a:t>
            </a:r>
            <a:r>
              <a:rPr lang="de-DE" dirty="0"/>
              <a:t>“ </a:t>
            </a:r>
            <a:r>
              <a:rPr lang="de-DE" dirty="0" err="1"/>
              <a:t>or</a:t>
            </a:r>
            <a:r>
              <a:rPr lang="de-DE" dirty="0"/>
              <a:t> </a:t>
            </a:r>
            <a:r>
              <a:rPr lang="de-DE" dirty="0" err="1"/>
              <a:t>transport</a:t>
            </a:r>
            <a:r>
              <a:rPr lang="de-DE" dirty="0"/>
              <a:t> </a:t>
            </a:r>
            <a:r>
              <a:rPr lang="de-DE" dirty="0" err="1"/>
              <a:t>systems</a:t>
            </a:r>
            <a:r>
              <a:rPr lang="de-DE" dirty="0"/>
              <a:t> </a:t>
            </a:r>
            <a:r>
              <a:rPr lang="de-DE" dirty="0" err="1"/>
              <a:t>are</a:t>
            </a:r>
            <a:r>
              <a:rPr lang="de-DE" dirty="0"/>
              <a:t> </a:t>
            </a:r>
            <a:r>
              <a:rPr lang="de-DE" dirty="0" err="1"/>
              <a:t>being</a:t>
            </a:r>
            <a:r>
              <a:rPr lang="de-DE" dirty="0"/>
              <a:t> </a:t>
            </a:r>
            <a:r>
              <a:rPr lang="de-DE" dirty="0" err="1"/>
              <a:t>used</a:t>
            </a:r>
            <a:r>
              <a:rPr lang="de-DE" dirty="0"/>
              <a:t> </a:t>
            </a:r>
            <a:r>
              <a:rPr lang="de-DE" dirty="0" err="1"/>
              <a:t>more</a:t>
            </a:r>
            <a:r>
              <a:rPr lang="de-DE" dirty="0"/>
              <a:t> and </a:t>
            </a:r>
            <a:r>
              <a:rPr lang="de-DE" dirty="0" err="1"/>
              <a:t>more</a:t>
            </a:r>
            <a:r>
              <a:rPr lang="de-DE" dirty="0"/>
              <a:t>.</a:t>
            </a:r>
          </a:p>
        </p:txBody>
      </p:sp>
    </p:spTree>
    <p:extLst>
      <p:ext uri="{BB962C8B-B14F-4D97-AF65-F5344CB8AC3E}">
        <p14:creationId xmlns:p14="http://schemas.microsoft.com/office/powerpoint/2010/main" val="13675138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Reading:  The Future </a:t>
            </a:r>
            <a:r>
              <a:rPr lang="de-DE" dirty="0" err="1"/>
              <a:t>of</a:t>
            </a:r>
            <a:r>
              <a:rPr lang="de-DE" dirty="0"/>
              <a:t> ATMS (</a:t>
            </a:r>
            <a:r>
              <a:rPr lang="de-DE" dirty="0" err="1"/>
              <a:t>page</a:t>
            </a:r>
            <a:r>
              <a:rPr lang="de-DE" dirty="0"/>
              <a:t> 13 </a:t>
            </a:r>
            <a:r>
              <a:rPr lang="de-DE" dirty="0" err="1"/>
              <a:t>and</a:t>
            </a:r>
            <a:r>
              <a:rPr lang="de-DE" dirty="0"/>
              <a:t> 14)</a:t>
            </a:r>
          </a:p>
        </p:txBody>
      </p:sp>
      <p:sp>
        <p:nvSpPr>
          <p:cNvPr id="3" name="Inhaltsplatzhalter 2"/>
          <p:cNvSpPr>
            <a:spLocks noGrp="1"/>
          </p:cNvSpPr>
          <p:nvPr>
            <p:ph idx="1"/>
          </p:nvPr>
        </p:nvSpPr>
        <p:spPr/>
        <p:txBody>
          <a:bodyPr/>
          <a:lstStyle/>
          <a:p>
            <a:pPr marL="0" indent="0">
              <a:buNone/>
            </a:pPr>
            <a:r>
              <a:rPr lang="de-DE" dirty="0"/>
              <a:t>2.  Ron </a:t>
            </a:r>
            <a:r>
              <a:rPr lang="de-DE" dirty="0" err="1"/>
              <a:t>Delnevo</a:t>
            </a:r>
            <a:r>
              <a:rPr lang="de-DE" dirty="0"/>
              <a:t> </a:t>
            </a:r>
            <a:r>
              <a:rPr lang="de-DE" dirty="0" err="1"/>
              <a:t>thinks</a:t>
            </a:r>
            <a:r>
              <a:rPr lang="de-DE" dirty="0"/>
              <a:t> </a:t>
            </a:r>
            <a:r>
              <a:rPr lang="de-DE" dirty="0" err="1"/>
              <a:t>that</a:t>
            </a:r>
            <a:r>
              <a:rPr lang="de-DE" dirty="0"/>
              <a:t> </a:t>
            </a:r>
            <a:r>
              <a:rPr lang="de-DE" dirty="0" err="1"/>
              <a:t>proclamations</a:t>
            </a:r>
            <a:r>
              <a:rPr lang="de-DE" dirty="0"/>
              <a:t> </a:t>
            </a:r>
            <a:r>
              <a:rPr lang="de-DE" dirty="0" err="1"/>
              <a:t>of</a:t>
            </a:r>
            <a:r>
              <a:rPr lang="de-DE" dirty="0"/>
              <a:t> </a:t>
            </a:r>
            <a:r>
              <a:rPr lang="de-DE" dirty="0" err="1"/>
              <a:t>the</a:t>
            </a:r>
            <a:r>
              <a:rPr lang="de-DE" dirty="0"/>
              <a:t> </a:t>
            </a:r>
            <a:r>
              <a:rPr lang="de-DE" dirty="0" err="1"/>
              <a:t>death</a:t>
            </a:r>
            <a:r>
              <a:rPr lang="de-DE" dirty="0"/>
              <a:t> </a:t>
            </a:r>
            <a:r>
              <a:rPr lang="de-DE" dirty="0" err="1"/>
              <a:t>of</a:t>
            </a:r>
            <a:r>
              <a:rPr lang="de-DE" dirty="0"/>
              <a:t> cash </a:t>
            </a:r>
            <a:r>
              <a:rPr lang="de-DE" dirty="0" err="1"/>
              <a:t>and</a:t>
            </a:r>
            <a:r>
              <a:rPr lang="de-DE" dirty="0"/>
              <a:t>  ATMs </a:t>
            </a:r>
            <a:r>
              <a:rPr lang="de-DE" dirty="0" err="1"/>
              <a:t>are</a:t>
            </a:r>
            <a:r>
              <a:rPr lang="de-DE" dirty="0"/>
              <a:t> an </a:t>
            </a:r>
            <a:r>
              <a:rPr lang="de-DE" dirty="0" err="1"/>
              <a:t>exaggeration</a:t>
            </a:r>
            <a:r>
              <a:rPr lang="de-DE" dirty="0"/>
              <a:t>.</a:t>
            </a:r>
          </a:p>
        </p:txBody>
      </p:sp>
    </p:spTree>
    <p:extLst>
      <p:ext uri="{BB962C8B-B14F-4D97-AF65-F5344CB8AC3E}">
        <p14:creationId xmlns:p14="http://schemas.microsoft.com/office/powerpoint/2010/main" val="42790811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Reading:  The Future </a:t>
            </a:r>
            <a:r>
              <a:rPr lang="de-DE" dirty="0" err="1"/>
              <a:t>of</a:t>
            </a:r>
            <a:r>
              <a:rPr lang="de-DE" dirty="0"/>
              <a:t> ATMS (</a:t>
            </a:r>
            <a:r>
              <a:rPr lang="de-DE" dirty="0" err="1"/>
              <a:t>page</a:t>
            </a:r>
            <a:r>
              <a:rPr lang="de-DE" dirty="0"/>
              <a:t> 13 </a:t>
            </a:r>
            <a:r>
              <a:rPr lang="de-DE" dirty="0" err="1"/>
              <a:t>and</a:t>
            </a:r>
            <a:r>
              <a:rPr lang="de-DE" dirty="0"/>
              <a:t> 14)</a:t>
            </a:r>
          </a:p>
        </p:txBody>
      </p:sp>
      <p:sp>
        <p:nvSpPr>
          <p:cNvPr id="3" name="Inhaltsplatzhalter 2"/>
          <p:cNvSpPr>
            <a:spLocks noGrp="1"/>
          </p:cNvSpPr>
          <p:nvPr>
            <p:ph idx="1"/>
          </p:nvPr>
        </p:nvSpPr>
        <p:spPr/>
        <p:txBody>
          <a:bodyPr/>
          <a:lstStyle/>
          <a:p>
            <a:pPr marL="0" indent="0">
              <a:buNone/>
            </a:pPr>
            <a:r>
              <a:rPr lang="de-DE" dirty="0"/>
              <a:t>3.  Bank-in-a-box ATMs </a:t>
            </a:r>
            <a:r>
              <a:rPr lang="de-DE" dirty="0" err="1"/>
              <a:t>allow</a:t>
            </a:r>
            <a:r>
              <a:rPr lang="de-DE" dirty="0"/>
              <a:t> </a:t>
            </a:r>
            <a:r>
              <a:rPr lang="de-DE" dirty="0" err="1"/>
              <a:t>people</a:t>
            </a:r>
            <a:r>
              <a:rPr lang="de-DE" dirty="0"/>
              <a:t> </a:t>
            </a:r>
            <a:r>
              <a:rPr lang="de-DE" dirty="0" err="1"/>
              <a:t>to</a:t>
            </a:r>
            <a:r>
              <a:rPr lang="de-DE" dirty="0"/>
              <a:t> </a:t>
            </a:r>
            <a:r>
              <a:rPr lang="de-DE" dirty="0" err="1"/>
              <a:t>get</a:t>
            </a:r>
            <a:r>
              <a:rPr lang="de-DE" dirty="0"/>
              <a:t> a </a:t>
            </a:r>
            <a:r>
              <a:rPr lang="de-DE" dirty="0" err="1"/>
              <a:t>personalized</a:t>
            </a:r>
            <a:r>
              <a:rPr lang="de-DE" dirty="0"/>
              <a:t> </a:t>
            </a:r>
            <a:r>
              <a:rPr lang="de-DE" dirty="0" err="1"/>
              <a:t>debit</a:t>
            </a:r>
            <a:r>
              <a:rPr lang="de-DE" dirty="0"/>
              <a:t> </a:t>
            </a:r>
            <a:r>
              <a:rPr lang="de-DE" dirty="0" err="1"/>
              <a:t>card</a:t>
            </a:r>
            <a:r>
              <a:rPr lang="de-DE" dirty="0"/>
              <a:t> at a cash </a:t>
            </a:r>
            <a:r>
              <a:rPr lang="de-DE" dirty="0" err="1"/>
              <a:t>machine</a:t>
            </a:r>
            <a:r>
              <a:rPr lang="de-DE" dirty="0"/>
              <a:t> </a:t>
            </a:r>
            <a:r>
              <a:rPr lang="de-DE" dirty="0" err="1"/>
              <a:t>any</a:t>
            </a:r>
            <a:r>
              <a:rPr lang="de-DE" dirty="0"/>
              <a:t> time </a:t>
            </a:r>
            <a:r>
              <a:rPr lang="de-DE" dirty="0" err="1"/>
              <a:t>of</a:t>
            </a:r>
            <a:r>
              <a:rPr lang="de-DE" dirty="0"/>
              <a:t> </a:t>
            </a:r>
            <a:r>
              <a:rPr lang="de-DE" dirty="0" err="1"/>
              <a:t>the</a:t>
            </a:r>
            <a:r>
              <a:rPr lang="de-DE" dirty="0"/>
              <a:t> </a:t>
            </a:r>
            <a:r>
              <a:rPr lang="de-DE" dirty="0" err="1"/>
              <a:t>day</a:t>
            </a:r>
            <a:r>
              <a:rPr lang="de-DE" dirty="0"/>
              <a:t>, </a:t>
            </a:r>
            <a:r>
              <a:rPr lang="de-DE" dirty="0" err="1"/>
              <a:t>whereas</a:t>
            </a:r>
            <a:r>
              <a:rPr lang="de-DE" dirty="0"/>
              <a:t> </a:t>
            </a:r>
            <a:r>
              <a:rPr lang="de-DE" dirty="0" err="1"/>
              <a:t>doing</a:t>
            </a:r>
            <a:r>
              <a:rPr lang="de-DE" dirty="0"/>
              <a:t> </a:t>
            </a:r>
            <a:r>
              <a:rPr lang="de-DE" dirty="0" err="1"/>
              <a:t>this</a:t>
            </a:r>
            <a:r>
              <a:rPr lang="de-DE" dirty="0"/>
              <a:t> </a:t>
            </a:r>
            <a:r>
              <a:rPr lang="de-DE" dirty="0" err="1"/>
              <a:t>through</a:t>
            </a:r>
            <a:r>
              <a:rPr lang="de-DE" dirty="0"/>
              <a:t> a </a:t>
            </a:r>
            <a:r>
              <a:rPr lang="de-DE" dirty="0" err="1"/>
              <a:t>bank</a:t>
            </a:r>
            <a:r>
              <a:rPr lang="de-DE" dirty="0"/>
              <a:t> </a:t>
            </a:r>
            <a:r>
              <a:rPr lang="de-DE" dirty="0" err="1"/>
              <a:t>branch</a:t>
            </a:r>
            <a:r>
              <a:rPr lang="de-DE" dirty="0"/>
              <a:t> </a:t>
            </a:r>
            <a:r>
              <a:rPr lang="de-DE" dirty="0" err="1"/>
              <a:t>might</a:t>
            </a:r>
            <a:r>
              <a:rPr lang="de-DE" dirty="0"/>
              <a:t> </a:t>
            </a:r>
            <a:r>
              <a:rPr lang="de-DE" dirty="0" err="1"/>
              <a:t>take</a:t>
            </a:r>
            <a:r>
              <a:rPr lang="de-DE" dirty="0"/>
              <a:t> a </a:t>
            </a:r>
            <a:r>
              <a:rPr lang="de-DE" dirty="0" err="1"/>
              <a:t>few</a:t>
            </a:r>
            <a:r>
              <a:rPr lang="de-DE" dirty="0"/>
              <a:t> </a:t>
            </a:r>
            <a:r>
              <a:rPr lang="de-DE" dirty="0" err="1"/>
              <a:t>days</a:t>
            </a:r>
            <a:r>
              <a:rPr lang="de-DE" dirty="0"/>
              <a:t> at least.  (</a:t>
            </a:r>
            <a:r>
              <a:rPr lang="de-DE" dirty="0" err="1"/>
              <a:t>One</a:t>
            </a:r>
            <a:r>
              <a:rPr lang="de-DE" dirty="0"/>
              <a:t> </a:t>
            </a:r>
            <a:r>
              <a:rPr lang="de-DE" dirty="0" err="1"/>
              <a:t>example</a:t>
            </a:r>
            <a:r>
              <a:rPr lang="de-DE" dirty="0"/>
              <a:t> </a:t>
            </a:r>
            <a:r>
              <a:rPr lang="de-DE" dirty="0" err="1"/>
              <a:t>answer</a:t>
            </a:r>
            <a:r>
              <a:rPr lang="de-DE" dirty="0"/>
              <a:t> </a:t>
            </a:r>
            <a:r>
              <a:rPr lang="de-DE" dirty="0" err="1"/>
              <a:t>among</a:t>
            </a:r>
            <a:r>
              <a:rPr lang="de-DE" dirty="0"/>
              <a:t> </a:t>
            </a:r>
            <a:r>
              <a:rPr lang="de-DE" dirty="0" err="1"/>
              <a:t>many</a:t>
            </a:r>
            <a:r>
              <a:rPr lang="de-DE" dirty="0"/>
              <a:t>). </a:t>
            </a:r>
          </a:p>
        </p:txBody>
      </p:sp>
    </p:spTree>
    <p:extLst>
      <p:ext uri="{BB962C8B-B14F-4D97-AF65-F5344CB8AC3E}">
        <p14:creationId xmlns:p14="http://schemas.microsoft.com/office/powerpoint/2010/main" val="41237660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Bank in a Box in a </a:t>
            </a:r>
            <a:r>
              <a:rPr lang="de-DE" dirty="0" err="1"/>
              <a:t>Presentation</a:t>
            </a:r>
            <a:endParaRPr lang="de-DE"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0726" y="1772816"/>
            <a:ext cx="7423682" cy="4136783"/>
          </a:xfrm>
        </p:spPr>
      </p:pic>
    </p:spTree>
    <p:extLst>
      <p:ext uri="{BB962C8B-B14F-4D97-AF65-F5344CB8AC3E}">
        <p14:creationId xmlns:p14="http://schemas.microsoft.com/office/powerpoint/2010/main" val="18734173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Reading:  The Future </a:t>
            </a:r>
            <a:r>
              <a:rPr lang="de-DE" dirty="0" err="1"/>
              <a:t>of</a:t>
            </a:r>
            <a:r>
              <a:rPr lang="de-DE" dirty="0"/>
              <a:t> ATMS (</a:t>
            </a:r>
            <a:r>
              <a:rPr lang="de-DE" dirty="0" err="1"/>
              <a:t>page</a:t>
            </a:r>
            <a:r>
              <a:rPr lang="de-DE" dirty="0"/>
              <a:t> 13 </a:t>
            </a:r>
            <a:r>
              <a:rPr lang="de-DE" dirty="0" err="1"/>
              <a:t>and</a:t>
            </a:r>
            <a:r>
              <a:rPr lang="de-DE" dirty="0"/>
              <a:t> 14)</a:t>
            </a:r>
          </a:p>
        </p:txBody>
      </p:sp>
      <p:sp>
        <p:nvSpPr>
          <p:cNvPr id="3" name="Inhaltsplatzhalter 2"/>
          <p:cNvSpPr>
            <a:spLocks noGrp="1"/>
          </p:cNvSpPr>
          <p:nvPr>
            <p:ph idx="1"/>
          </p:nvPr>
        </p:nvSpPr>
        <p:spPr/>
        <p:txBody>
          <a:bodyPr/>
          <a:lstStyle/>
          <a:p>
            <a:pPr marL="0" indent="0">
              <a:buNone/>
            </a:pPr>
            <a:r>
              <a:rPr lang="de-DE" dirty="0"/>
              <a:t>4.  </a:t>
            </a:r>
            <a:r>
              <a:rPr lang="de-DE" dirty="0" err="1"/>
              <a:t>Link‘s</a:t>
            </a:r>
            <a:r>
              <a:rPr lang="de-DE" dirty="0"/>
              <a:t> </a:t>
            </a:r>
            <a:r>
              <a:rPr lang="de-DE" dirty="0" err="1"/>
              <a:t>customers</a:t>
            </a:r>
            <a:r>
              <a:rPr lang="de-DE" dirty="0"/>
              <a:t> </a:t>
            </a:r>
            <a:r>
              <a:rPr lang="de-DE" dirty="0" err="1"/>
              <a:t>pay</a:t>
            </a:r>
            <a:r>
              <a:rPr lang="de-DE" dirty="0"/>
              <a:t> 29pence </a:t>
            </a:r>
            <a:r>
              <a:rPr lang="de-DE" dirty="0" err="1"/>
              <a:t>when</a:t>
            </a:r>
            <a:r>
              <a:rPr lang="de-DE" dirty="0"/>
              <a:t> </a:t>
            </a:r>
            <a:r>
              <a:rPr lang="de-DE" dirty="0" err="1"/>
              <a:t>they</a:t>
            </a:r>
            <a:r>
              <a:rPr lang="de-DE" dirty="0"/>
              <a:t> </a:t>
            </a:r>
            <a:r>
              <a:rPr lang="de-DE" dirty="0" err="1"/>
              <a:t>take</a:t>
            </a:r>
            <a:r>
              <a:rPr lang="de-DE" dirty="0"/>
              <a:t> out </a:t>
            </a:r>
            <a:r>
              <a:rPr lang="de-DE" dirty="0" err="1"/>
              <a:t>money</a:t>
            </a:r>
            <a:r>
              <a:rPr lang="de-DE" dirty="0"/>
              <a:t> </a:t>
            </a:r>
            <a:r>
              <a:rPr lang="de-DE" dirty="0" err="1"/>
              <a:t>from</a:t>
            </a:r>
            <a:r>
              <a:rPr lang="de-DE" dirty="0"/>
              <a:t> non-</a:t>
            </a:r>
            <a:r>
              <a:rPr lang="de-DE" dirty="0" err="1"/>
              <a:t>branch</a:t>
            </a:r>
            <a:r>
              <a:rPr lang="de-DE" dirty="0"/>
              <a:t> </a:t>
            </a:r>
            <a:r>
              <a:rPr lang="de-DE" dirty="0" err="1"/>
              <a:t>machines</a:t>
            </a:r>
            <a:r>
              <a:rPr lang="de-DE" dirty="0"/>
              <a:t>.  This </a:t>
            </a:r>
            <a:r>
              <a:rPr lang="de-DE" dirty="0" err="1"/>
              <a:t>is</a:t>
            </a:r>
            <a:r>
              <a:rPr lang="de-DE" dirty="0"/>
              <a:t> </a:t>
            </a:r>
            <a:r>
              <a:rPr lang="de-DE" dirty="0" err="1"/>
              <a:t>alot</a:t>
            </a:r>
            <a:r>
              <a:rPr lang="de-DE" dirty="0"/>
              <a:t> </a:t>
            </a:r>
            <a:r>
              <a:rPr lang="de-DE" dirty="0" err="1"/>
              <a:t>less</a:t>
            </a:r>
            <a:r>
              <a:rPr lang="de-DE" dirty="0"/>
              <a:t> </a:t>
            </a:r>
            <a:r>
              <a:rPr lang="de-DE" dirty="0" err="1"/>
              <a:t>than</a:t>
            </a:r>
            <a:r>
              <a:rPr lang="de-DE" dirty="0"/>
              <a:t> </a:t>
            </a:r>
            <a:r>
              <a:rPr lang="de-DE" dirty="0" err="1"/>
              <a:t>what</a:t>
            </a:r>
            <a:r>
              <a:rPr lang="de-DE" dirty="0"/>
              <a:t> </a:t>
            </a:r>
            <a:r>
              <a:rPr lang="de-DE" dirty="0" err="1"/>
              <a:t>many</a:t>
            </a:r>
            <a:r>
              <a:rPr lang="de-DE" dirty="0"/>
              <a:t> </a:t>
            </a:r>
            <a:r>
              <a:rPr lang="de-DE" dirty="0" err="1"/>
              <a:t>bank</a:t>
            </a:r>
            <a:r>
              <a:rPr lang="de-DE" dirty="0"/>
              <a:t> </a:t>
            </a:r>
            <a:r>
              <a:rPr lang="de-DE" dirty="0" err="1"/>
              <a:t>customers</a:t>
            </a:r>
            <a:r>
              <a:rPr lang="de-DE" dirty="0"/>
              <a:t> </a:t>
            </a:r>
            <a:r>
              <a:rPr lang="de-DE" dirty="0" err="1"/>
              <a:t>pay</a:t>
            </a:r>
            <a:r>
              <a:rPr lang="de-DE" dirty="0"/>
              <a:t>.</a:t>
            </a:r>
          </a:p>
        </p:txBody>
      </p:sp>
    </p:spTree>
    <p:extLst>
      <p:ext uri="{BB962C8B-B14F-4D97-AF65-F5344CB8AC3E}">
        <p14:creationId xmlns:p14="http://schemas.microsoft.com/office/powerpoint/2010/main" val="8458293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Reading:  The Future </a:t>
            </a:r>
            <a:r>
              <a:rPr lang="de-DE" dirty="0" err="1"/>
              <a:t>of</a:t>
            </a:r>
            <a:r>
              <a:rPr lang="de-DE" dirty="0"/>
              <a:t> ATMS (</a:t>
            </a:r>
            <a:r>
              <a:rPr lang="de-DE" dirty="0" err="1"/>
              <a:t>page</a:t>
            </a:r>
            <a:r>
              <a:rPr lang="de-DE" dirty="0"/>
              <a:t> 13 </a:t>
            </a:r>
            <a:r>
              <a:rPr lang="de-DE" dirty="0" err="1"/>
              <a:t>and</a:t>
            </a:r>
            <a:r>
              <a:rPr lang="de-DE" dirty="0"/>
              <a:t> 14)</a:t>
            </a:r>
          </a:p>
        </p:txBody>
      </p:sp>
      <p:sp>
        <p:nvSpPr>
          <p:cNvPr id="3" name="Inhaltsplatzhalter 2"/>
          <p:cNvSpPr>
            <a:spLocks noGrp="1"/>
          </p:cNvSpPr>
          <p:nvPr>
            <p:ph idx="1"/>
          </p:nvPr>
        </p:nvSpPr>
        <p:spPr/>
        <p:txBody>
          <a:bodyPr/>
          <a:lstStyle/>
          <a:p>
            <a:pPr marL="0" indent="0">
              <a:buNone/>
            </a:pPr>
            <a:r>
              <a:rPr lang="de-DE" dirty="0"/>
              <a:t>5.)  </a:t>
            </a:r>
          </a:p>
          <a:p>
            <a:pPr marL="0" indent="0">
              <a:buNone/>
            </a:pPr>
            <a:r>
              <a:rPr lang="de-DE" dirty="0"/>
              <a:t>DEBATE</a:t>
            </a:r>
          </a:p>
          <a:p>
            <a:pPr marL="0" indent="0">
              <a:buNone/>
            </a:pPr>
            <a:r>
              <a:rPr lang="de-DE" dirty="0"/>
              <a:t>Do </a:t>
            </a:r>
            <a:r>
              <a:rPr lang="de-DE" dirty="0" err="1"/>
              <a:t>you</a:t>
            </a:r>
            <a:r>
              <a:rPr lang="de-DE" dirty="0"/>
              <a:t> </a:t>
            </a:r>
            <a:r>
              <a:rPr lang="de-DE" dirty="0" err="1"/>
              <a:t>think</a:t>
            </a:r>
            <a:r>
              <a:rPr lang="de-DE" dirty="0"/>
              <a:t> </a:t>
            </a:r>
            <a:r>
              <a:rPr lang="de-DE" dirty="0" err="1"/>
              <a:t>that</a:t>
            </a:r>
            <a:r>
              <a:rPr lang="de-DE" dirty="0"/>
              <a:t> ATMs will </a:t>
            </a:r>
            <a:r>
              <a:rPr lang="de-DE" dirty="0" err="1"/>
              <a:t>disappear</a:t>
            </a:r>
            <a:r>
              <a:rPr lang="de-DE" dirty="0"/>
              <a:t> </a:t>
            </a:r>
            <a:r>
              <a:rPr lang="de-DE" dirty="0" err="1"/>
              <a:t>from</a:t>
            </a:r>
            <a:r>
              <a:rPr lang="de-DE" dirty="0"/>
              <a:t> </a:t>
            </a:r>
            <a:r>
              <a:rPr lang="de-DE" dirty="0" err="1"/>
              <a:t>the</a:t>
            </a:r>
            <a:r>
              <a:rPr lang="de-DE" dirty="0"/>
              <a:t> high </a:t>
            </a:r>
            <a:r>
              <a:rPr lang="de-DE" dirty="0" err="1"/>
              <a:t>street</a:t>
            </a:r>
            <a:r>
              <a:rPr lang="de-DE" dirty="0"/>
              <a:t> </a:t>
            </a:r>
            <a:r>
              <a:rPr lang="de-DE" dirty="0" err="1"/>
              <a:t>or</a:t>
            </a:r>
            <a:r>
              <a:rPr lang="de-DE" dirty="0"/>
              <a:t> do </a:t>
            </a:r>
            <a:r>
              <a:rPr lang="de-DE" dirty="0" err="1"/>
              <a:t>you</a:t>
            </a:r>
            <a:r>
              <a:rPr lang="de-DE" dirty="0"/>
              <a:t> </a:t>
            </a:r>
            <a:r>
              <a:rPr lang="de-DE" dirty="0" err="1"/>
              <a:t>agree</a:t>
            </a:r>
            <a:r>
              <a:rPr lang="de-DE" dirty="0"/>
              <a:t> </a:t>
            </a:r>
            <a:r>
              <a:rPr lang="de-DE" dirty="0" err="1"/>
              <a:t>that</a:t>
            </a:r>
            <a:r>
              <a:rPr lang="de-DE" dirty="0"/>
              <a:t> </a:t>
            </a:r>
            <a:r>
              <a:rPr lang="de-DE" dirty="0" err="1"/>
              <a:t>the</a:t>
            </a:r>
            <a:r>
              <a:rPr lang="de-DE" dirty="0"/>
              <a:t> ATM will </a:t>
            </a:r>
            <a:r>
              <a:rPr lang="de-DE" dirty="0" err="1"/>
              <a:t>evolve</a:t>
            </a:r>
            <a:r>
              <a:rPr lang="de-DE" dirty="0"/>
              <a:t> </a:t>
            </a:r>
            <a:r>
              <a:rPr lang="de-DE" dirty="0" err="1"/>
              <a:t>to</a:t>
            </a:r>
            <a:r>
              <a:rPr lang="de-DE" dirty="0"/>
              <a:t> </a:t>
            </a:r>
            <a:r>
              <a:rPr lang="de-DE" dirty="0" err="1"/>
              <a:t>meet</a:t>
            </a:r>
            <a:r>
              <a:rPr lang="de-DE" dirty="0"/>
              <a:t> </a:t>
            </a:r>
            <a:r>
              <a:rPr lang="de-DE" dirty="0" err="1"/>
              <a:t>the</a:t>
            </a:r>
            <a:r>
              <a:rPr lang="de-DE" dirty="0"/>
              <a:t> </a:t>
            </a:r>
            <a:r>
              <a:rPr lang="de-DE" dirty="0" err="1"/>
              <a:t>needs</a:t>
            </a:r>
            <a:r>
              <a:rPr lang="de-DE" dirty="0"/>
              <a:t> </a:t>
            </a:r>
            <a:r>
              <a:rPr lang="de-DE" dirty="0" err="1"/>
              <a:t>of</a:t>
            </a:r>
            <a:r>
              <a:rPr lang="de-DE" dirty="0"/>
              <a:t> different </a:t>
            </a:r>
            <a:r>
              <a:rPr lang="de-DE" dirty="0" err="1"/>
              <a:t>client</a:t>
            </a:r>
            <a:r>
              <a:rPr lang="de-DE" dirty="0"/>
              <a:t> </a:t>
            </a:r>
            <a:r>
              <a:rPr lang="de-DE" dirty="0" err="1"/>
              <a:t>groups</a:t>
            </a:r>
            <a:r>
              <a:rPr lang="de-DE" dirty="0"/>
              <a:t>?</a:t>
            </a:r>
          </a:p>
        </p:txBody>
      </p:sp>
    </p:spTree>
    <p:extLst>
      <p:ext uri="{BB962C8B-B14F-4D97-AF65-F5344CB8AC3E}">
        <p14:creationId xmlns:p14="http://schemas.microsoft.com/office/powerpoint/2010/main" val="36172942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Reading </a:t>
            </a:r>
            <a:r>
              <a:rPr lang="de-DE" dirty="0" err="1"/>
              <a:t>and</a:t>
            </a:r>
            <a:r>
              <a:rPr lang="de-DE" dirty="0"/>
              <a:t> </a:t>
            </a:r>
            <a:r>
              <a:rPr lang="de-DE" dirty="0" err="1"/>
              <a:t>Discussion</a:t>
            </a:r>
            <a:r>
              <a:rPr lang="de-DE" dirty="0"/>
              <a:t>: Retail Banking</a:t>
            </a:r>
          </a:p>
        </p:txBody>
      </p:sp>
      <p:sp>
        <p:nvSpPr>
          <p:cNvPr id="3" name="Inhaltsplatzhalter 2"/>
          <p:cNvSpPr>
            <a:spLocks noGrp="1"/>
          </p:cNvSpPr>
          <p:nvPr>
            <p:ph idx="1"/>
          </p:nvPr>
        </p:nvSpPr>
        <p:spPr/>
        <p:txBody>
          <a:bodyPr/>
          <a:lstStyle/>
          <a:p>
            <a:pPr marL="0" indent="0">
              <a:buNone/>
            </a:pPr>
            <a:r>
              <a:rPr lang="de-DE" dirty="0"/>
              <a:t>15 </a:t>
            </a:r>
            <a:r>
              <a:rPr lang="de-DE" dirty="0" err="1"/>
              <a:t>Minutes</a:t>
            </a:r>
            <a:endParaRPr lang="de-DE" dirty="0"/>
          </a:p>
          <a:p>
            <a:pPr marL="0" indent="0">
              <a:buNone/>
            </a:pPr>
            <a:r>
              <a:rPr lang="de-DE" dirty="0"/>
              <a:t>Read </a:t>
            </a:r>
            <a:r>
              <a:rPr lang="de-DE" dirty="0" err="1"/>
              <a:t>the</a:t>
            </a:r>
            <a:r>
              <a:rPr lang="de-DE" dirty="0"/>
              <a:t> </a:t>
            </a:r>
            <a:r>
              <a:rPr lang="de-DE" dirty="0" err="1"/>
              <a:t>text</a:t>
            </a:r>
            <a:r>
              <a:rPr lang="de-DE" dirty="0"/>
              <a:t> on profitable </a:t>
            </a:r>
            <a:r>
              <a:rPr lang="de-DE" dirty="0" err="1"/>
              <a:t>interest</a:t>
            </a:r>
            <a:r>
              <a:rPr lang="de-DE" dirty="0"/>
              <a:t> </a:t>
            </a:r>
            <a:r>
              <a:rPr lang="de-DE" dirty="0" err="1"/>
              <a:t>rates</a:t>
            </a:r>
            <a:r>
              <a:rPr lang="de-DE" dirty="0"/>
              <a:t> </a:t>
            </a:r>
            <a:r>
              <a:rPr lang="de-DE" dirty="0" err="1"/>
              <a:t>or</a:t>
            </a:r>
            <a:r>
              <a:rPr lang="de-DE" dirty="0"/>
              <a:t> </a:t>
            </a:r>
            <a:r>
              <a:rPr lang="de-DE" dirty="0" err="1"/>
              <a:t>the</a:t>
            </a:r>
            <a:r>
              <a:rPr lang="de-DE" dirty="0"/>
              <a:t> „</a:t>
            </a:r>
            <a:r>
              <a:rPr lang="de-DE" dirty="0" err="1"/>
              <a:t>interest</a:t>
            </a:r>
            <a:r>
              <a:rPr lang="de-DE" dirty="0"/>
              <a:t> </a:t>
            </a:r>
            <a:r>
              <a:rPr lang="de-DE" dirty="0" err="1"/>
              <a:t>spread</a:t>
            </a:r>
            <a:r>
              <a:rPr lang="de-DE" dirty="0"/>
              <a:t>“ </a:t>
            </a:r>
            <a:r>
              <a:rPr lang="de-DE" dirty="0" err="1"/>
              <a:t>used</a:t>
            </a:r>
            <a:r>
              <a:rPr lang="de-DE" dirty="0"/>
              <a:t> </a:t>
            </a:r>
            <a:r>
              <a:rPr lang="de-DE" dirty="0" err="1"/>
              <a:t>by</a:t>
            </a:r>
            <a:r>
              <a:rPr lang="de-DE" dirty="0"/>
              <a:t> </a:t>
            </a:r>
            <a:r>
              <a:rPr lang="de-DE" dirty="0" err="1"/>
              <a:t>most</a:t>
            </a:r>
            <a:r>
              <a:rPr lang="de-DE" dirty="0"/>
              <a:t> </a:t>
            </a:r>
            <a:r>
              <a:rPr lang="de-DE" dirty="0" err="1"/>
              <a:t>banks</a:t>
            </a:r>
            <a:r>
              <a:rPr lang="de-DE" dirty="0"/>
              <a:t> </a:t>
            </a:r>
            <a:r>
              <a:rPr lang="de-DE" dirty="0" err="1"/>
              <a:t>to</a:t>
            </a:r>
            <a:r>
              <a:rPr lang="de-DE" dirty="0"/>
              <a:t> </a:t>
            </a:r>
            <a:r>
              <a:rPr lang="de-DE" dirty="0" err="1"/>
              <a:t>earn</a:t>
            </a:r>
            <a:r>
              <a:rPr lang="de-DE" dirty="0"/>
              <a:t> </a:t>
            </a:r>
            <a:r>
              <a:rPr lang="de-DE" dirty="0" err="1"/>
              <a:t>money</a:t>
            </a:r>
            <a:r>
              <a:rPr lang="de-DE" dirty="0"/>
              <a:t>, </a:t>
            </a:r>
            <a:r>
              <a:rPr lang="de-DE" dirty="0" err="1"/>
              <a:t>then</a:t>
            </a:r>
            <a:r>
              <a:rPr lang="de-DE" dirty="0"/>
              <a:t> </a:t>
            </a:r>
            <a:r>
              <a:rPr lang="de-DE" dirty="0" err="1"/>
              <a:t>look</a:t>
            </a:r>
            <a:r>
              <a:rPr lang="de-DE" dirty="0"/>
              <a:t> at </a:t>
            </a:r>
            <a:r>
              <a:rPr lang="de-DE" dirty="0" err="1"/>
              <a:t>the</a:t>
            </a:r>
            <a:r>
              <a:rPr lang="de-DE" dirty="0"/>
              <a:t> 4 </a:t>
            </a:r>
            <a:r>
              <a:rPr lang="de-DE" dirty="0" err="1"/>
              <a:t>statements</a:t>
            </a:r>
            <a:r>
              <a:rPr lang="de-DE" dirty="0"/>
              <a:t> in </a:t>
            </a:r>
            <a:r>
              <a:rPr lang="de-DE" dirty="0" err="1"/>
              <a:t>the</a:t>
            </a:r>
            <a:r>
              <a:rPr lang="de-DE" dirty="0"/>
              <a:t> „</a:t>
            </a:r>
            <a:r>
              <a:rPr lang="de-DE" dirty="0" err="1"/>
              <a:t>Discussion</a:t>
            </a:r>
            <a:r>
              <a:rPr lang="de-DE" dirty="0"/>
              <a:t>“ box </a:t>
            </a:r>
            <a:r>
              <a:rPr lang="de-DE" dirty="0" err="1"/>
              <a:t>below</a:t>
            </a:r>
            <a:r>
              <a:rPr lang="de-DE" dirty="0"/>
              <a:t>.  </a:t>
            </a:r>
          </a:p>
          <a:p>
            <a:pPr marL="0" indent="0">
              <a:buNone/>
            </a:pPr>
            <a:r>
              <a:rPr lang="de-DE" dirty="0" err="1"/>
              <a:t>Decide</a:t>
            </a:r>
            <a:r>
              <a:rPr lang="de-DE" dirty="0"/>
              <a:t> on </a:t>
            </a:r>
            <a:r>
              <a:rPr lang="de-DE" dirty="0" err="1"/>
              <a:t>your</a:t>
            </a:r>
            <a:r>
              <a:rPr lang="de-DE" dirty="0"/>
              <a:t> </a:t>
            </a:r>
            <a:r>
              <a:rPr lang="de-DE" dirty="0" err="1"/>
              <a:t>opinion</a:t>
            </a:r>
            <a:r>
              <a:rPr lang="de-DE" dirty="0"/>
              <a:t> </a:t>
            </a:r>
            <a:r>
              <a:rPr lang="de-DE" dirty="0" err="1"/>
              <a:t>with</a:t>
            </a:r>
            <a:r>
              <a:rPr lang="de-DE" dirty="0"/>
              <a:t> </a:t>
            </a:r>
            <a:r>
              <a:rPr lang="de-DE" dirty="0" err="1"/>
              <a:t>regard</a:t>
            </a:r>
            <a:r>
              <a:rPr lang="de-DE" dirty="0"/>
              <a:t> </a:t>
            </a:r>
            <a:r>
              <a:rPr lang="de-DE" dirty="0" err="1"/>
              <a:t>to</a:t>
            </a:r>
            <a:r>
              <a:rPr lang="de-DE" dirty="0"/>
              <a:t> all </a:t>
            </a:r>
            <a:r>
              <a:rPr lang="de-DE" dirty="0" err="1"/>
              <a:t>four</a:t>
            </a:r>
            <a:r>
              <a:rPr lang="de-DE" dirty="0"/>
              <a:t> </a:t>
            </a:r>
            <a:r>
              <a:rPr lang="de-DE" dirty="0" err="1"/>
              <a:t>questions</a:t>
            </a:r>
            <a:r>
              <a:rPr lang="de-DE" dirty="0"/>
              <a:t>.  </a:t>
            </a:r>
            <a:r>
              <a:rPr lang="de-DE" dirty="0" err="1"/>
              <a:t>We</a:t>
            </a:r>
            <a:r>
              <a:rPr lang="de-DE" dirty="0"/>
              <a:t> will </a:t>
            </a:r>
            <a:r>
              <a:rPr lang="de-DE" dirty="0" err="1"/>
              <a:t>discuss</a:t>
            </a:r>
            <a:r>
              <a:rPr lang="de-DE" dirty="0"/>
              <a:t> all </a:t>
            </a:r>
            <a:r>
              <a:rPr lang="de-DE" dirty="0" err="1"/>
              <a:t>four</a:t>
            </a:r>
            <a:r>
              <a:rPr lang="de-DE" dirty="0"/>
              <a:t> </a:t>
            </a:r>
            <a:r>
              <a:rPr lang="de-DE" dirty="0" err="1"/>
              <a:t>questions</a:t>
            </a:r>
            <a:r>
              <a:rPr lang="de-DE" dirty="0"/>
              <a:t> </a:t>
            </a:r>
            <a:r>
              <a:rPr lang="de-DE" dirty="0" err="1"/>
              <a:t>together</a:t>
            </a:r>
            <a:r>
              <a:rPr lang="de-DE" dirty="0"/>
              <a:t>.  </a:t>
            </a:r>
          </a:p>
        </p:txBody>
      </p:sp>
    </p:spTree>
    <p:extLst>
      <p:ext uri="{BB962C8B-B14F-4D97-AF65-F5344CB8AC3E}">
        <p14:creationId xmlns:p14="http://schemas.microsoft.com/office/powerpoint/2010/main" val="24110599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Discourse</a:t>
            </a:r>
            <a:r>
              <a:rPr lang="de-DE" dirty="0"/>
              <a:t> Markers: Adverbs (</a:t>
            </a:r>
            <a:r>
              <a:rPr lang="de-DE" dirty="0" err="1"/>
              <a:t>page</a:t>
            </a:r>
            <a:r>
              <a:rPr lang="de-DE" dirty="0"/>
              <a:t> 16)</a:t>
            </a:r>
          </a:p>
        </p:txBody>
      </p:sp>
      <p:sp>
        <p:nvSpPr>
          <p:cNvPr id="3" name="Inhaltsplatzhalter 2"/>
          <p:cNvSpPr>
            <a:spLocks noGrp="1"/>
          </p:cNvSpPr>
          <p:nvPr>
            <p:ph idx="1"/>
          </p:nvPr>
        </p:nvSpPr>
        <p:spPr/>
        <p:txBody>
          <a:bodyPr/>
          <a:lstStyle/>
          <a:p>
            <a:pPr marL="0" indent="0">
              <a:buNone/>
            </a:pPr>
            <a:r>
              <a:rPr lang="de-DE" dirty="0"/>
              <a:t>10 </a:t>
            </a:r>
            <a:r>
              <a:rPr lang="de-DE" dirty="0" err="1"/>
              <a:t>Minutes</a:t>
            </a:r>
            <a:endParaRPr lang="de-DE" dirty="0"/>
          </a:p>
          <a:p>
            <a:pPr marL="0" indent="0">
              <a:buNone/>
            </a:pPr>
            <a:r>
              <a:rPr lang="de-DE" dirty="0" err="1"/>
              <a:t>Exercise</a:t>
            </a:r>
            <a:r>
              <a:rPr lang="de-DE" dirty="0"/>
              <a:t> 1: </a:t>
            </a:r>
            <a:r>
              <a:rPr lang="de-DE" dirty="0" err="1"/>
              <a:t>rewrite</a:t>
            </a:r>
            <a:r>
              <a:rPr lang="de-DE" dirty="0"/>
              <a:t> </a:t>
            </a:r>
            <a:r>
              <a:rPr lang="de-DE" dirty="0" err="1"/>
              <a:t>the</a:t>
            </a:r>
            <a:r>
              <a:rPr lang="de-DE" dirty="0"/>
              <a:t> </a:t>
            </a:r>
            <a:r>
              <a:rPr lang="de-DE" dirty="0" err="1"/>
              <a:t>sentences</a:t>
            </a:r>
            <a:r>
              <a:rPr lang="de-DE" dirty="0"/>
              <a:t> </a:t>
            </a:r>
            <a:r>
              <a:rPr lang="de-DE" dirty="0" err="1"/>
              <a:t>using</a:t>
            </a:r>
            <a:r>
              <a:rPr lang="de-DE" dirty="0"/>
              <a:t> </a:t>
            </a:r>
            <a:r>
              <a:rPr lang="de-DE" dirty="0" err="1"/>
              <a:t>adverbs</a:t>
            </a:r>
            <a:r>
              <a:rPr lang="de-DE" dirty="0"/>
              <a:t> </a:t>
            </a:r>
            <a:r>
              <a:rPr lang="de-DE" dirty="0" err="1"/>
              <a:t>and</a:t>
            </a:r>
            <a:r>
              <a:rPr lang="de-DE" dirty="0"/>
              <a:t> adverbial </a:t>
            </a:r>
            <a:r>
              <a:rPr lang="de-DE" dirty="0" err="1"/>
              <a:t>expression</a:t>
            </a:r>
            <a:r>
              <a:rPr lang="de-DE" dirty="0"/>
              <a:t> in </a:t>
            </a:r>
            <a:r>
              <a:rPr lang="de-DE" dirty="0" err="1"/>
              <a:t>the</a:t>
            </a:r>
            <a:r>
              <a:rPr lang="de-DE" dirty="0"/>
              <a:t> box.</a:t>
            </a:r>
          </a:p>
        </p:txBody>
      </p:sp>
    </p:spTree>
    <p:extLst>
      <p:ext uri="{BB962C8B-B14F-4D97-AF65-F5344CB8AC3E}">
        <p14:creationId xmlns:p14="http://schemas.microsoft.com/office/powerpoint/2010/main" val="1411493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Discourse</a:t>
            </a:r>
            <a:r>
              <a:rPr lang="de-DE" dirty="0"/>
              <a:t> Markers: Adverbs (</a:t>
            </a:r>
            <a:r>
              <a:rPr lang="de-DE" dirty="0" err="1"/>
              <a:t>page</a:t>
            </a:r>
            <a:r>
              <a:rPr lang="de-DE" dirty="0"/>
              <a:t> 16)</a:t>
            </a:r>
          </a:p>
        </p:txBody>
      </p:sp>
      <p:sp>
        <p:nvSpPr>
          <p:cNvPr id="3" name="Inhaltsplatzhalter 2"/>
          <p:cNvSpPr>
            <a:spLocks noGrp="1"/>
          </p:cNvSpPr>
          <p:nvPr>
            <p:ph idx="1"/>
          </p:nvPr>
        </p:nvSpPr>
        <p:spPr/>
        <p:txBody>
          <a:bodyPr>
            <a:normAutofit fontScale="92500" lnSpcReduction="20000"/>
          </a:bodyPr>
          <a:lstStyle/>
          <a:p>
            <a:pPr marL="514350" indent="-514350">
              <a:buAutoNum type="arabicPeriod"/>
            </a:pPr>
            <a:r>
              <a:rPr lang="de-DE" dirty="0"/>
              <a:t>The </a:t>
            </a:r>
            <a:r>
              <a:rPr lang="de-DE" dirty="0" err="1"/>
              <a:t>bank</a:t>
            </a:r>
            <a:r>
              <a:rPr lang="de-DE" dirty="0"/>
              <a:t> </a:t>
            </a:r>
            <a:r>
              <a:rPr lang="de-DE" dirty="0" err="1"/>
              <a:t>is</a:t>
            </a:r>
            <a:r>
              <a:rPr lang="de-DE" dirty="0"/>
              <a:t> </a:t>
            </a:r>
            <a:r>
              <a:rPr lang="de-DE" dirty="0" err="1"/>
              <a:t>very</a:t>
            </a:r>
            <a:r>
              <a:rPr lang="de-DE" dirty="0"/>
              <a:t> </a:t>
            </a:r>
            <a:r>
              <a:rPr lang="de-DE" dirty="0" err="1"/>
              <a:t>inefficient</a:t>
            </a:r>
            <a:r>
              <a:rPr lang="de-DE" dirty="0"/>
              <a:t>.  </a:t>
            </a:r>
            <a:r>
              <a:rPr lang="de-DE" dirty="0" err="1"/>
              <a:t>Y</a:t>
            </a:r>
            <a:r>
              <a:rPr lang="de-DE" b="1" dirty="0" err="1"/>
              <a:t>et</a:t>
            </a:r>
            <a:r>
              <a:rPr lang="de-DE" dirty="0"/>
              <a:t> </a:t>
            </a:r>
            <a:r>
              <a:rPr lang="de-DE" dirty="0" err="1"/>
              <a:t>the</a:t>
            </a:r>
            <a:r>
              <a:rPr lang="de-DE" dirty="0"/>
              <a:t> </a:t>
            </a:r>
            <a:r>
              <a:rPr lang="de-DE" dirty="0" err="1"/>
              <a:t>staff</a:t>
            </a:r>
            <a:r>
              <a:rPr lang="de-DE" dirty="0"/>
              <a:t> </a:t>
            </a:r>
            <a:r>
              <a:rPr lang="de-DE" dirty="0" err="1"/>
              <a:t>are</a:t>
            </a:r>
            <a:r>
              <a:rPr lang="de-DE" dirty="0"/>
              <a:t> </a:t>
            </a:r>
            <a:r>
              <a:rPr lang="de-DE" dirty="0" err="1"/>
              <a:t>rude</a:t>
            </a:r>
            <a:r>
              <a:rPr lang="de-DE" dirty="0"/>
              <a:t>.</a:t>
            </a:r>
          </a:p>
          <a:p>
            <a:pPr marL="514350" indent="-514350">
              <a:buAutoNum type="arabicPeriod"/>
            </a:pPr>
            <a:r>
              <a:rPr lang="de-DE" dirty="0" err="1"/>
              <a:t>We</a:t>
            </a:r>
            <a:r>
              <a:rPr lang="de-DE" dirty="0"/>
              <a:t> </a:t>
            </a:r>
            <a:r>
              <a:rPr lang="de-DE" dirty="0" err="1"/>
              <a:t>took</a:t>
            </a:r>
            <a:r>
              <a:rPr lang="de-DE" dirty="0"/>
              <a:t> out a </a:t>
            </a:r>
            <a:r>
              <a:rPr lang="de-DE" dirty="0" err="1"/>
              <a:t>loan</a:t>
            </a:r>
            <a:r>
              <a:rPr lang="de-DE" dirty="0"/>
              <a:t>.   </a:t>
            </a:r>
            <a:r>
              <a:rPr lang="de-DE" b="1" dirty="0" err="1"/>
              <a:t>Then</a:t>
            </a:r>
            <a:r>
              <a:rPr lang="de-DE" dirty="0"/>
              <a:t> </a:t>
            </a:r>
            <a:r>
              <a:rPr lang="de-DE" dirty="0" err="1"/>
              <a:t>we</a:t>
            </a:r>
            <a:r>
              <a:rPr lang="de-DE" dirty="0"/>
              <a:t> </a:t>
            </a:r>
            <a:r>
              <a:rPr lang="de-DE" dirty="0" err="1"/>
              <a:t>looked</a:t>
            </a:r>
            <a:r>
              <a:rPr lang="de-DE" dirty="0"/>
              <a:t> at </a:t>
            </a:r>
            <a:r>
              <a:rPr lang="de-DE" dirty="0" err="1"/>
              <a:t>houses</a:t>
            </a:r>
            <a:r>
              <a:rPr lang="de-DE" dirty="0"/>
              <a:t>.  </a:t>
            </a:r>
          </a:p>
          <a:p>
            <a:pPr marL="514350" indent="-514350">
              <a:buAutoNum type="arabicPeriod"/>
            </a:pPr>
            <a:r>
              <a:rPr lang="de-DE" dirty="0" err="1"/>
              <a:t>There</a:t>
            </a:r>
            <a:r>
              <a:rPr lang="de-DE" dirty="0"/>
              <a:t> </a:t>
            </a:r>
            <a:r>
              <a:rPr lang="de-DE" dirty="0" err="1"/>
              <a:t>had</a:t>
            </a:r>
            <a:r>
              <a:rPr lang="de-DE" dirty="0"/>
              <a:t> </a:t>
            </a:r>
            <a:r>
              <a:rPr lang="de-DE" dirty="0" err="1"/>
              <a:t>been</a:t>
            </a:r>
            <a:r>
              <a:rPr lang="de-DE" dirty="0"/>
              <a:t> </a:t>
            </a:r>
            <a:r>
              <a:rPr lang="de-DE" dirty="0" err="1"/>
              <a:t>no</a:t>
            </a:r>
            <a:r>
              <a:rPr lang="de-DE" dirty="0"/>
              <a:t> </a:t>
            </a:r>
            <a:r>
              <a:rPr lang="de-DE" dirty="0" err="1"/>
              <a:t>investment</a:t>
            </a:r>
            <a:r>
              <a:rPr lang="de-DE" dirty="0"/>
              <a:t> </a:t>
            </a:r>
            <a:r>
              <a:rPr lang="de-DE" dirty="0" err="1"/>
              <a:t>for</a:t>
            </a:r>
            <a:r>
              <a:rPr lang="de-DE" dirty="0"/>
              <a:t> </a:t>
            </a:r>
            <a:r>
              <a:rPr lang="de-DE" dirty="0" err="1"/>
              <a:t>years</a:t>
            </a:r>
            <a:r>
              <a:rPr lang="de-DE" dirty="0"/>
              <a:t>.  </a:t>
            </a:r>
            <a:r>
              <a:rPr lang="de-DE" b="1" dirty="0" err="1"/>
              <a:t>Consequently</a:t>
            </a:r>
            <a:r>
              <a:rPr lang="de-DE" dirty="0"/>
              <a:t>, </a:t>
            </a:r>
            <a:r>
              <a:rPr lang="de-DE" dirty="0" err="1"/>
              <a:t>the</a:t>
            </a:r>
            <a:r>
              <a:rPr lang="de-DE" dirty="0"/>
              <a:t> </a:t>
            </a:r>
            <a:r>
              <a:rPr lang="de-DE" dirty="0" err="1"/>
              <a:t>railways</a:t>
            </a:r>
            <a:r>
              <a:rPr lang="de-DE" dirty="0"/>
              <a:t> in </a:t>
            </a:r>
            <a:r>
              <a:rPr lang="de-DE" dirty="0" err="1"/>
              <a:t>Kerala</a:t>
            </a:r>
            <a:r>
              <a:rPr lang="de-DE" dirty="0"/>
              <a:t> </a:t>
            </a:r>
            <a:r>
              <a:rPr lang="de-DE" dirty="0" err="1"/>
              <a:t>were</a:t>
            </a:r>
            <a:r>
              <a:rPr lang="de-DE" dirty="0"/>
              <a:t> in a terrible </a:t>
            </a:r>
            <a:r>
              <a:rPr lang="de-DE" dirty="0" err="1"/>
              <a:t>state</a:t>
            </a:r>
            <a:r>
              <a:rPr lang="de-DE" dirty="0"/>
              <a:t>.</a:t>
            </a:r>
          </a:p>
          <a:p>
            <a:pPr marL="514350" indent="-514350">
              <a:buAutoNum type="arabicPeriod"/>
            </a:pPr>
            <a:r>
              <a:rPr lang="de-DE" dirty="0"/>
              <a:t>The </a:t>
            </a:r>
            <a:r>
              <a:rPr lang="de-DE" dirty="0" err="1"/>
              <a:t>branches</a:t>
            </a:r>
            <a:r>
              <a:rPr lang="de-DE" dirty="0"/>
              <a:t> </a:t>
            </a:r>
            <a:r>
              <a:rPr lang="de-DE" dirty="0" err="1"/>
              <a:t>are</a:t>
            </a:r>
            <a:r>
              <a:rPr lang="de-DE" dirty="0"/>
              <a:t> well-</a:t>
            </a:r>
            <a:r>
              <a:rPr lang="de-DE" dirty="0" err="1"/>
              <a:t>designed</a:t>
            </a:r>
            <a:r>
              <a:rPr lang="de-DE" dirty="0"/>
              <a:t>.  </a:t>
            </a:r>
            <a:r>
              <a:rPr lang="de-DE" b="1" dirty="0" err="1"/>
              <a:t>Yet</a:t>
            </a:r>
            <a:r>
              <a:rPr lang="de-DE" dirty="0"/>
              <a:t> </a:t>
            </a:r>
            <a:r>
              <a:rPr lang="de-DE" dirty="0" err="1"/>
              <a:t>it</a:t>
            </a:r>
            <a:r>
              <a:rPr lang="de-DE" dirty="0"/>
              <a:t> </a:t>
            </a:r>
            <a:r>
              <a:rPr lang="de-DE" dirty="0" err="1"/>
              <a:t>is</a:t>
            </a:r>
            <a:r>
              <a:rPr lang="de-DE" dirty="0"/>
              <a:t> </a:t>
            </a:r>
            <a:r>
              <a:rPr lang="de-DE" dirty="0" err="1"/>
              <a:t>difficult</a:t>
            </a:r>
            <a:r>
              <a:rPr lang="de-DE" dirty="0"/>
              <a:t> </a:t>
            </a:r>
            <a:r>
              <a:rPr lang="de-DE" dirty="0" err="1"/>
              <a:t>to</a:t>
            </a:r>
            <a:r>
              <a:rPr lang="de-DE" dirty="0"/>
              <a:t> find </a:t>
            </a:r>
            <a:r>
              <a:rPr lang="de-DE" dirty="0" err="1"/>
              <a:t>the</a:t>
            </a:r>
            <a:r>
              <a:rPr lang="de-DE" dirty="0"/>
              <a:t> </a:t>
            </a:r>
            <a:r>
              <a:rPr lang="de-DE" dirty="0" err="1"/>
              <a:t>transfer</a:t>
            </a:r>
            <a:r>
              <a:rPr lang="de-DE" dirty="0"/>
              <a:t> </a:t>
            </a:r>
            <a:r>
              <a:rPr lang="de-DE" dirty="0" err="1"/>
              <a:t>slips</a:t>
            </a:r>
            <a:r>
              <a:rPr lang="de-DE" dirty="0"/>
              <a:t>. </a:t>
            </a:r>
          </a:p>
          <a:p>
            <a:pPr marL="514350" indent="-514350">
              <a:buAutoNum type="arabicPeriod"/>
            </a:pPr>
            <a:r>
              <a:rPr lang="de-DE" dirty="0" err="1"/>
              <a:t>Some</a:t>
            </a:r>
            <a:r>
              <a:rPr lang="de-DE" dirty="0"/>
              <a:t> </a:t>
            </a:r>
            <a:r>
              <a:rPr lang="de-DE" dirty="0" err="1"/>
              <a:t>students</a:t>
            </a:r>
            <a:r>
              <a:rPr lang="de-DE" dirty="0"/>
              <a:t> </a:t>
            </a:r>
            <a:r>
              <a:rPr lang="de-DE" dirty="0" err="1"/>
              <a:t>were</a:t>
            </a:r>
            <a:r>
              <a:rPr lang="de-DE" dirty="0"/>
              <a:t> </a:t>
            </a:r>
            <a:r>
              <a:rPr lang="de-DE" dirty="0" err="1"/>
              <a:t>impossible</a:t>
            </a:r>
            <a:r>
              <a:rPr lang="de-DE" dirty="0"/>
              <a:t> </a:t>
            </a:r>
            <a:r>
              <a:rPr lang="de-DE" dirty="0" err="1"/>
              <a:t>to</a:t>
            </a:r>
            <a:r>
              <a:rPr lang="de-DE" dirty="0"/>
              <a:t> </a:t>
            </a:r>
            <a:r>
              <a:rPr lang="de-DE" dirty="0" err="1"/>
              <a:t>locate</a:t>
            </a:r>
            <a:r>
              <a:rPr lang="de-DE" dirty="0"/>
              <a:t> </a:t>
            </a:r>
            <a:r>
              <a:rPr lang="de-DE" dirty="0" err="1"/>
              <a:t>and</a:t>
            </a:r>
            <a:r>
              <a:rPr lang="de-DE" dirty="0"/>
              <a:t> </a:t>
            </a:r>
            <a:r>
              <a:rPr lang="de-DE" dirty="0" err="1"/>
              <a:t>drop</a:t>
            </a:r>
            <a:r>
              <a:rPr lang="de-DE" dirty="0"/>
              <a:t> out </a:t>
            </a:r>
            <a:r>
              <a:rPr lang="de-DE" dirty="0" err="1"/>
              <a:t>of</a:t>
            </a:r>
            <a:r>
              <a:rPr lang="de-DE" dirty="0"/>
              <a:t> </a:t>
            </a:r>
            <a:r>
              <a:rPr lang="de-DE" dirty="0" err="1"/>
              <a:t>the</a:t>
            </a:r>
            <a:r>
              <a:rPr lang="de-DE" dirty="0"/>
              <a:t> </a:t>
            </a:r>
            <a:r>
              <a:rPr lang="de-DE" dirty="0" err="1"/>
              <a:t>statistics</a:t>
            </a:r>
            <a:r>
              <a:rPr lang="de-DE" dirty="0"/>
              <a:t>.  </a:t>
            </a:r>
            <a:r>
              <a:rPr lang="de-DE" b="1" dirty="0" err="1"/>
              <a:t>Therefore</a:t>
            </a:r>
            <a:r>
              <a:rPr lang="de-DE" dirty="0"/>
              <a:t> </a:t>
            </a:r>
            <a:r>
              <a:rPr lang="de-DE" dirty="0" err="1"/>
              <a:t>accurate</a:t>
            </a:r>
            <a:r>
              <a:rPr lang="de-DE" dirty="0"/>
              <a:t> </a:t>
            </a:r>
            <a:r>
              <a:rPr lang="de-DE" dirty="0" err="1"/>
              <a:t>figures</a:t>
            </a:r>
            <a:r>
              <a:rPr lang="de-DE" dirty="0"/>
              <a:t> </a:t>
            </a:r>
            <a:r>
              <a:rPr lang="de-DE" dirty="0" err="1"/>
              <a:t>are</a:t>
            </a:r>
            <a:r>
              <a:rPr lang="de-DE" dirty="0"/>
              <a:t> </a:t>
            </a:r>
            <a:r>
              <a:rPr lang="de-DE" dirty="0" err="1"/>
              <a:t>difficult</a:t>
            </a:r>
            <a:r>
              <a:rPr lang="de-DE" dirty="0"/>
              <a:t> </a:t>
            </a:r>
            <a:r>
              <a:rPr lang="de-DE" dirty="0" err="1"/>
              <a:t>to</a:t>
            </a:r>
            <a:r>
              <a:rPr lang="de-DE" dirty="0"/>
              <a:t> </a:t>
            </a:r>
            <a:r>
              <a:rPr lang="de-DE" dirty="0" err="1"/>
              <a:t>obtain</a:t>
            </a:r>
            <a:r>
              <a:rPr lang="de-DE" dirty="0"/>
              <a:t>.   </a:t>
            </a:r>
          </a:p>
        </p:txBody>
      </p:sp>
    </p:spTree>
    <p:extLst>
      <p:ext uri="{BB962C8B-B14F-4D97-AF65-F5344CB8AC3E}">
        <p14:creationId xmlns:p14="http://schemas.microsoft.com/office/powerpoint/2010/main" val="161698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Key </a:t>
            </a:r>
            <a:r>
              <a:rPr lang="de-DE" dirty="0" err="1"/>
              <a:t>Vocabulary</a:t>
            </a:r>
            <a:r>
              <a:rPr lang="de-DE" dirty="0"/>
              <a:t> 1</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734322872"/>
              </p:ext>
            </p:extLst>
          </p:nvPr>
        </p:nvGraphicFramePr>
        <p:xfrm>
          <a:off x="467544" y="1556792"/>
          <a:ext cx="8229600" cy="4133056"/>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endParaRPr lang="de-DE" dirty="0"/>
                    </a:p>
                  </a:txBody>
                  <a:tcPr/>
                </a:tc>
                <a:tc>
                  <a:txBody>
                    <a:bodyPr/>
                    <a:lstStyle/>
                    <a:p>
                      <a:endParaRPr lang="de-DE"/>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0000"/>
                  </a:ext>
                </a:extLst>
              </a:tr>
              <a:tr h="370840">
                <a:tc>
                  <a:txBody>
                    <a:bodyPr/>
                    <a:lstStyle/>
                    <a:p>
                      <a:r>
                        <a:rPr lang="de-DE" dirty="0"/>
                        <a:t>Account</a:t>
                      </a:r>
                    </a:p>
                  </a:txBody>
                  <a:tcPr/>
                </a:tc>
                <a:tc>
                  <a:txBody>
                    <a:bodyPr/>
                    <a:lstStyle/>
                    <a:p>
                      <a:r>
                        <a:rPr lang="de-DE" dirty="0" err="1"/>
                        <a:t>Credit</a:t>
                      </a:r>
                      <a:endParaRPr lang="de-DE" dirty="0"/>
                    </a:p>
                  </a:txBody>
                  <a:tcPr/>
                </a:tc>
                <a:tc>
                  <a:txBody>
                    <a:bodyPr/>
                    <a:lstStyle/>
                    <a:p>
                      <a:r>
                        <a:rPr lang="de-DE" dirty="0"/>
                        <a:t>Institution</a:t>
                      </a:r>
                    </a:p>
                  </a:txBody>
                  <a:tcPr/>
                </a:tc>
                <a:tc>
                  <a:txBody>
                    <a:bodyPr/>
                    <a:lstStyle/>
                    <a:p>
                      <a:r>
                        <a:rPr lang="de-DE" dirty="0" err="1"/>
                        <a:t>Loan</a:t>
                      </a:r>
                      <a:endParaRPr lang="de-DE" dirty="0"/>
                    </a:p>
                  </a:txBody>
                  <a:tcPr/>
                </a:tc>
                <a:extLst>
                  <a:ext uri="{0D108BD9-81ED-4DB2-BD59-A6C34878D82A}">
                    <a16:rowId xmlns:a16="http://schemas.microsoft.com/office/drawing/2014/main" val="10001"/>
                  </a:ext>
                </a:extLst>
              </a:tr>
              <a:tr h="370840">
                <a:tc>
                  <a:txBody>
                    <a:bodyPr/>
                    <a:lstStyle/>
                    <a:p>
                      <a:r>
                        <a:rPr lang="de-DE" dirty="0"/>
                        <a:t>ATM</a:t>
                      </a:r>
                    </a:p>
                  </a:txBody>
                  <a:tcPr/>
                </a:tc>
                <a:tc>
                  <a:txBody>
                    <a:bodyPr/>
                    <a:lstStyle/>
                    <a:p>
                      <a:r>
                        <a:rPr lang="de-DE" dirty="0" err="1"/>
                        <a:t>Creditor</a:t>
                      </a:r>
                      <a:endParaRPr lang="de-DE" dirty="0"/>
                    </a:p>
                  </a:txBody>
                  <a:tcPr/>
                </a:tc>
                <a:tc>
                  <a:txBody>
                    <a:bodyPr/>
                    <a:lstStyle/>
                    <a:p>
                      <a:r>
                        <a:rPr lang="de-DE" dirty="0" err="1"/>
                        <a:t>Insufficient</a:t>
                      </a:r>
                      <a:endParaRPr lang="de-DE" dirty="0"/>
                    </a:p>
                  </a:txBody>
                  <a:tcPr/>
                </a:tc>
                <a:tc>
                  <a:txBody>
                    <a:bodyPr/>
                    <a:lstStyle/>
                    <a:p>
                      <a:r>
                        <a:rPr lang="de-DE" dirty="0" err="1"/>
                        <a:t>Negotiable</a:t>
                      </a:r>
                      <a:endParaRPr lang="de-DE" dirty="0"/>
                    </a:p>
                  </a:txBody>
                  <a:tcPr/>
                </a:tc>
                <a:extLst>
                  <a:ext uri="{0D108BD9-81ED-4DB2-BD59-A6C34878D82A}">
                    <a16:rowId xmlns:a16="http://schemas.microsoft.com/office/drawing/2014/main" val="10002"/>
                  </a:ext>
                </a:extLst>
              </a:tr>
              <a:tr h="370840">
                <a:tc>
                  <a:txBody>
                    <a:bodyPr/>
                    <a:lstStyle/>
                    <a:p>
                      <a:r>
                        <a:rPr lang="de-DE" dirty="0" err="1"/>
                        <a:t>Bankrupt</a:t>
                      </a:r>
                      <a:endParaRPr lang="de-DE" dirty="0"/>
                    </a:p>
                  </a:txBody>
                  <a:tcPr/>
                </a:tc>
                <a:tc>
                  <a:txBody>
                    <a:bodyPr/>
                    <a:lstStyle/>
                    <a:p>
                      <a:r>
                        <a:rPr lang="de-DE" dirty="0"/>
                        <a:t>Currency</a:t>
                      </a:r>
                    </a:p>
                  </a:txBody>
                  <a:tcPr/>
                </a:tc>
                <a:tc>
                  <a:txBody>
                    <a:bodyPr/>
                    <a:lstStyle/>
                    <a:p>
                      <a:r>
                        <a:rPr lang="de-DE" dirty="0"/>
                        <a:t>Interest</a:t>
                      </a:r>
                    </a:p>
                  </a:txBody>
                  <a:tcPr/>
                </a:tc>
                <a:tc>
                  <a:txBody>
                    <a:bodyPr/>
                    <a:lstStyle/>
                    <a:p>
                      <a:r>
                        <a:rPr lang="de-DE" dirty="0" err="1"/>
                        <a:t>Negotiate</a:t>
                      </a:r>
                      <a:endParaRPr lang="de-DE" dirty="0"/>
                    </a:p>
                  </a:txBody>
                  <a:tcPr/>
                </a:tc>
                <a:extLst>
                  <a:ext uri="{0D108BD9-81ED-4DB2-BD59-A6C34878D82A}">
                    <a16:rowId xmlns:a16="http://schemas.microsoft.com/office/drawing/2014/main" val="10003"/>
                  </a:ext>
                </a:extLst>
              </a:tr>
              <a:tr h="370840">
                <a:tc>
                  <a:txBody>
                    <a:bodyPr/>
                    <a:lstStyle/>
                    <a:p>
                      <a:r>
                        <a:rPr lang="de-DE" dirty="0" err="1"/>
                        <a:t>Branch</a:t>
                      </a:r>
                      <a:endParaRPr lang="de-DE" dirty="0"/>
                    </a:p>
                  </a:txBody>
                  <a:tcPr/>
                </a:tc>
                <a:tc>
                  <a:txBody>
                    <a:bodyPr/>
                    <a:lstStyle/>
                    <a:p>
                      <a:r>
                        <a:rPr lang="de-DE" dirty="0" err="1"/>
                        <a:t>Debtor</a:t>
                      </a:r>
                      <a:endParaRPr lang="de-DE" dirty="0"/>
                    </a:p>
                  </a:txBody>
                  <a:tcPr/>
                </a:tc>
                <a:tc>
                  <a:txBody>
                    <a:bodyPr/>
                    <a:lstStyle/>
                    <a:p>
                      <a:r>
                        <a:rPr lang="de-DE" dirty="0"/>
                        <a:t>Investment</a:t>
                      </a:r>
                    </a:p>
                  </a:txBody>
                  <a:tcPr/>
                </a:tc>
                <a:tc>
                  <a:txBody>
                    <a:bodyPr/>
                    <a:lstStyle/>
                    <a:p>
                      <a:r>
                        <a:rPr lang="de-DE" dirty="0" err="1"/>
                        <a:t>Payable</a:t>
                      </a:r>
                      <a:endParaRPr lang="de-DE" dirty="0"/>
                    </a:p>
                  </a:txBody>
                  <a:tcPr/>
                </a:tc>
                <a:extLst>
                  <a:ext uri="{0D108BD9-81ED-4DB2-BD59-A6C34878D82A}">
                    <a16:rowId xmlns:a16="http://schemas.microsoft.com/office/drawing/2014/main" val="10004"/>
                  </a:ext>
                </a:extLst>
              </a:tr>
              <a:tr h="370840">
                <a:tc>
                  <a:txBody>
                    <a:bodyPr/>
                    <a:lstStyle/>
                    <a:p>
                      <a:r>
                        <a:rPr lang="de-DE" dirty="0"/>
                        <a:t>Central</a:t>
                      </a:r>
                      <a:r>
                        <a:rPr lang="de-DE" baseline="0" dirty="0"/>
                        <a:t> Bank</a:t>
                      </a:r>
                      <a:endParaRPr lang="de-DE" dirty="0"/>
                    </a:p>
                  </a:txBody>
                  <a:tcPr/>
                </a:tc>
                <a:tc>
                  <a:txBody>
                    <a:bodyPr/>
                    <a:lstStyle/>
                    <a:p>
                      <a:r>
                        <a:rPr lang="de-DE" dirty="0" err="1"/>
                        <a:t>Deposit</a:t>
                      </a:r>
                      <a:endParaRPr lang="de-DE" dirty="0"/>
                    </a:p>
                  </a:txBody>
                  <a:tcPr/>
                </a:tc>
                <a:tc>
                  <a:txBody>
                    <a:bodyPr/>
                    <a:lstStyle/>
                    <a:p>
                      <a:r>
                        <a:rPr lang="de-DE" dirty="0"/>
                        <a:t>Invalid</a:t>
                      </a:r>
                    </a:p>
                  </a:txBody>
                  <a:tcPr/>
                </a:tc>
                <a:tc>
                  <a:txBody>
                    <a:bodyPr/>
                    <a:lstStyle/>
                    <a:p>
                      <a:r>
                        <a:rPr lang="de-DE" dirty="0"/>
                        <a:t>Rate</a:t>
                      </a:r>
                    </a:p>
                  </a:txBody>
                  <a:tcPr/>
                </a:tc>
                <a:extLst>
                  <a:ext uri="{0D108BD9-81ED-4DB2-BD59-A6C34878D82A}">
                    <a16:rowId xmlns:a16="http://schemas.microsoft.com/office/drawing/2014/main" val="10005"/>
                  </a:ext>
                </a:extLst>
              </a:tr>
              <a:tr h="370840">
                <a:tc>
                  <a:txBody>
                    <a:bodyPr/>
                    <a:lstStyle/>
                    <a:p>
                      <a:r>
                        <a:rPr lang="de-DE" dirty="0"/>
                        <a:t>Check</a:t>
                      </a:r>
                    </a:p>
                  </a:txBody>
                  <a:tcPr/>
                </a:tc>
                <a:tc>
                  <a:txBody>
                    <a:bodyPr/>
                    <a:lstStyle/>
                    <a:p>
                      <a:r>
                        <a:rPr lang="de-DE" dirty="0" err="1"/>
                        <a:t>Depreciation</a:t>
                      </a:r>
                      <a:endParaRPr lang="de-DE" dirty="0"/>
                    </a:p>
                  </a:txBody>
                  <a:tcPr/>
                </a:tc>
                <a:tc>
                  <a:txBody>
                    <a:bodyPr/>
                    <a:lstStyle/>
                    <a:p>
                      <a:r>
                        <a:rPr lang="de-DE" dirty="0" err="1"/>
                        <a:t>Invest</a:t>
                      </a:r>
                      <a:endParaRPr lang="de-DE" dirty="0"/>
                    </a:p>
                  </a:txBody>
                  <a:tcPr/>
                </a:tc>
                <a:tc>
                  <a:txBody>
                    <a:bodyPr/>
                    <a:lstStyle/>
                    <a:p>
                      <a:r>
                        <a:rPr lang="de-DE" dirty="0"/>
                        <a:t>Recall</a:t>
                      </a:r>
                    </a:p>
                  </a:txBody>
                  <a:tcPr/>
                </a:tc>
                <a:extLst>
                  <a:ext uri="{0D108BD9-81ED-4DB2-BD59-A6C34878D82A}">
                    <a16:rowId xmlns:a16="http://schemas.microsoft.com/office/drawing/2014/main" val="10006"/>
                  </a:ext>
                </a:extLst>
              </a:tr>
              <a:tr h="370840">
                <a:tc>
                  <a:txBody>
                    <a:bodyPr/>
                    <a:lstStyle/>
                    <a:p>
                      <a:r>
                        <a:rPr lang="de-DE" dirty="0" err="1"/>
                        <a:t>Cheque</a:t>
                      </a:r>
                      <a:endParaRPr lang="de-DE" dirty="0"/>
                    </a:p>
                  </a:txBody>
                  <a:tcPr/>
                </a:tc>
                <a:tc>
                  <a:txBody>
                    <a:bodyPr/>
                    <a:lstStyle/>
                    <a:p>
                      <a:r>
                        <a:rPr lang="de-DE" dirty="0"/>
                        <a:t>Financial</a:t>
                      </a:r>
                    </a:p>
                  </a:txBody>
                  <a:tcPr/>
                </a:tc>
                <a:tc>
                  <a:txBody>
                    <a:bodyPr/>
                    <a:lstStyle/>
                    <a:p>
                      <a:r>
                        <a:rPr lang="de-DE" dirty="0"/>
                        <a:t>Investment</a:t>
                      </a:r>
                    </a:p>
                  </a:txBody>
                  <a:tcPr/>
                </a:tc>
                <a:tc>
                  <a:txBody>
                    <a:bodyPr/>
                    <a:lstStyle/>
                    <a:p>
                      <a:r>
                        <a:rPr lang="de-DE" dirty="0" err="1"/>
                        <a:t>Regulate</a:t>
                      </a:r>
                      <a:endParaRPr lang="de-DE" dirty="0"/>
                    </a:p>
                  </a:txBody>
                  <a:tcPr/>
                </a:tc>
                <a:extLst>
                  <a:ext uri="{0D108BD9-81ED-4DB2-BD59-A6C34878D82A}">
                    <a16:rowId xmlns:a16="http://schemas.microsoft.com/office/drawing/2014/main" val="10007"/>
                  </a:ext>
                </a:extLst>
              </a:tr>
              <a:tr h="370840">
                <a:tc>
                  <a:txBody>
                    <a:bodyPr/>
                    <a:lstStyle/>
                    <a:p>
                      <a:r>
                        <a:rPr lang="de-DE" dirty="0" err="1"/>
                        <a:t>Circulation</a:t>
                      </a:r>
                      <a:endParaRPr lang="de-DE" dirty="0"/>
                    </a:p>
                  </a:txBody>
                  <a:tcPr/>
                </a:tc>
                <a:tc>
                  <a:txBody>
                    <a:bodyPr/>
                    <a:lstStyle/>
                    <a:p>
                      <a:r>
                        <a:rPr lang="de-DE" dirty="0"/>
                        <a:t>Floating</a:t>
                      </a:r>
                    </a:p>
                  </a:txBody>
                  <a:tcPr/>
                </a:tc>
                <a:tc>
                  <a:txBody>
                    <a:bodyPr/>
                    <a:lstStyle/>
                    <a:p>
                      <a:r>
                        <a:rPr lang="de-DE" dirty="0" err="1"/>
                        <a:t>Issue</a:t>
                      </a:r>
                      <a:endParaRPr lang="de-DE" dirty="0"/>
                    </a:p>
                  </a:txBody>
                  <a:tcPr/>
                </a:tc>
                <a:tc>
                  <a:txBody>
                    <a:bodyPr/>
                    <a:lstStyle/>
                    <a:p>
                      <a:r>
                        <a:rPr lang="de-DE" dirty="0"/>
                        <a:t>Regulation</a:t>
                      </a:r>
                    </a:p>
                  </a:txBody>
                  <a:tcPr/>
                </a:tc>
                <a:extLst>
                  <a:ext uri="{0D108BD9-81ED-4DB2-BD59-A6C34878D82A}">
                    <a16:rowId xmlns:a16="http://schemas.microsoft.com/office/drawing/2014/main" val="10008"/>
                  </a:ext>
                </a:extLst>
              </a:tr>
              <a:tr h="370840">
                <a:tc>
                  <a:txBody>
                    <a:bodyPr/>
                    <a:lstStyle/>
                    <a:p>
                      <a:r>
                        <a:rPr lang="de-DE" dirty="0"/>
                        <a:t>Commercial</a:t>
                      </a:r>
                      <a:r>
                        <a:rPr lang="de-DE" baseline="0" dirty="0"/>
                        <a:t> Bank</a:t>
                      </a:r>
                      <a:endParaRPr lang="de-DE" dirty="0"/>
                    </a:p>
                  </a:txBody>
                  <a:tcPr/>
                </a:tc>
                <a:tc>
                  <a:txBody>
                    <a:bodyPr/>
                    <a:lstStyle/>
                    <a:p>
                      <a:r>
                        <a:rPr lang="de-DE" dirty="0"/>
                        <a:t>Gold Standard</a:t>
                      </a:r>
                    </a:p>
                  </a:txBody>
                  <a:tcPr/>
                </a:tc>
                <a:tc>
                  <a:txBody>
                    <a:bodyPr/>
                    <a:lstStyle/>
                    <a:p>
                      <a:r>
                        <a:rPr lang="de-DE" dirty="0" err="1"/>
                        <a:t>Legislation</a:t>
                      </a:r>
                      <a:endParaRPr lang="de-DE" dirty="0"/>
                    </a:p>
                  </a:txBody>
                  <a:tcPr/>
                </a:tc>
                <a:tc>
                  <a:txBody>
                    <a:bodyPr/>
                    <a:lstStyle/>
                    <a:p>
                      <a:r>
                        <a:rPr lang="de-DE" dirty="0" err="1"/>
                        <a:t>Regulatory</a:t>
                      </a:r>
                      <a:endParaRPr lang="de-DE" dirty="0"/>
                    </a:p>
                  </a:txBody>
                  <a:tcPr/>
                </a:tc>
                <a:extLst>
                  <a:ext uri="{0D108BD9-81ED-4DB2-BD59-A6C34878D82A}">
                    <a16:rowId xmlns:a16="http://schemas.microsoft.com/office/drawing/2014/main" val="10009"/>
                  </a:ext>
                </a:extLst>
              </a:tr>
              <a:tr h="424656">
                <a:tc>
                  <a:txBody>
                    <a:bodyPr/>
                    <a:lstStyle/>
                    <a:p>
                      <a:r>
                        <a:rPr lang="de-DE" dirty="0" err="1"/>
                        <a:t>Convertible</a:t>
                      </a:r>
                      <a:endParaRPr lang="de-DE" dirty="0"/>
                    </a:p>
                  </a:txBody>
                  <a:tcPr/>
                </a:tc>
                <a:tc>
                  <a:txBody>
                    <a:bodyPr/>
                    <a:lstStyle/>
                    <a:p>
                      <a:r>
                        <a:rPr lang="de-DE" dirty="0"/>
                        <a:t>Illegal</a:t>
                      </a:r>
                    </a:p>
                  </a:txBody>
                  <a:tcPr/>
                </a:tc>
                <a:tc>
                  <a:txBody>
                    <a:bodyPr/>
                    <a:lstStyle/>
                    <a:p>
                      <a:r>
                        <a:rPr lang="de-DE" dirty="0" err="1"/>
                        <a:t>Liability</a:t>
                      </a:r>
                      <a:endParaRPr lang="de-DE" dirty="0"/>
                    </a:p>
                  </a:txBody>
                  <a:tcPr/>
                </a:tc>
                <a:tc>
                  <a:txBody>
                    <a:bodyPr/>
                    <a:lstStyle/>
                    <a:p>
                      <a:r>
                        <a:rPr lang="de-DE" dirty="0"/>
                        <a:t>Retail</a:t>
                      </a:r>
                      <a:r>
                        <a:rPr lang="de-DE" baseline="0" dirty="0"/>
                        <a:t> Bank</a:t>
                      </a:r>
                      <a:endParaRPr lang="de-DE"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560307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Discourse</a:t>
            </a:r>
            <a:r>
              <a:rPr lang="de-DE" dirty="0"/>
              <a:t> Markers: Adverbs (</a:t>
            </a:r>
            <a:r>
              <a:rPr lang="de-DE" dirty="0" err="1"/>
              <a:t>page</a:t>
            </a:r>
            <a:r>
              <a:rPr lang="de-DE" dirty="0"/>
              <a:t> 16)</a:t>
            </a:r>
          </a:p>
        </p:txBody>
      </p:sp>
      <p:sp>
        <p:nvSpPr>
          <p:cNvPr id="3" name="Inhaltsplatzhalter 2"/>
          <p:cNvSpPr>
            <a:spLocks noGrp="1"/>
          </p:cNvSpPr>
          <p:nvPr>
            <p:ph idx="1"/>
          </p:nvPr>
        </p:nvSpPr>
        <p:spPr/>
        <p:txBody>
          <a:bodyPr/>
          <a:lstStyle/>
          <a:p>
            <a:pPr marL="0" indent="0">
              <a:buNone/>
            </a:pPr>
            <a:r>
              <a:rPr lang="de-DE" dirty="0"/>
              <a:t>10 </a:t>
            </a:r>
            <a:r>
              <a:rPr lang="de-DE" dirty="0" err="1"/>
              <a:t>Minutes</a:t>
            </a:r>
            <a:endParaRPr lang="de-DE" dirty="0"/>
          </a:p>
          <a:p>
            <a:pPr marL="0" indent="0">
              <a:buNone/>
            </a:pPr>
            <a:r>
              <a:rPr lang="de-DE" dirty="0" err="1"/>
              <a:t>Exercise</a:t>
            </a:r>
            <a:r>
              <a:rPr lang="de-DE" dirty="0"/>
              <a:t> 2</a:t>
            </a:r>
          </a:p>
          <a:p>
            <a:pPr marL="0" indent="0">
              <a:buNone/>
            </a:pPr>
            <a:r>
              <a:rPr lang="de-DE" dirty="0"/>
              <a:t>Add a </a:t>
            </a:r>
            <a:r>
              <a:rPr lang="de-DE" dirty="0" err="1"/>
              <a:t>second</a:t>
            </a:r>
            <a:r>
              <a:rPr lang="de-DE" dirty="0"/>
              <a:t> </a:t>
            </a:r>
            <a:r>
              <a:rPr lang="de-DE" dirty="0" err="1"/>
              <a:t>sentence</a:t>
            </a:r>
            <a:r>
              <a:rPr lang="de-DE" dirty="0"/>
              <a:t> but </a:t>
            </a:r>
            <a:r>
              <a:rPr lang="de-DE" dirty="0" err="1"/>
              <a:t>connect</a:t>
            </a:r>
            <a:r>
              <a:rPr lang="de-DE" dirty="0"/>
              <a:t> </a:t>
            </a:r>
            <a:r>
              <a:rPr lang="de-DE" dirty="0" err="1"/>
              <a:t>the</a:t>
            </a:r>
            <a:r>
              <a:rPr lang="de-DE" dirty="0"/>
              <a:t> </a:t>
            </a:r>
            <a:r>
              <a:rPr lang="de-DE" dirty="0" err="1"/>
              <a:t>sentences</a:t>
            </a:r>
            <a:r>
              <a:rPr lang="de-DE" dirty="0"/>
              <a:t> </a:t>
            </a:r>
            <a:r>
              <a:rPr lang="de-DE" dirty="0" err="1"/>
              <a:t>with</a:t>
            </a:r>
            <a:r>
              <a:rPr lang="de-DE" dirty="0"/>
              <a:t> a </a:t>
            </a:r>
            <a:r>
              <a:rPr lang="de-DE" dirty="0" err="1"/>
              <a:t>discourse</a:t>
            </a:r>
            <a:r>
              <a:rPr lang="de-DE" dirty="0"/>
              <a:t> </a:t>
            </a:r>
            <a:r>
              <a:rPr lang="de-DE" dirty="0" err="1"/>
              <a:t>marker</a:t>
            </a:r>
            <a:r>
              <a:rPr lang="de-DE" dirty="0"/>
              <a:t> (</a:t>
            </a:r>
            <a:r>
              <a:rPr lang="de-DE" dirty="0" err="1"/>
              <a:t>adverb</a:t>
            </a:r>
            <a:r>
              <a:rPr lang="de-DE" dirty="0"/>
              <a:t>).</a:t>
            </a:r>
          </a:p>
          <a:p>
            <a:pPr marL="0" indent="0">
              <a:buNone/>
            </a:pPr>
            <a:r>
              <a:rPr lang="de-DE" dirty="0"/>
              <a:t>I will </a:t>
            </a:r>
            <a:r>
              <a:rPr lang="de-DE" dirty="0" err="1"/>
              <a:t>ask</a:t>
            </a:r>
            <a:r>
              <a:rPr lang="de-DE" dirty="0"/>
              <a:t> </a:t>
            </a:r>
            <a:r>
              <a:rPr lang="de-DE" dirty="0" err="1"/>
              <a:t>you</a:t>
            </a:r>
            <a:r>
              <a:rPr lang="de-DE" dirty="0"/>
              <a:t> </a:t>
            </a:r>
            <a:r>
              <a:rPr lang="de-DE" dirty="0" err="1"/>
              <a:t>to</a:t>
            </a:r>
            <a:r>
              <a:rPr lang="de-DE" dirty="0"/>
              <a:t> </a:t>
            </a:r>
            <a:r>
              <a:rPr lang="de-DE" dirty="0" err="1"/>
              <a:t>read</a:t>
            </a:r>
            <a:r>
              <a:rPr lang="de-DE" dirty="0"/>
              <a:t> out a </a:t>
            </a:r>
            <a:r>
              <a:rPr lang="de-DE" dirty="0" err="1"/>
              <a:t>sentence</a:t>
            </a:r>
            <a:r>
              <a:rPr lang="de-DE" dirty="0"/>
              <a:t> pair </a:t>
            </a:r>
            <a:r>
              <a:rPr lang="de-DE" dirty="0" err="1"/>
              <a:t>later</a:t>
            </a:r>
            <a:r>
              <a:rPr lang="de-DE" dirty="0"/>
              <a:t> on.</a:t>
            </a:r>
          </a:p>
        </p:txBody>
      </p:sp>
    </p:spTree>
    <p:extLst>
      <p:ext uri="{BB962C8B-B14F-4D97-AF65-F5344CB8AC3E}">
        <p14:creationId xmlns:p14="http://schemas.microsoft.com/office/powerpoint/2010/main" val="13670276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In-Class Writing </a:t>
            </a:r>
            <a:r>
              <a:rPr lang="de-DE" dirty="0" err="1"/>
              <a:t>Assignment</a:t>
            </a: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de-DE" dirty="0"/>
              <a:t>Work </a:t>
            </a:r>
            <a:r>
              <a:rPr lang="de-DE" dirty="0" err="1"/>
              <a:t>together</a:t>
            </a:r>
            <a:r>
              <a:rPr lang="de-DE" dirty="0"/>
              <a:t> </a:t>
            </a:r>
            <a:r>
              <a:rPr lang="de-DE" dirty="0" err="1"/>
              <a:t>with</a:t>
            </a:r>
            <a:r>
              <a:rPr lang="de-DE" dirty="0"/>
              <a:t> a </a:t>
            </a:r>
            <a:r>
              <a:rPr lang="de-DE" dirty="0" err="1"/>
              <a:t>few</a:t>
            </a:r>
            <a:r>
              <a:rPr lang="de-DE" dirty="0"/>
              <a:t> </a:t>
            </a:r>
            <a:r>
              <a:rPr lang="de-DE" dirty="0" err="1"/>
              <a:t>other</a:t>
            </a:r>
            <a:r>
              <a:rPr lang="de-DE" dirty="0"/>
              <a:t> </a:t>
            </a:r>
            <a:r>
              <a:rPr lang="de-DE" dirty="0" err="1"/>
              <a:t>students</a:t>
            </a:r>
            <a:r>
              <a:rPr lang="de-DE" dirty="0"/>
              <a:t> </a:t>
            </a:r>
            <a:r>
              <a:rPr lang="de-DE" dirty="0" err="1"/>
              <a:t>or</a:t>
            </a:r>
            <a:r>
              <a:rPr lang="de-DE" dirty="0"/>
              <a:t> </a:t>
            </a:r>
            <a:r>
              <a:rPr lang="de-DE" dirty="0" err="1"/>
              <a:t>individually</a:t>
            </a:r>
            <a:r>
              <a:rPr lang="de-DE" dirty="0"/>
              <a:t>.  </a:t>
            </a:r>
          </a:p>
          <a:p>
            <a:pPr marL="0" indent="0">
              <a:buNone/>
            </a:pPr>
            <a:r>
              <a:rPr lang="de-DE" dirty="0" err="1"/>
              <a:t>Discuss</a:t>
            </a:r>
            <a:r>
              <a:rPr lang="de-DE" dirty="0"/>
              <a:t> </a:t>
            </a:r>
            <a:r>
              <a:rPr lang="de-DE" dirty="0" err="1"/>
              <a:t>the</a:t>
            </a:r>
            <a:r>
              <a:rPr lang="de-DE" dirty="0"/>
              <a:t> </a:t>
            </a:r>
            <a:r>
              <a:rPr lang="de-DE" dirty="0" err="1"/>
              <a:t>following</a:t>
            </a:r>
            <a:r>
              <a:rPr lang="de-DE" dirty="0"/>
              <a:t> </a:t>
            </a:r>
            <a:r>
              <a:rPr lang="de-DE" dirty="0" err="1"/>
              <a:t>theme</a:t>
            </a:r>
            <a:r>
              <a:rPr lang="de-DE" dirty="0"/>
              <a:t>:</a:t>
            </a:r>
          </a:p>
          <a:p>
            <a:pPr marL="0" indent="0">
              <a:buNone/>
            </a:pPr>
            <a:r>
              <a:rPr lang="de-DE" b="1" dirty="0" err="1"/>
              <a:t>What</a:t>
            </a:r>
            <a:r>
              <a:rPr lang="de-DE" b="1" dirty="0"/>
              <a:t> </a:t>
            </a:r>
            <a:r>
              <a:rPr lang="de-DE" b="1" dirty="0" err="1"/>
              <a:t>are</a:t>
            </a:r>
            <a:r>
              <a:rPr lang="de-DE" b="1" dirty="0"/>
              <a:t> </a:t>
            </a:r>
            <a:r>
              <a:rPr lang="de-DE" b="1" dirty="0" err="1"/>
              <a:t>some</a:t>
            </a:r>
            <a:r>
              <a:rPr lang="de-DE" b="1" dirty="0"/>
              <a:t> </a:t>
            </a:r>
            <a:r>
              <a:rPr lang="de-DE" b="1" dirty="0" err="1"/>
              <a:t>ways</a:t>
            </a:r>
            <a:r>
              <a:rPr lang="de-DE" b="1" dirty="0"/>
              <a:t> in </a:t>
            </a:r>
            <a:r>
              <a:rPr lang="de-DE" b="1" dirty="0" err="1"/>
              <a:t>which</a:t>
            </a:r>
            <a:r>
              <a:rPr lang="de-DE" b="1" dirty="0"/>
              <a:t> modern </a:t>
            </a:r>
            <a:r>
              <a:rPr lang="de-DE" b="1" dirty="0" err="1"/>
              <a:t>banking</a:t>
            </a:r>
            <a:r>
              <a:rPr lang="de-DE" b="1" dirty="0"/>
              <a:t> </a:t>
            </a:r>
            <a:r>
              <a:rPr lang="de-DE" b="1" dirty="0" err="1"/>
              <a:t>services</a:t>
            </a:r>
            <a:r>
              <a:rPr lang="de-DE" b="1" dirty="0"/>
              <a:t> </a:t>
            </a:r>
            <a:r>
              <a:rPr lang="de-DE" b="1" dirty="0" err="1"/>
              <a:t>have</a:t>
            </a:r>
            <a:r>
              <a:rPr lang="de-DE" b="1" dirty="0"/>
              <a:t> </a:t>
            </a:r>
            <a:r>
              <a:rPr lang="de-DE" b="1" dirty="0" err="1"/>
              <a:t>changed</a:t>
            </a:r>
            <a:r>
              <a:rPr lang="de-DE" b="1"/>
              <a:t> (things</a:t>
            </a:r>
            <a:r>
              <a:rPr lang="de-DE" b="1" dirty="0"/>
              <a:t>) </a:t>
            </a:r>
            <a:r>
              <a:rPr lang="de-DE" b="1" dirty="0" err="1"/>
              <a:t>for</a:t>
            </a:r>
            <a:r>
              <a:rPr lang="de-DE" b="1" dirty="0"/>
              <a:t> </a:t>
            </a:r>
            <a:r>
              <a:rPr lang="de-DE" b="1" dirty="0" err="1"/>
              <a:t>the</a:t>
            </a:r>
            <a:r>
              <a:rPr lang="de-DE" b="1" dirty="0"/>
              <a:t> </a:t>
            </a:r>
            <a:r>
              <a:rPr lang="de-DE" b="1" dirty="0" err="1"/>
              <a:t>better</a:t>
            </a:r>
            <a:r>
              <a:rPr lang="de-DE" b="1" dirty="0"/>
              <a:t> in </a:t>
            </a:r>
            <a:r>
              <a:rPr lang="de-DE" b="1" dirty="0" err="1"/>
              <a:t>recent</a:t>
            </a:r>
            <a:r>
              <a:rPr lang="de-DE" b="1" dirty="0"/>
              <a:t> </a:t>
            </a:r>
            <a:r>
              <a:rPr lang="de-DE" b="1" dirty="0" err="1"/>
              <a:t>times</a:t>
            </a:r>
            <a:r>
              <a:rPr lang="de-DE" b="1" dirty="0"/>
              <a:t>?  </a:t>
            </a:r>
          </a:p>
          <a:p>
            <a:pPr marL="0" indent="0">
              <a:buNone/>
            </a:pPr>
            <a:r>
              <a:rPr lang="de-DE" dirty="0"/>
              <a:t>Think </a:t>
            </a:r>
            <a:r>
              <a:rPr lang="de-DE" dirty="0" err="1"/>
              <a:t>of</a:t>
            </a:r>
            <a:r>
              <a:rPr lang="de-DE" dirty="0"/>
              <a:t> </a:t>
            </a:r>
            <a:r>
              <a:rPr lang="de-DE" dirty="0" err="1"/>
              <a:t>recent</a:t>
            </a:r>
            <a:r>
              <a:rPr lang="de-DE" dirty="0"/>
              <a:t> positive </a:t>
            </a:r>
            <a:r>
              <a:rPr lang="de-DE" dirty="0" err="1"/>
              <a:t>developments</a:t>
            </a:r>
            <a:r>
              <a:rPr lang="de-DE" dirty="0"/>
              <a:t> in </a:t>
            </a:r>
            <a:r>
              <a:rPr lang="de-DE" dirty="0" err="1"/>
              <a:t>banking</a:t>
            </a:r>
            <a:r>
              <a:rPr lang="de-DE" dirty="0"/>
              <a:t>.</a:t>
            </a:r>
          </a:p>
          <a:p>
            <a:pPr marL="0" indent="0">
              <a:buNone/>
            </a:pPr>
            <a:r>
              <a:rPr lang="de-DE" dirty="0" err="1"/>
              <a:t>You</a:t>
            </a:r>
            <a:r>
              <a:rPr lang="de-DE" dirty="0"/>
              <a:t> will </a:t>
            </a:r>
            <a:r>
              <a:rPr lang="de-DE" dirty="0" err="1"/>
              <a:t>be</a:t>
            </a:r>
            <a:r>
              <a:rPr lang="de-DE" dirty="0"/>
              <a:t> </a:t>
            </a:r>
            <a:r>
              <a:rPr lang="de-DE" dirty="0" err="1"/>
              <a:t>asked</a:t>
            </a:r>
            <a:r>
              <a:rPr lang="de-DE" dirty="0"/>
              <a:t> </a:t>
            </a:r>
            <a:r>
              <a:rPr lang="de-DE" dirty="0" err="1"/>
              <a:t>to</a:t>
            </a:r>
            <a:r>
              <a:rPr lang="de-DE" dirty="0"/>
              <a:t> </a:t>
            </a:r>
            <a:r>
              <a:rPr lang="de-DE" dirty="0" err="1"/>
              <a:t>upload</a:t>
            </a:r>
            <a:r>
              <a:rPr lang="de-DE" dirty="0"/>
              <a:t> </a:t>
            </a:r>
            <a:r>
              <a:rPr lang="de-DE" dirty="0" err="1"/>
              <a:t>your</a:t>
            </a:r>
            <a:r>
              <a:rPr lang="de-DE" dirty="0"/>
              <a:t> </a:t>
            </a:r>
            <a:r>
              <a:rPr lang="de-DE" dirty="0" err="1"/>
              <a:t>text</a:t>
            </a:r>
            <a:r>
              <a:rPr lang="de-DE" dirty="0"/>
              <a:t> </a:t>
            </a:r>
            <a:r>
              <a:rPr lang="de-DE" dirty="0" err="1"/>
              <a:t>onto</a:t>
            </a:r>
            <a:r>
              <a:rPr lang="de-DE" dirty="0"/>
              <a:t> </a:t>
            </a:r>
            <a:r>
              <a:rPr lang="de-DE" dirty="0" err="1"/>
              <a:t>campUAS</a:t>
            </a:r>
            <a:r>
              <a:rPr lang="de-DE" dirty="0"/>
              <a:t> </a:t>
            </a:r>
            <a:r>
              <a:rPr lang="de-DE" dirty="0" err="1"/>
              <a:t>before</a:t>
            </a:r>
            <a:r>
              <a:rPr lang="de-DE" dirty="0"/>
              <a:t> </a:t>
            </a:r>
            <a:r>
              <a:rPr lang="de-DE" dirty="0" err="1"/>
              <a:t>the</a:t>
            </a:r>
            <a:r>
              <a:rPr lang="de-DE" dirty="0"/>
              <a:t> end </a:t>
            </a:r>
            <a:r>
              <a:rPr lang="de-DE" dirty="0" err="1"/>
              <a:t>of</a:t>
            </a:r>
            <a:r>
              <a:rPr lang="de-DE" dirty="0"/>
              <a:t> </a:t>
            </a:r>
            <a:r>
              <a:rPr lang="de-DE" dirty="0" err="1"/>
              <a:t>class</a:t>
            </a:r>
            <a:r>
              <a:rPr lang="de-DE" dirty="0"/>
              <a:t> </a:t>
            </a:r>
            <a:r>
              <a:rPr lang="de-DE" dirty="0" err="1"/>
              <a:t>under</a:t>
            </a:r>
            <a:r>
              <a:rPr lang="de-DE" dirty="0"/>
              <a:t> „Writing </a:t>
            </a:r>
            <a:r>
              <a:rPr lang="de-DE" dirty="0" err="1"/>
              <a:t>Assignment</a:t>
            </a:r>
            <a:r>
              <a:rPr lang="de-DE" dirty="0"/>
              <a:t> </a:t>
            </a:r>
            <a:r>
              <a:rPr lang="de-DE" dirty="0" err="1"/>
              <a:t>Lesson</a:t>
            </a:r>
            <a:r>
              <a:rPr lang="de-DE" dirty="0"/>
              <a:t> </a:t>
            </a:r>
            <a:r>
              <a:rPr lang="de-DE" dirty="0" err="1"/>
              <a:t>One</a:t>
            </a:r>
            <a:r>
              <a:rPr lang="de-DE" dirty="0"/>
              <a:t>“.</a:t>
            </a:r>
          </a:p>
        </p:txBody>
      </p:sp>
    </p:spTree>
    <p:extLst>
      <p:ext uri="{BB962C8B-B14F-4D97-AF65-F5344CB8AC3E}">
        <p14:creationId xmlns:p14="http://schemas.microsoft.com/office/powerpoint/2010/main" val="32621778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Group Work</a:t>
            </a:r>
          </a:p>
        </p:txBody>
      </p:sp>
      <p:sp>
        <p:nvSpPr>
          <p:cNvPr id="3" name="Inhaltsplatzhalter 2"/>
          <p:cNvSpPr>
            <a:spLocks noGrp="1"/>
          </p:cNvSpPr>
          <p:nvPr>
            <p:ph idx="1"/>
          </p:nvPr>
        </p:nvSpPr>
        <p:spPr/>
        <p:txBody>
          <a:bodyPr>
            <a:normAutofit fontScale="92500" lnSpcReduction="20000"/>
          </a:bodyPr>
          <a:lstStyle/>
          <a:p>
            <a:pPr marL="0" indent="0">
              <a:buNone/>
            </a:pPr>
            <a:r>
              <a:rPr lang="de-DE" dirty="0"/>
              <a:t>30-40 </a:t>
            </a:r>
            <a:r>
              <a:rPr lang="de-DE" dirty="0" err="1"/>
              <a:t>Minutes</a:t>
            </a:r>
            <a:endParaRPr lang="de-DE" dirty="0"/>
          </a:p>
          <a:p>
            <a:pPr marL="0" indent="0">
              <a:buNone/>
            </a:pPr>
            <a:r>
              <a:rPr lang="de-DE" dirty="0" err="1"/>
              <a:t>Construct</a:t>
            </a:r>
            <a:r>
              <a:rPr lang="de-DE" dirty="0"/>
              <a:t> </a:t>
            </a:r>
            <a:r>
              <a:rPr lang="de-DE" dirty="0" err="1"/>
              <a:t>notes</a:t>
            </a:r>
            <a:r>
              <a:rPr lang="de-DE" dirty="0"/>
              <a:t> </a:t>
            </a:r>
            <a:r>
              <a:rPr lang="de-DE" dirty="0" err="1"/>
              <a:t>for</a:t>
            </a:r>
            <a:r>
              <a:rPr lang="de-DE" dirty="0"/>
              <a:t> a </a:t>
            </a:r>
            <a:r>
              <a:rPr lang="de-DE" dirty="0" err="1"/>
              <a:t>presentation</a:t>
            </a:r>
            <a:r>
              <a:rPr lang="de-DE" dirty="0"/>
              <a:t> on </a:t>
            </a:r>
            <a:r>
              <a:rPr lang="de-DE" dirty="0" err="1"/>
              <a:t>the</a:t>
            </a:r>
            <a:r>
              <a:rPr lang="de-DE" dirty="0"/>
              <a:t> </a:t>
            </a:r>
            <a:r>
              <a:rPr lang="de-DE" dirty="0" err="1"/>
              <a:t>following</a:t>
            </a:r>
            <a:r>
              <a:rPr lang="de-DE" dirty="0"/>
              <a:t> </a:t>
            </a:r>
            <a:r>
              <a:rPr lang="de-DE" dirty="0" err="1"/>
              <a:t>topic</a:t>
            </a:r>
            <a:r>
              <a:rPr lang="de-DE" dirty="0"/>
              <a:t>.  </a:t>
            </a:r>
          </a:p>
          <a:p>
            <a:pPr marL="0" indent="0">
              <a:buNone/>
            </a:pPr>
            <a:r>
              <a:rPr lang="de-DE" dirty="0"/>
              <a:t>Modern Technology + Banking</a:t>
            </a:r>
          </a:p>
          <a:p>
            <a:pPr marL="0" indent="0">
              <a:buNone/>
            </a:pPr>
            <a:r>
              <a:rPr lang="de-DE" dirty="0" err="1"/>
              <a:t>Your</a:t>
            </a:r>
            <a:r>
              <a:rPr lang="de-DE" dirty="0"/>
              <a:t> </a:t>
            </a:r>
            <a:r>
              <a:rPr lang="de-DE" dirty="0" err="1"/>
              <a:t>notes</a:t>
            </a:r>
            <a:r>
              <a:rPr lang="de-DE" dirty="0"/>
              <a:t> </a:t>
            </a:r>
            <a:r>
              <a:rPr lang="de-DE" dirty="0" err="1"/>
              <a:t>may</a:t>
            </a:r>
            <a:r>
              <a:rPr lang="de-DE" dirty="0"/>
              <a:t> </a:t>
            </a:r>
            <a:r>
              <a:rPr lang="de-DE" dirty="0" err="1"/>
              <a:t>focus</a:t>
            </a:r>
            <a:r>
              <a:rPr lang="de-DE" dirty="0"/>
              <a:t> on a </a:t>
            </a:r>
            <a:r>
              <a:rPr lang="de-DE" dirty="0" err="1"/>
              <a:t>specific</a:t>
            </a:r>
            <a:r>
              <a:rPr lang="de-DE" dirty="0"/>
              <a:t> </a:t>
            </a:r>
            <a:r>
              <a:rPr lang="de-DE" dirty="0" err="1"/>
              <a:t>technology</a:t>
            </a:r>
            <a:r>
              <a:rPr lang="de-DE" dirty="0"/>
              <a:t> </a:t>
            </a:r>
            <a:r>
              <a:rPr lang="de-DE" dirty="0" err="1"/>
              <a:t>used</a:t>
            </a:r>
            <a:r>
              <a:rPr lang="de-DE" dirty="0"/>
              <a:t> </a:t>
            </a:r>
            <a:r>
              <a:rPr lang="de-DE" dirty="0" err="1"/>
              <a:t>by</a:t>
            </a:r>
            <a:r>
              <a:rPr lang="de-DE" dirty="0"/>
              <a:t> </a:t>
            </a:r>
            <a:r>
              <a:rPr lang="de-DE" dirty="0" err="1"/>
              <a:t>banks</a:t>
            </a:r>
            <a:r>
              <a:rPr lang="de-DE" dirty="0"/>
              <a:t>.</a:t>
            </a:r>
          </a:p>
          <a:p>
            <a:pPr marL="0" indent="0">
              <a:buNone/>
            </a:pPr>
            <a:r>
              <a:rPr lang="de-DE" dirty="0" err="1"/>
              <a:t>They</a:t>
            </a:r>
            <a:r>
              <a:rPr lang="de-DE" dirty="0"/>
              <a:t> </a:t>
            </a:r>
            <a:r>
              <a:rPr lang="de-DE" dirty="0" err="1"/>
              <a:t>should</a:t>
            </a:r>
            <a:r>
              <a:rPr lang="de-DE" dirty="0"/>
              <a:t> </a:t>
            </a:r>
            <a:r>
              <a:rPr lang="de-DE" dirty="0" err="1"/>
              <a:t>cover</a:t>
            </a:r>
            <a:r>
              <a:rPr lang="de-DE" dirty="0"/>
              <a:t> 3-5 </a:t>
            </a:r>
            <a:r>
              <a:rPr lang="de-DE" dirty="0" err="1"/>
              <a:t>points</a:t>
            </a:r>
            <a:r>
              <a:rPr lang="de-DE" dirty="0"/>
              <a:t>.</a:t>
            </a:r>
          </a:p>
          <a:p>
            <a:pPr marL="0" indent="0">
              <a:buNone/>
            </a:pPr>
            <a:r>
              <a:rPr lang="de-DE" dirty="0"/>
              <a:t>Upload </a:t>
            </a:r>
            <a:r>
              <a:rPr lang="de-DE" dirty="0" err="1"/>
              <a:t>your</a:t>
            </a:r>
            <a:r>
              <a:rPr lang="de-DE" dirty="0"/>
              <a:t> </a:t>
            </a:r>
            <a:r>
              <a:rPr lang="de-DE" dirty="0" err="1"/>
              <a:t>notes</a:t>
            </a:r>
            <a:r>
              <a:rPr lang="de-DE" dirty="0"/>
              <a:t> on </a:t>
            </a:r>
            <a:r>
              <a:rPr lang="de-DE" dirty="0" err="1"/>
              <a:t>CampUAS</a:t>
            </a:r>
            <a:r>
              <a:rPr lang="de-DE" dirty="0"/>
              <a:t> on </a:t>
            </a:r>
            <a:r>
              <a:rPr lang="de-DE" dirty="0" err="1"/>
              <a:t>the</a:t>
            </a:r>
            <a:r>
              <a:rPr lang="de-DE" dirty="0"/>
              <a:t> </a:t>
            </a:r>
            <a:r>
              <a:rPr lang="de-DE" dirty="0" err="1"/>
              <a:t>upload</a:t>
            </a:r>
            <a:r>
              <a:rPr lang="de-DE" dirty="0"/>
              <a:t> </a:t>
            </a:r>
            <a:r>
              <a:rPr lang="de-DE" dirty="0" err="1"/>
              <a:t>platform</a:t>
            </a:r>
            <a:r>
              <a:rPr lang="de-DE" dirty="0"/>
              <a:t> „Notes </a:t>
            </a:r>
            <a:r>
              <a:rPr lang="de-DE" dirty="0" err="1"/>
              <a:t>for</a:t>
            </a:r>
            <a:r>
              <a:rPr lang="de-DE" dirty="0"/>
              <a:t> a </a:t>
            </a:r>
            <a:r>
              <a:rPr lang="de-DE" dirty="0" err="1"/>
              <a:t>Presentation</a:t>
            </a:r>
            <a:r>
              <a:rPr lang="de-DE" dirty="0"/>
              <a:t> on Modern Technology and Banking“  </a:t>
            </a:r>
          </a:p>
        </p:txBody>
      </p:sp>
    </p:spTree>
    <p:extLst>
      <p:ext uri="{BB962C8B-B14F-4D97-AF65-F5344CB8AC3E}">
        <p14:creationId xmlns:p14="http://schemas.microsoft.com/office/powerpoint/2010/main" val="2029320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Key </a:t>
            </a:r>
            <a:r>
              <a:rPr lang="de-DE" dirty="0" err="1"/>
              <a:t>Vocabulary</a:t>
            </a:r>
            <a:r>
              <a:rPr lang="de-DE" dirty="0"/>
              <a:t> 2</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789999534"/>
              </p:ext>
            </p:extLst>
          </p:nvPr>
        </p:nvGraphicFramePr>
        <p:xfrm>
          <a:off x="457200" y="1600200"/>
          <a:ext cx="8229600" cy="1854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de-DE" dirty="0"/>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0"/>
                  </a:ext>
                </a:extLst>
              </a:tr>
              <a:tr h="370840">
                <a:tc>
                  <a:txBody>
                    <a:bodyPr/>
                    <a:lstStyle/>
                    <a:p>
                      <a:r>
                        <a:rPr lang="de-DE" dirty="0"/>
                        <a:t>Return</a:t>
                      </a:r>
                    </a:p>
                  </a:txBody>
                  <a:tcPr/>
                </a:tc>
                <a:tc>
                  <a:txBody>
                    <a:bodyPr/>
                    <a:lstStyle/>
                    <a:p>
                      <a:r>
                        <a:rPr lang="de-DE" dirty="0"/>
                        <a:t>Terms</a:t>
                      </a:r>
                    </a:p>
                  </a:txBody>
                  <a:tcPr/>
                </a:tc>
                <a:tc>
                  <a:txBody>
                    <a:bodyPr/>
                    <a:lstStyle/>
                    <a:p>
                      <a:r>
                        <a:rPr lang="de-DE" dirty="0" err="1"/>
                        <a:t>Wholesale</a:t>
                      </a:r>
                      <a:r>
                        <a:rPr lang="de-DE" dirty="0"/>
                        <a:t> Bank</a:t>
                      </a:r>
                    </a:p>
                  </a:txBody>
                  <a:tcPr/>
                </a:tc>
                <a:extLst>
                  <a:ext uri="{0D108BD9-81ED-4DB2-BD59-A6C34878D82A}">
                    <a16:rowId xmlns:a16="http://schemas.microsoft.com/office/drawing/2014/main" val="10001"/>
                  </a:ext>
                </a:extLst>
              </a:tr>
              <a:tr h="370840">
                <a:tc>
                  <a:txBody>
                    <a:bodyPr/>
                    <a:lstStyle/>
                    <a:p>
                      <a:r>
                        <a:rPr lang="de-DE" dirty="0" err="1"/>
                        <a:t>Savings</a:t>
                      </a:r>
                      <a:endParaRPr lang="de-DE" dirty="0"/>
                    </a:p>
                  </a:txBody>
                  <a:tcPr/>
                </a:tc>
                <a:tc>
                  <a:txBody>
                    <a:bodyPr/>
                    <a:lstStyle/>
                    <a:p>
                      <a:r>
                        <a:rPr lang="de-DE" dirty="0"/>
                        <a:t>Transaction</a:t>
                      </a:r>
                    </a:p>
                  </a:txBody>
                  <a:tcPr/>
                </a:tc>
                <a:tc>
                  <a:txBody>
                    <a:bodyPr/>
                    <a:lstStyle/>
                    <a:p>
                      <a:endParaRPr lang="de-DE"/>
                    </a:p>
                  </a:txBody>
                  <a:tcPr/>
                </a:tc>
                <a:extLst>
                  <a:ext uri="{0D108BD9-81ED-4DB2-BD59-A6C34878D82A}">
                    <a16:rowId xmlns:a16="http://schemas.microsoft.com/office/drawing/2014/main" val="10002"/>
                  </a:ext>
                </a:extLst>
              </a:tr>
              <a:tr h="370840">
                <a:tc>
                  <a:txBody>
                    <a:bodyPr/>
                    <a:lstStyle/>
                    <a:p>
                      <a:r>
                        <a:rPr lang="de-DE" dirty="0"/>
                        <a:t>Security</a:t>
                      </a:r>
                    </a:p>
                  </a:txBody>
                  <a:tcPr/>
                </a:tc>
                <a:tc>
                  <a:txBody>
                    <a:bodyPr/>
                    <a:lstStyle/>
                    <a:p>
                      <a:r>
                        <a:rPr lang="de-DE" dirty="0"/>
                        <a:t>Transfer (n </a:t>
                      </a:r>
                      <a:r>
                        <a:rPr lang="de-DE" dirty="0" err="1"/>
                        <a:t>and</a:t>
                      </a:r>
                      <a:r>
                        <a:rPr lang="de-DE" baseline="0" dirty="0"/>
                        <a:t> v)</a:t>
                      </a:r>
                      <a:endParaRPr lang="de-DE" dirty="0"/>
                    </a:p>
                  </a:txBody>
                  <a:tcPr/>
                </a:tc>
                <a:tc>
                  <a:txBody>
                    <a:bodyPr/>
                    <a:lstStyle/>
                    <a:p>
                      <a:endParaRPr lang="de-DE"/>
                    </a:p>
                  </a:txBody>
                  <a:tcPr/>
                </a:tc>
                <a:extLst>
                  <a:ext uri="{0D108BD9-81ED-4DB2-BD59-A6C34878D82A}">
                    <a16:rowId xmlns:a16="http://schemas.microsoft.com/office/drawing/2014/main" val="10003"/>
                  </a:ext>
                </a:extLst>
              </a:tr>
              <a:tr h="370840">
                <a:tc>
                  <a:txBody>
                    <a:bodyPr/>
                    <a:lstStyle/>
                    <a:p>
                      <a:r>
                        <a:rPr lang="de-DE" dirty="0"/>
                        <a:t>Term</a:t>
                      </a:r>
                    </a:p>
                  </a:txBody>
                  <a:tcPr/>
                </a:tc>
                <a:tc>
                  <a:txBody>
                    <a:bodyPr/>
                    <a:lstStyle/>
                    <a:p>
                      <a:r>
                        <a:rPr lang="de-DE" dirty="0"/>
                        <a:t>Variable</a:t>
                      </a:r>
                    </a:p>
                  </a:txBody>
                  <a:tcPr/>
                </a:tc>
                <a:tc>
                  <a:txBody>
                    <a:bodyPr/>
                    <a:lstStyle/>
                    <a:p>
                      <a:endParaRPr lang="de-DE"/>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0707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The Word „</a:t>
            </a:r>
            <a:r>
              <a:rPr lang="de-DE" dirty="0" err="1"/>
              <a:t>Finance</a:t>
            </a:r>
            <a:r>
              <a:rPr lang="de-DE" dirty="0"/>
              <a:t>“—Multiple Forms </a:t>
            </a:r>
            <a:r>
              <a:rPr lang="de-DE" dirty="0" err="1"/>
              <a:t>and</a:t>
            </a:r>
            <a:r>
              <a:rPr lang="de-DE" dirty="0"/>
              <a:t> </a:t>
            </a:r>
            <a:r>
              <a:rPr lang="de-DE" dirty="0" err="1"/>
              <a:t>Meanings</a:t>
            </a:r>
            <a:endParaRPr lang="de-DE" dirty="0"/>
          </a:p>
        </p:txBody>
      </p:sp>
      <p:sp>
        <p:nvSpPr>
          <p:cNvPr id="3" name="Inhaltsplatzhalter 2"/>
          <p:cNvSpPr>
            <a:spLocks noGrp="1"/>
          </p:cNvSpPr>
          <p:nvPr>
            <p:ph idx="1"/>
          </p:nvPr>
        </p:nvSpPr>
        <p:spPr/>
        <p:txBody>
          <a:bodyPr>
            <a:normAutofit fontScale="85000" lnSpcReduction="10000"/>
          </a:bodyPr>
          <a:lstStyle/>
          <a:p>
            <a:pPr marL="0" indent="0">
              <a:buNone/>
            </a:pPr>
            <a:r>
              <a:rPr lang="de-DE" i="1" dirty="0"/>
              <a:t>Finance —</a:t>
            </a:r>
            <a:r>
              <a:rPr lang="de-DE" dirty="0" err="1"/>
              <a:t>the</a:t>
            </a:r>
            <a:r>
              <a:rPr lang="de-DE" dirty="0"/>
              <a:t> </a:t>
            </a:r>
            <a:r>
              <a:rPr lang="de-DE" dirty="0" err="1"/>
              <a:t>management</a:t>
            </a:r>
            <a:r>
              <a:rPr lang="de-DE" dirty="0"/>
              <a:t> </a:t>
            </a:r>
            <a:r>
              <a:rPr lang="de-DE" dirty="0" err="1"/>
              <a:t>of</a:t>
            </a:r>
            <a:r>
              <a:rPr lang="de-DE" dirty="0"/>
              <a:t> a </a:t>
            </a:r>
            <a:r>
              <a:rPr lang="de-DE" dirty="0" err="1"/>
              <a:t>supply</a:t>
            </a:r>
            <a:r>
              <a:rPr lang="de-DE" dirty="0"/>
              <a:t> </a:t>
            </a:r>
            <a:r>
              <a:rPr lang="de-DE" dirty="0" err="1"/>
              <a:t>of</a:t>
            </a:r>
            <a:r>
              <a:rPr lang="de-DE" dirty="0"/>
              <a:t> </a:t>
            </a:r>
            <a:r>
              <a:rPr lang="de-DE" dirty="0" err="1"/>
              <a:t>money</a:t>
            </a:r>
            <a:endParaRPr lang="de-DE" dirty="0"/>
          </a:p>
          <a:p>
            <a:pPr marL="0" indent="0">
              <a:buNone/>
            </a:pPr>
            <a:r>
              <a:rPr lang="de-DE" i="1" dirty="0" err="1"/>
              <a:t>Finance</a:t>
            </a:r>
            <a:r>
              <a:rPr lang="de-DE" dirty="0"/>
              <a:t> —</a:t>
            </a:r>
            <a:r>
              <a:rPr lang="de-DE" dirty="0" err="1"/>
              <a:t>provide</a:t>
            </a:r>
            <a:r>
              <a:rPr lang="de-DE" dirty="0"/>
              <a:t> </a:t>
            </a:r>
            <a:r>
              <a:rPr lang="de-DE" dirty="0" err="1"/>
              <a:t>the</a:t>
            </a:r>
            <a:r>
              <a:rPr lang="de-DE" dirty="0"/>
              <a:t> </a:t>
            </a:r>
            <a:r>
              <a:rPr lang="de-DE" dirty="0" err="1"/>
              <a:t>money</a:t>
            </a:r>
            <a:r>
              <a:rPr lang="de-DE" dirty="0"/>
              <a:t> </a:t>
            </a:r>
            <a:r>
              <a:rPr lang="de-DE" dirty="0" err="1"/>
              <a:t>needed</a:t>
            </a:r>
            <a:r>
              <a:rPr lang="de-DE" dirty="0"/>
              <a:t> </a:t>
            </a:r>
            <a:r>
              <a:rPr lang="de-DE" dirty="0" err="1"/>
              <a:t>to</a:t>
            </a:r>
            <a:r>
              <a:rPr lang="de-DE" dirty="0"/>
              <a:t> </a:t>
            </a:r>
            <a:r>
              <a:rPr lang="de-DE" dirty="0" err="1"/>
              <a:t>pay</a:t>
            </a:r>
            <a:r>
              <a:rPr lang="de-DE" dirty="0"/>
              <a:t> </a:t>
            </a:r>
            <a:r>
              <a:rPr lang="de-DE" dirty="0" err="1"/>
              <a:t>for</a:t>
            </a:r>
            <a:r>
              <a:rPr lang="de-DE" dirty="0"/>
              <a:t> </a:t>
            </a:r>
            <a:r>
              <a:rPr lang="de-DE" dirty="0" err="1"/>
              <a:t>something</a:t>
            </a:r>
            <a:endParaRPr lang="de-DE" dirty="0"/>
          </a:p>
          <a:p>
            <a:pPr marL="0" indent="0">
              <a:buNone/>
            </a:pPr>
            <a:r>
              <a:rPr lang="de-DE" i="1" dirty="0" err="1"/>
              <a:t>Finances</a:t>
            </a:r>
            <a:r>
              <a:rPr lang="de-DE" dirty="0"/>
              <a:t> —</a:t>
            </a:r>
            <a:r>
              <a:rPr lang="de-DE" dirty="0" err="1"/>
              <a:t>the</a:t>
            </a:r>
            <a:r>
              <a:rPr lang="de-DE" dirty="0"/>
              <a:t> </a:t>
            </a:r>
            <a:r>
              <a:rPr lang="de-DE" dirty="0" err="1"/>
              <a:t>money</a:t>
            </a:r>
            <a:r>
              <a:rPr lang="de-DE" dirty="0"/>
              <a:t> </a:t>
            </a:r>
            <a:r>
              <a:rPr lang="de-DE" dirty="0" err="1"/>
              <a:t>which</a:t>
            </a:r>
            <a:r>
              <a:rPr lang="de-DE" dirty="0"/>
              <a:t> a </a:t>
            </a:r>
            <a:r>
              <a:rPr lang="de-DE" dirty="0" err="1"/>
              <a:t>person</a:t>
            </a:r>
            <a:r>
              <a:rPr lang="de-DE" dirty="0"/>
              <a:t> </a:t>
            </a:r>
            <a:r>
              <a:rPr lang="de-DE" dirty="0" err="1"/>
              <a:t>or</a:t>
            </a:r>
            <a:r>
              <a:rPr lang="de-DE" dirty="0"/>
              <a:t> </a:t>
            </a:r>
            <a:r>
              <a:rPr lang="de-DE" dirty="0" err="1"/>
              <a:t>company</a:t>
            </a:r>
            <a:r>
              <a:rPr lang="de-DE" dirty="0"/>
              <a:t> </a:t>
            </a:r>
            <a:r>
              <a:rPr lang="de-DE" dirty="0" err="1"/>
              <a:t>has</a:t>
            </a:r>
            <a:endParaRPr lang="de-DE" dirty="0"/>
          </a:p>
          <a:p>
            <a:pPr marL="0" indent="0">
              <a:buNone/>
            </a:pPr>
            <a:r>
              <a:rPr lang="de-DE" i="1" dirty="0"/>
              <a:t>Financial</a:t>
            </a:r>
            <a:r>
              <a:rPr lang="de-DE" dirty="0"/>
              <a:t> —</a:t>
            </a:r>
            <a:r>
              <a:rPr lang="de-DE" dirty="0" err="1"/>
              <a:t>relating</a:t>
            </a:r>
            <a:r>
              <a:rPr lang="de-DE" dirty="0"/>
              <a:t> </a:t>
            </a:r>
            <a:r>
              <a:rPr lang="de-DE" dirty="0" err="1"/>
              <a:t>to</a:t>
            </a:r>
            <a:r>
              <a:rPr lang="de-DE" dirty="0"/>
              <a:t> </a:t>
            </a:r>
            <a:r>
              <a:rPr lang="de-DE" dirty="0" err="1"/>
              <a:t>money</a:t>
            </a:r>
            <a:r>
              <a:rPr lang="de-DE" dirty="0"/>
              <a:t> </a:t>
            </a:r>
            <a:r>
              <a:rPr lang="de-DE" dirty="0" err="1"/>
              <a:t>of</a:t>
            </a:r>
            <a:r>
              <a:rPr lang="de-DE" dirty="0"/>
              <a:t> </a:t>
            </a:r>
            <a:r>
              <a:rPr lang="de-DE" dirty="0" err="1"/>
              <a:t>how</a:t>
            </a:r>
            <a:r>
              <a:rPr lang="de-DE" dirty="0"/>
              <a:t> </a:t>
            </a:r>
            <a:r>
              <a:rPr lang="de-DE" dirty="0" err="1"/>
              <a:t>money</a:t>
            </a:r>
            <a:r>
              <a:rPr lang="de-DE" dirty="0"/>
              <a:t> </a:t>
            </a:r>
            <a:r>
              <a:rPr lang="de-DE" dirty="0" err="1"/>
              <a:t>is</a:t>
            </a:r>
            <a:r>
              <a:rPr lang="de-DE" dirty="0"/>
              <a:t> </a:t>
            </a:r>
            <a:r>
              <a:rPr lang="de-DE" dirty="0" err="1"/>
              <a:t>managed</a:t>
            </a:r>
            <a:endParaRPr lang="de-DE" dirty="0"/>
          </a:p>
          <a:p>
            <a:pPr marL="0" indent="0">
              <a:buNone/>
            </a:pPr>
            <a:r>
              <a:rPr lang="de-DE" i="1" dirty="0" err="1"/>
              <a:t>Financially</a:t>
            </a:r>
            <a:r>
              <a:rPr lang="de-DE" dirty="0"/>
              <a:t> —</a:t>
            </a:r>
            <a:r>
              <a:rPr lang="de-DE" dirty="0" err="1"/>
              <a:t>adverb</a:t>
            </a:r>
            <a:r>
              <a:rPr lang="de-DE" dirty="0"/>
              <a:t> form </a:t>
            </a:r>
            <a:r>
              <a:rPr lang="de-DE" dirty="0" err="1"/>
              <a:t>of</a:t>
            </a:r>
            <a:r>
              <a:rPr lang="de-DE" dirty="0"/>
              <a:t> </a:t>
            </a:r>
            <a:r>
              <a:rPr lang="de-DE" dirty="0" err="1"/>
              <a:t>finance</a:t>
            </a:r>
            <a:r>
              <a:rPr lang="de-DE" dirty="0"/>
              <a:t>.  </a:t>
            </a:r>
            <a:r>
              <a:rPr lang="de-DE" dirty="0" err="1"/>
              <a:t>Example</a:t>
            </a:r>
            <a:r>
              <a:rPr lang="de-DE" dirty="0"/>
              <a:t>: „The </a:t>
            </a:r>
            <a:r>
              <a:rPr lang="de-DE" dirty="0" err="1"/>
              <a:t>project</a:t>
            </a:r>
            <a:r>
              <a:rPr lang="de-DE" dirty="0"/>
              <a:t> </a:t>
            </a:r>
            <a:r>
              <a:rPr lang="de-DE" dirty="0" err="1"/>
              <a:t>is</a:t>
            </a:r>
            <a:r>
              <a:rPr lang="de-DE" dirty="0"/>
              <a:t> not </a:t>
            </a:r>
            <a:r>
              <a:rPr lang="de-DE" dirty="0" err="1"/>
              <a:t>financially</a:t>
            </a:r>
            <a:r>
              <a:rPr lang="de-DE" dirty="0"/>
              <a:t> </a:t>
            </a:r>
            <a:r>
              <a:rPr lang="de-DE" dirty="0" err="1"/>
              <a:t>viable</a:t>
            </a:r>
            <a:r>
              <a:rPr lang="de-DE" dirty="0"/>
              <a:t>.“</a:t>
            </a:r>
          </a:p>
          <a:p>
            <a:pPr marL="0" indent="0">
              <a:buNone/>
            </a:pPr>
            <a:r>
              <a:rPr lang="de-DE" i="1" dirty="0"/>
              <a:t>Financier</a:t>
            </a:r>
            <a:r>
              <a:rPr lang="de-DE" dirty="0"/>
              <a:t> —a </a:t>
            </a:r>
            <a:r>
              <a:rPr lang="de-DE" dirty="0" err="1"/>
              <a:t>person</a:t>
            </a:r>
            <a:r>
              <a:rPr lang="de-DE" dirty="0"/>
              <a:t> </a:t>
            </a:r>
            <a:r>
              <a:rPr lang="de-DE" dirty="0" err="1"/>
              <a:t>who</a:t>
            </a:r>
            <a:r>
              <a:rPr lang="de-DE" dirty="0"/>
              <a:t> </a:t>
            </a:r>
            <a:r>
              <a:rPr lang="de-DE" dirty="0" err="1"/>
              <a:t>has</a:t>
            </a:r>
            <a:r>
              <a:rPr lang="de-DE" dirty="0"/>
              <a:t> </a:t>
            </a:r>
            <a:r>
              <a:rPr lang="de-DE" dirty="0" err="1"/>
              <a:t>control</a:t>
            </a:r>
            <a:r>
              <a:rPr lang="de-DE" dirty="0"/>
              <a:t> </a:t>
            </a:r>
            <a:r>
              <a:rPr lang="de-DE" dirty="0" err="1"/>
              <a:t>of</a:t>
            </a:r>
            <a:r>
              <a:rPr lang="de-DE" dirty="0"/>
              <a:t> a large </a:t>
            </a:r>
            <a:r>
              <a:rPr lang="de-DE" dirty="0" err="1"/>
              <a:t>amount</a:t>
            </a:r>
            <a:r>
              <a:rPr lang="de-DE" dirty="0"/>
              <a:t> </a:t>
            </a:r>
            <a:r>
              <a:rPr lang="de-DE" dirty="0" err="1"/>
              <a:t>of</a:t>
            </a:r>
            <a:r>
              <a:rPr lang="de-DE" dirty="0"/>
              <a:t> </a:t>
            </a:r>
            <a:r>
              <a:rPr lang="de-DE" dirty="0" err="1"/>
              <a:t>money</a:t>
            </a:r>
            <a:r>
              <a:rPr lang="de-DE" dirty="0"/>
              <a:t> </a:t>
            </a:r>
            <a:r>
              <a:rPr lang="de-DE" dirty="0" err="1"/>
              <a:t>and</a:t>
            </a:r>
            <a:r>
              <a:rPr lang="de-DE" dirty="0"/>
              <a:t> </a:t>
            </a:r>
            <a:r>
              <a:rPr lang="de-DE" dirty="0" err="1"/>
              <a:t>can</a:t>
            </a:r>
            <a:r>
              <a:rPr lang="de-DE" dirty="0"/>
              <a:t> </a:t>
            </a:r>
            <a:r>
              <a:rPr lang="de-DE" dirty="0" err="1"/>
              <a:t>give</a:t>
            </a:r>
            <a:r>
              <a:rPr lang="de-DE" dirty="0"/>
              <a:t> </a:t>
            </a:r>
            <a:r>
              <a:rPr lang="de-DE" dirty="0" err="1"/>
              <a:t>or</a:t>
            </a:r>
            <a:r>
              <a:rPr lang="de-DE" dirty="0"/>
              <a:t> </a:t>
            </a:r>
            <a:r>
              <a:rPr lang="de-DE" dirty="0" err="1"/>
              <a:t>lend</a:t>
            </a:r>
            <a:r>
              <a:rPr lang="de-DE" dirty="0"/>
              <a:t> </a:t>
            </a:r>
            <a:r>
              <a:rPr lang="de-DE" dirty="0" err="1"/>
              <a:t>it</a:t>
            </a:r>
            <a:r>
              <a:rPr lang="de-DE" dirty="0"/>
              <a:t> </a:t>
            </a:r>
            <a:r>
              <a:rPr lang="de-DE" dirty="0" err="1"/>
              <a:t>to</a:t>
            </a:r>
            <a:r>
              <a:rPr lang="de-DE" dirty="0"/>
              <a:t> </a:t>
            </a:r>
            <a:r>
              <a:rPr lang="de-DE" dirty="0" err="1"/>
              <a:t>people</a:t>
            </a:r>
            <a:r>
              <a:rPr lang="de-DE" dirty="0"/>
              <a:t> </a:t>
            </a:r>
            <a:r>
              <a:rPr lang="de-DE" dirty="0" err="1"/>
              <a:t>or</a:t>
            </a:r>
            <a:r>
              <a:rPr lang="de-DE" dirty="0"/>
              <a:t> </a:t>
            </a:r>
            <a:r>
              <a:rPr lang="de-DE" dirty="0" err="1"/>
              <a:t>organizations</a:t>
            </a: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300859888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3984</Words>
  <Application>Microsoft Office PowerPoint</Application>
  <PresentationFormat>Bildschirmpräsentation (4:3)</PresentationFormat>
  <Paragraphs>552</Paragraphs>
  <Slides>72</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72</vt:i4>
      </vt:variant>
    </vt:vector>
  </HeadingPairs>
  <TitlesOfParts>
    <vt:vector size="75" baseType="lpstr">
      <vt:lpstr>Arial</vt:lpstr>
      <vt:lpstr>Calibri</vt:lpstr>
      <vt:lpstr>Larissa</vt:lpstr>
      <vt:lpstr>International Finance: Presenting in English English for Banking Unit 1: What is Banking? / Retail Banking (expanded)</vt:lpstr>
      <vt:lpstr>campUAS Course</vt:lpstr>
      <vt:lpstr>Online Spachtest Results</vt:lpstr>
      <vt:lpstr>Scripts</vt:lpstr>
      <vt:lpstr>Unit 1 Overview of Lesson</vt:lpstr>
      <vt:lpstr>Introduce Yourself in English</vt:lpstr>
      <vt:lpstr>Key Vocabulary 1</vt:lpstr>
      <vt:lpstr>Key Vocabulary 2</vt:lpstr>
      <vt:lpstr>The Word „Finance“—Multiple Forms and Meanings</vt:lpstr>
      <vt:lpstr>Unit 1 Exercise A (p. 6)</vt:lpstr>
      <vt:lpstr>Unit 1 Exercise A (p. 6)</vt:lpstr>
      <vt:lpstr>Image of a Conversation Between Financial Advisor and Potential Clients</vt:lpstr>
      <vt:lpstr>Unit 1 Exercise B (p. 6)</vt:lpstr>
      <vt:lpstr>Unit 1 Exercise B (p. 6)</vt:lpstr>
      <vt:lpstr>Unit 1 Exercise C (p. 6)</vt:lpstr>
      <vt:lpstr>Unit 1 Exercise C (p. 6)</vt:lpstr>
      <vt:lpstr>Unit 1 Exercise D (p. 6)</vt:lpstr>
      <vt:lpstr>Unit 1 Exercise C (p. 6)</vt:lpstr>
      <vt:lpstr>Unit 1 Exercise C (p. 6)</vt:lpstr>
      <vt:lpstr>Illustrations (page 7)</vt:lpstr>
      <vt:lpstr>Illustrations (page 7)</vt:lpstr>
      <vt:lpstr>Academic Lecture on Economics</vt:lpstr>
      <vt:lpstr>Unit 1 Listening Exercise A (page 8)</vt:lpstr>
      <vt:lpstr>Unit 1 Listening Exercise B (page 8)</vt:lpstr>
      <vt:lpstr>Unit 1 Listening Exercise B (page 8)</vt:lpstr>
      <vt:lpstr>Unit 1 Listening Exercise C (page 8)</vt:lpstr>
      <vt:lpstr>Unit 1 Listening Exercise C (page 8)</vt:lpstr>
      <vt:lpstr>Unit 1 Listening Exercise D (page 8)</vt:lpstr>
      <vt:lpstr>Unit 1 Listening Exercise D (page 8)</vt:lpstr>
      <vt:lpstr>Unit 1 Listening Exercise E (page 8)</vt:lpstr>
      <vt:lpstr>Unit 1 Listening Exercise E (page 8)</vt:lpstr>
      <vt:lpstr>Unit 1 Listening Exercise F (page 8)</vt:lpstr>
      <vt:lpstr>Unit 1 Banking Quiz (p. 9)</vt:lpstr>
      <vt:lpstr>Unit 1 Banking Quiz (page 9)</vt:lpstr>
      <vt:lpstr>First Chinese Bank Notes</vt:lpstr>
      <vt:lpstr>Unit 1 Banking Quiz (page 9)</vt:lpstr>
      <vt:lpstr>Banca Monte dei Paschi</vt:lpstr>
      <vt:lpstr>Unit 1 Banking Quiz (page 9)</vt:lpstr>
      <vt:lpstr>Unit 1 Banking Quiz (page 9)</vt:lpstr>
      <vt:lpstr>Early Diner‘s Club Card</vt:lpstr>
      <vt:lpstr>Unit 1 Banking Quiz (page 9)</vt:lpstr>
      <vt:lpstr>Credit Debt in USA</vt:lpstr>
      <vt:lpstr>Credit Card Debt</vt:lpstr>
      <vt:lpstr>Credit Card Usage World-Wide</vt:lpstr>
      <vt:lpstr>Credit Card Usage World-Wide</vt:lpstr>
      <vt:lpstr>Different Aspects of Credit Card Usage from Consumer‘s Perspective</vt:lpstr>
      <vt:lpstr>Unit 1 Banking Quiz (page 9)</vt:lpstr>
      <vt:lpstr>First ATM</vt:lpstr>
      <vt:lpstr>Unit 1 Banking Quiz (page 9)</vt:lpstr>
      <vt:lpstr>Physical Cash versus Electronic Cash</vt:lpstr>
      <vt:lpstr>Physical Cash versus Electronic Cash</vt:lpstr>
      <vt:lpstr>Unit 1 Language: Key Verbs in Retail Banking (page 10)</vt:lpstr>
      <vt:lpstr>Unit 1 Language: Key Verbs in Retail Banking (page 10)</vt:lpstr>
      <vt:lpstr>Task: Dis/advantages of different payment systems.  (Page 10-11)</vt:lpstr>
      <vt:lpstr>Advantages / Disadvantages</vt:lpstr>
      <vt:lpstr>Language: Banking Terminology (page 12)</vt:lpstr>
      <vt:lpstr>Language: Banking Terminology (page 12)</vt:lpstr>
      <vt:lpstr>Contactless Payment</vt:lpstr>
      <vt:lpstr>Contactless Payment in Chinese Restaurant</vt:lpstr>
      <vt:lpstr>Reading:  The Future of ATMs (page 13 and 14)</vt:lpstr>
      <vt:lpstr>Reading:  The Future of ATMS (page 13 and 14)</vt:lpstr>
      <vt:lpstr>Reading:  The Future of ATMS (page 13 and 14)</vt:lpstr>
      <vt:lpstr>Reading:  The Future of ATMS (page 13 and 14)</vt:lpstr>
      <vt:lpstr>Bank in a Box in a Presentation</vt:lpstr>
      <vt:lpstr>Reading:  The Future of ATMS (page 13 and 14)</vt:lpstr>
      <vt:lpstr>Reading:  The Future of ATMS (page 13 and 14)</vt:lpstr>
      <vt:lpstr>Reading and Discussion: Retail Banking</vt:lpstr>
      <vt:lpstr>Discourse Markers: Adverbs (page 16)</vt:lpstr>
      <vt:lpstr>Discourse Markers: Adverbs (page 16)</vt:lpstr>
      <vt:lpstr>Discourse Markers: Adverbs (page 16)</vt:lpstr>
      <vt:lpstr>In-Class Writing Assignment</vt:lpstr>
      <vt:lpstr>Group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Finance: Business English 2 English for Banking Unit 1: What is Banking?</dc:title>
  <dc:creator>Slawney, James</dc:creator>
  <cp:lastModifiedBy>Slawney, James</cp:lastModifiedBy>
  <cp:revision>49</cp:revision>
  <dcterms:created xsi:type="dcterms:W3CDTF">2016-10-24T11:41:27Z</dcterms:created>
  <dcterms:modified xsi:type="dcterms:W3CDTF">2025-04-14T07:57:13Z</dcterms:modified>
</cp:coreProperties>
</file>