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36" r:id="rId3"/>
    <p:sldId id="327" r:id="rId4"/>
    <p:sldId id="339" r:id="rId5"/>
    <p:sldId id="328" r:id="rId6"/>
    <p:sldId id="330" r:id="rId7"/>
    <p:sldId id="338" r:id="rId8"/>
    <p:sldId id="322" r:id="rId9"/>
    <p:sldId id="296" r:id="rId10"/>
    <p:sldId id="331" r:id="rId11"/>
    <p:sldId id="333" r:id="rId12"/>
    <p:sldId id="334" r:id="rId13"/>
    <p:sldId id="335" r:id="rId14"/>
    <p:sldId id="290" r:id="rId15"/>
    <p:sldId id="284" r:id="rId16"/>
    <p:sldId id="291" r:id="rId17"/>
    <p:sldId id="292" r:id="rId18"/>
    <p:sldId id="293" r:id="rId19"/>
    <p:sldId id="294" r:id="rId20"/>
    <p:sldId id="295" r:id="rId21"/>
    <p:sldId id="287" r:id="rId22"/>
    <p:sldId id="340" r:id="rId23"/>
    <p:sldId id="341" r:id="rId24"/>
    <p:sldId id="318" r:id="rId25"/>
    <p:sldId id="319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38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261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1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183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16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703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20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4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53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02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74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05228-AD7E-4654-BE8A-3D29ADC6534B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C57A-3E1E-45F3-8402-A369265286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335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</a:rPr>
              <a:t>NPOs MANAGEMENT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4800" b="1" dirty="0"/>
              <a:t>FINANCING</a:t>
            </a:r>
            <a:r>
              <a:rPr lang="en-GB" sz="4800" b="1" dirty="0"/>
              <a:t> IN NON-PROFIT ORGANIZATION (NPO) </a:t>
            </a:r>
            <a:r>
              <a:rPr lang="en-US" sz="4800" b="1" dirty="0"/>
              <a:t>-</a:t>
            </a:r>
            <a:endParaRPr lang="am-ET" sz="4800" b="1" dirty="0"/>
          </a:p>
          <a:p>
            <a:pPr marL="0" indent="0" algn="ctr">
              <a:buNone/>
            </a:pPr>
            <a:r>
              <a:rPr lang="en-US" sz="4800" b="1" dirty="0"/>
              <a:t>EXTERNAL </a:t>
            </a:r>
            <a:endParaRPr lang="am-ET" sz="4800" b="1" dirty="0"/>
          </a:p>
        </p:txBody>
      </p:sp>
    </p:spTree>
    <p:extLst>
      <p:ext uri="{BB962C8B-B14F-4D97-AF65-F5344CB8AC3E}">
        <p14:creationId xmlns:p14="http://schemas.microsoft.com/office/powerpoint/2010/main" val="197854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Sources of financing in NPOs </a:t>
            </a:r>
            <a:br>
              <a:rPr lang="en-US" dirty="0"/>
            </a:br>
            <a:r>
              <a:rPr lang="en-US" dirty="0"/>
              <a:t>(USA &amp; Canada &amp; Germany) </a:t>
            </a:r>
            <a:r>
              <a:rPr lang="en-US" sz="1600" dirty="0"/>
              <a:t>(Green for All, February 2012)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USA &amp; Canada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Grants 77% -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dirty="0"/>
              <a:t>Grant from foundations 50% &amp; Government 27%</a:t>
            </a:r>
            <a:endParaRPr lang="de-DE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Donations 63% -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dirty="0"/>
              <a:t>Donations from individual 35% &amp;Corporations 28%</a:t>
            </a:r>
            <a:endParaRPr lang="de-DE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General Operating Fund 31%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dirty="0"/>
              <a:t>Loan 27% - Loan from Commercial Bank 11%, Loan from Foundations 6%; Loan from Government 5%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Organizational Reserves 22%</a:t>
            </a:r>
          </a:p>
          <a:p>
            <a:pPr marL="514350" lvl="0" indent="-514350">
              <a:buFont typeface="+mj-lt"/>
              <a:buAutoNum type="arabicPeriod"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0471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Sources of financing in NPOs (USA &amp; Canada)</a:t>
            </a:r>
            <a:br>
              <a:rPr lang="en-US" sz="3200" dirty="0"/>
            </a:br>
            <a:r>
              <a:rPr lang="en-US" sz="2000" dirty="0"/>
              <a:t>Source: Fundraising Academy 2006</a:t>
            </a:r>
            <a:endParaRPr lang="de-DE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8136903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5034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Sources of financing (Germany)</a:t>
            </a:r>
            <a:br>
              <a:rPr lang="en-US" sz="3600" dirty="0"/>
            </a:br>
            <a:r>
              <a:rPr lang="en-US" sz="1600" dirty="0"/>
              <a:t>Source: Fundraising Academy 2006</a:t>
            </a:r>
            <a:endParaRPr lang="am-ET" sz="1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Public funds - (Grants) - 65.50%</a:t>
            </a:r>
            <a:endParaRPr lang="de-DE" dirty="0"/>
          </a:p>
          <a:p>
            <a:pPr marL="514350" lvl="0" indent="-514350">
              <a:buFont typeface="+mj-lt"/>
              <a:buAutoNum type="arabicPeriod"/>
            </a:pPr>
            <a:r>
              <a:rPr lang="de-DE" dirty="0" err="1"/>
              <a:t>Self-generated</a:t>
            </a:r>
            <a:r>
              <a:rPr lang="de-DE" dirty="0"/>
              <a:t> </a:t>
            </a:r>
            <a:r>
              <a:rPr lang="de-DE" dirty="0" err="1"/>
              <a:t>funds</a:t>
            </a:r>
            <a:r>
              <a:rPr lang="de-DE" dirty="0"/>
              <a:t> - (</a:t>
            </a:r>
            <a:r>
              <a:rPr lang="de-DE" dirty="0" err="1"/>
              <a:t>Fees</a:t>
            </a:r>
            <a:r>
              <a:rPr lang="de-DE" dirty="0"/>
              <a:t>, </a:t>
            </a:r>
            <a:r>
              <a:rPr lang="de-DE" dirty="0" err="1"/>
              <a:t>charges</a:t>
            </a:r>
            <a:r>
              <a:rPr lang="de-DE" dirty="0"/>
              <a:t>) -29.8%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Philanthropic means - (Donations, membership fees) - 4.70%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056247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3. Sources of financing in NPOs </a:t>
            </a:r>
            <a:r>
              <a:rPr lang="en-US" sz="4000" dirty="0"/>
              <a:t>(Germany) </a:t>
            </a:r>
            <a:r>
              <a:rPr lang="en-US" sz="1300" dirty="0"/>
              <a:t>Source: Fundraising Academy 2006</a:t>
            </a:r>
            <a:endParaRPr lang="de-DE" sz="13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700808"/>
            <a:ext cx="7776864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729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</a:rPr>
              <a:t>NPOs MANAGEMENT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4800" b="1"/>
              <a:t>INTERNAL SOURCES OF </a:t>
            </a:r>
            <a:endParaRPr lang="am-ET" sz="4800" b="1" dirty="0"/>
          </a:p>
          <a:p>
            <a:pPr marL="0" indent="0" algn="ctr">
              <a:buNone/>
            </a:pPr>
            <a:r>
              <a:rPr lang="en-US" sz="4800" b="1" dirty="0"/>
              <a:t>FINANCING</a:t>
            </a:r>
            <a:r>
              <a:rPr lang="en-GB" sz="4800" b="1" dirty="0"/>
              <a:t> IN NON-PROFIT ORGANIZATION (NPO) </a:t>
            </a:r>
            <a:r>
              <a:rPr lang="en-US" sz="4800" b="1" dirty="0"/>
              <a:t>-</a:t>
            </a:r>
            <a:endParaRPr lang="am-ET" sz="4800" b="1" dirty="0"/>
          </a:p>
        </p:txBody>
      </p:sp>
    </p:spTree>
    <p:extLst>
      <p:ext uri="{BB962C8B-B14F-4D97-AF65-F5344CB8AC3E}">
        <p14:creationId xmlns:p14="http://schemas.microsoft.com/office/powerpoint/2010/main" val="3556915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Internal financing Sources</a:t>
            </a:r>
            <a:br>
              <a:rPr lang="en-US" b="1" dirty="0"/>
            </a:br>
            <a:r>
              <a:rPr lang="en-US" b="1" dirty="0"/>
              <a:t>SERVICE CHARGES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</a:rPr>
              <a:t>Main Topics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de-DE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4 Stages of Financing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Sources of Internal Financing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b="1" dirty="0"/>
              <a:t>1. </a:t>
            </a:r>
            <a:r>
              <a:rPr lang="en-US" b="1" dirty="0"/>
              <a:t>Day related service charges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2. Hourly related service charges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3. Case-related benefits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4. Individual performance-relaxed charges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5. Activity Impact-oriented charges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6. Process  oriented charges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1" dirty="0"/>
              <a:t>7. Other sources</a:t>
            </a:r>
          </a:p>
          <a:p>
            <a:pPr lvl="0"/>
            <a:endParaRPr lang="de-DE" sz="2400" dirty="0">
              <a:solidFill>
                <a:srgbClr val="FF0000"/>
              </a:solidFill>
            </a:endParaRPr>
          </a:p>
          <a:p>
            <a:pPr lvl="0"/>
            <a:endParaRPr lang="de-DE" sz="2800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64398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1. Day </a:t>
            </a:r>
            <a:r>
              <a:rPr lang="en-US" b="1" dirty="0"/>
              <a:t>related service charges </a:t>
            </a:r>
            <a:r>
              <a:rPr lang="de-DE" b="1" dirty="0"/>
              <a:t>– (Tagesbezogene Leistungsentgelte)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Day </a:t>
            </a:r>
            <a:r>
              <a:rPr lang="en-US" b="1" dirty="0"/>
              <a:t>related</a:t>
            </a:r>
            <a:r>
              <a:rPr lang="de-DE" b="1" dirty="0"/>
              <a:t> </a:t>
            </a:r>
            <a:r>
              <a:rPr lang="en-US" b="1" dirty="0"/>
              <a:t>service charges</a:t>
            </a:r>
            <a:endParaRPr lang="en-US" dirty="0"/>
          </a:p>
          <a:p>
            <a:r>
              <a:rPr lang="en-US" dirty="0"/>
              <a:t>Are fees paid by financing provider to NPO on a rate per day or per client basis. </a:t>
            </a:r>
          </a:p>
          <a:p>
            <a:r>
              <a:rPr lang="en-US" dirty="0"/>
              <a:t>Rate Is differentiated by</a:t>
            </a:r>
          </a:p>
          <a:p>
            <a:pPr lvl="1"/>
            <a:r>
              <a:rPr lang="en-US" dirty="0"/>
              <a:t>type of service and NPO need for assistance</a:t>
            </a:r>
            <a:endParaRPr lang="de-DE" dirty="0"/>
          </a:p>
          <a:p>
            <a:pPr marL="0" indent="0">
              <a:buNone/>
            </a:pPr>
            <a:r>
              <a:rPr lang="en-US" b="1" dirty="0"/>
              <a:t>Example of </a:t>
            </a:r>
            <a:r>
              <a:rPr lang="de-DE" b="1" dirty="0"/>
              <a:t>Day </a:t>
            </a:r>
            <a:r>
              <a:rPr lang="en-US" b="1" dirty="0"/>
              <a:t>related</a:t>
            </a:r>
            <a:r>
              <a:rPr lang="de-DE" b="1" dirty="0"/>
              <a:t> </a:t>
            </a:r>
            <a:r>
              <a:rPr lang="en-US" b="1" dirty="0"/>
              <a:t>service charges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Children's and youth hostel &amp; day care facilities</a:t>
            </a:r>
          </a:p>
          <a:p>
            <a:pPr lvl="1"/>
            <a:r>
              <a:rPr lang="en-US" dirty="0"/>
              <a:t>Elderly care homes &amp; disabled dormitory</a:t>
            </a:r>
          </a:p>
          <a:p>
            <a:pPr lvl="1"/>
            <a:r>
              <a:rPr lang="en-US" dirty="0"/>
              <a:t>Women houses &amp; homeless shelters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781689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2. </a:t>
            </a:r>
            <a:r>
              <a:rPr lang="en-US" b="1" dirty="0"/>
              <a:t>Hourly service charges </a:t>
            </a:r>
            <a:r>
              <a:rPr lang="de-DE" b="1" dirty="0"/>
              <a:t>- Stundenbezogene Leistungsentgelte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Hourly service charges</a:t>
            </a:r>
            <a:endParaRPr lang="en-US" dirty="0"/>
          </a:p>
          <a:p>
            <a:r>
              <a:rPr lang="en-US" dirty="0"/>
              <a:t>Are fees paid by financing provider to NPO for services provided by the NPO to service recipient in hourly sessions. </a:t>
            </a:r>
          </a:p>
          <a:p>
            <a:r>
              <a:rPr lang="en-US" dirty="0"/>
              <a:t>used for social pedagogical counseling centers</a:t>
            </a:r>
          </a:p>
          <a:p>
            <a:r>
              <a:rPr lang="en-US" b="1" dirty="0"/>
              <a:t>Example of </a:t>
            </a:r>
            <a:r>
              <a:rPr lang="de-DE" b="1" dirty="0"/>
              <a:t>Day </a:t>
            </a:r>
            <a:r>
              <a:rPr lang="en-US" b="1" dirty="0"/>
              <a:t>related</a:t>
            </a:r>
            <a:r>
              <a:rPr lang="de-DE" b="1" dirty="0"/>
              <a:t> </a:t>
            </a:r>
            <a:r>
              <a:rPr lang="en-US" b="1" dirty="0"/>
              <a:t>service charges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for social pedagogical family aid</a:t>
            </a:r>
          </a:p>
          <a:p>
            <a:pPr lvl="1"/>
            <a:r>
              <a:rPr lang="en-US" dirty="0"/>
              <a:t>to claim for early retirement </a:t>
            </a:r>
          </a:p>
          <a:p>
            <a:pPr lvl="1"/>
            <a:r>
              <a:rPr lang="en-US" dirty="0"/>
              <a:t>for supplementary aid for education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258946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3. </a:t>
            </a:r>
            <a:r>
              <a:rPr lang="en-US" b="1" dirty="0"/>
              <a:t>Case-related benefits </a:t>
            </a:r>
            <a:br>
              <a:rPr lang="de-DE" b="1" dirty="0"/>
            </a:br>
            <a:r>
              <a:rPr lang="de-DE" b="1" dirty="0"/>
              <a:t>(Fallbezogene Leistungsentgelte) 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Case-related benefits/ service charges</a:t>
            </a:r>
            <a:endParaRPr lang="en-US" dirty="0"/>
          </a:p>
          <a:p>
            <a:r>
              <a:rPr lang="en-US" dirty="0"/>
              <a:t>Are fees paid by financing provider to NPO for social services on a case by case basis. </a:t>
            </a:r>
          </a:p>
          <a:p>
            <a:pPr lvl="1"/>
            <a:r>
              <a:rPr lang="en-US" dirty="0"/>
              <a:t>to cover the expenses on average irrespective of the actual amount of service.</a:t>
            </a:r>
          </a:p>
          <a:p>
            <a:pPr marL="0" indent="0">
              <a:buNone/>
            </a:pPr>
            <a:r>
              <a:rPr lang="en-US" b="1" dirty="0"/>
              <a:t>Example of </a:t>
            </a:r>
            <a:r>
              <a:rPr lang="de-DE" b="1" dirty="0"/>
              <a:t>Day </a:t>
            </a:r>
            <a:r>
              <a:rPr lang="en-US" b="1" dirty="0"/>
              <a:t>related</a:t>
            </a:r>
            <a:r>
              <a:rPr lang="de-DE" b="1" dirty="0"/>
              <a:t> </a:t>
            </a:r>
            <a:r>
              <a:rPr lang="en-US" b="1" dirty="0"/>
              <a:t>service charges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for debt advice </a:t>
            </a:r>
            <a:r>
              <a:rPr lang="de-DE" dirty="0"/>
              <a:t>(Schuldnerberatung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 the insolvency advice (</a:t>
            </a:r>
            <a:r>
              <a:rPr lang="en-US" dirty="0" err="1"/>
              <a:t>Insolvenzberatung</a:t>
            </a:r>
            <a:r>
              <a:rPr lang="en-US" dirty="0"/>
              <a:t>),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834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b="1" dirty="0"/>
              <a:t>4. Individual </a:t>
            </a:r>
            <a:r>
              <a:rPr lang="en-US" sz="4000" b="1" dirty="0"/>
              <a:t>performance-related charges </a:t>
            </a:r>
            <a:r>
              <a:rPr lang="de-DE" sz="4000" b="1" dirty="0"/>
              <a:t>- Einzelbezogene Leistungsentgelte  </a:t>
            </a:r>
            <a:r>
              <a:rPr lang="de-DE" b="1" dirty="0"/>
              <a:t>-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Individual </a:t>
            </a:r>
            <a:r>
              <a:rPr lang="en-US" b="1" dirty="0"/>
              <a:t>performance-related charges </a:t>
            </a:r>
          </a:p>
          <a:p>
            <a:r>
              <a:rPr lang="en-US" dirty="0"/>
              <a:t>Are fees paid by financing provider to NPO to finance specific individual type services</a:t>
            </a:r>
          </a:p>
          <a:p>
            <a:r>
              <a:rPr lang="en-US" dirty="0"/>
              <a:t>calculated by means of time costs, </a:t>
            </a:r>
            <a:endParaRPr lang="de-DE" dirty="0"/>
          </a:p>
          <a:p>
            <a:r>
              <a:rPr lang="en-US" b="1" dirty="0"/>
              <a:t>Example of </a:t>
            </a:r>
            <a:r>
              <a:rPr lang="de-DE" b="1" dirty="0"/>
              <a:t>Individual </a:t>
            </a:r>
            <a:r>
              <a:rPr lang="en-US" b="1" dirty="0"/>
              <a:t>performance</a:t>
            </a:r>
            <a:r>
              <a:rPr lang="de-DE" b="1" dirty="0"/>
              <a:t> </a:t>
            </a:r>
            <a:r>
              <a:rPr lang="en-US" b="1" dirty="0"/>
              <a:t>related</a:t>
            </a:r>
            <a:r>
              <a:rPr lang="de-DE" b="1" dirty="0"/>
              <a:t> </a:t>
            </a:r>
            <a:endParaRPr lang="en-US" b="1" dirty="0"/>
          </a:p>
          <a:p>
            <a:pPr lvl="1"/>
            <a:r>
              <a:rPr lang="de-DE" dirty="0"/>
              <a:t>Outpatient </a:t>
            </a:r>
            <a:r>
              <a:rPr lang="en-US" dirty="0"/>
              <a:t>care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33691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External Financing -</a:t>
            </a:r>
            <a:r>
              <a:rPr lang="en-US" b="1" dirty="0">
                <a:latin typeface="Calibri" panose="020F0502020204030204" pitchFamily="34" charset="0"/>
              </a:rPr>
              <a:t>Main Topics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556792"/>
            <a:ext cx="8939336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Rationality of financing in </a:t>
            </a:r>
            <a:r>
              <a:rPr lang="en-US" b="1" dirty="0">
                <a:latin typeface="Cambria" panose="02040503050406030204" pitchFamily="18" charset="0"/>
              </a:rPr>
              <a:t>NPOs</a:t>
            </a:r>
            <a:r>
              <a:rPr lang="de-DE" b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de-DE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The 4 Stages of Financing &amp; </a:t>
            </a:r>
            <a:r>
              <a:rPr lang="en-US" b="1" dirty="0"/>
              <a:t>Social Law of Triangular Relationship</a:t>
            </a:r>
            <a:endParaRPr lang="de-DE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External financing &amp; how it functions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b="1" dirty="0"/>
              <a:t>Proportional financing 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b="1" dirty="0"/>
              <a:t>Demand/deficit</a:t>
            </a:r>
            <a:r>
              <a:rPr lang="en-US" sz="3200" dirty="0"/>
              <a:t> </a:t>
            </a:r>
            <a:r>
              <a:rPr lang="en-US" sz="3200" b="1" dirty="0"/>
              <a:t>financing </a:t>
            </a:r>
            <a:r>
              <a:rPr lang="en-US" sz="2900" b="1" dirty="0"/>
              <a:t>–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b="1" dirty="0"/>
              <a:t>Fixed-term financing</a:t>
            </a:r>
            <a:r>
              <a:rPr lang="en-US" sz="3200" dirty="0"/>
              <a:t>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b="1" dirty="0"/>
              <a:t>Project-related grants-financing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4795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5. Activity Impact-oriented charges - </a:t>
            </a:r>
            <a:r>
              <a:rPr lang="en-US" b="1" dirty="0" err="1"/>
              <a:t>Wirkungsorientierte</a:t>
            </a:r>
            <a:r>
              <a:rPr lang="en-US" b="1" dirty="0"/>
              <a:t> </a:t>
            </a:r>
            <a:r>
              <a:rPr lang="en-US" b="1" dirty="0" err="1"/>
              <a:t>Entgelte</a:t>
            </a:r>
            <a:r>
              <a:rPr lang="en-US" b="1" dirty="0"/>
              <a:t>  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556792"/>
            <a:ext cx="8723312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Activity Impact-oriented charges </a:t>
            </a:r>
          </a:p>
          <a:p>
            <a:r>
              <a:rPr lang="en-US" dirty="0"/>
              <a:t>Are financing </a:t>
            </a:r>
            <a:r>
              <a:rPr lang="en-US" dirty="0" err="1"/>
              <a:t>asistance</a:t>
            </a:r>
            <a:r>
              <a:rPr lang="en-US" dirty="0"/>
              <a:t> given based on project contracts, and results of evaluation.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Example of Activity Impact-oriented charges </a:t>
            </a:r>
          </a:p>
          <a:p>
            <a:r>
              <a:rPr lang="en-US" dirty="0"/>
              <a:t>qualification courses for Unemployed and Disabled &amp;</a:t>
            </a:r>
          </a:p>
          <a:p>
            <a:r>
              <a:rPr lang="en-US" dirty="0"/>
              <a:t>assessed successes in "outpatient“</a:t>
            </a:r>
          </a:p>
          <a:p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752090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6. Process oriented charges - </a:t>
            </a:r>
            <a:r>
              <a:rPr lang="en-US" b="1" dirty="0" err="1"/>
              <a:t>Prozessorientierte</a:t>
            </a:r>
            <a:r>
              <a:rPr lang="en-US" b="1" dirty="0"/>
              <a:t> </a:t>
            </a:r>
            <a:r>
              <a:rPr lang="en-US" b="1" dirty="0" err="1"/>
              <a:t>Entgelte</a:t>
            </a:r>
            <a:r>
              <a:rPr lang="en-US" b="1" dirty="0"/>
              <a:t>  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Process oriented charges </a:t>
            </a:r>
          </a:p>
          <a:p>
            <a:r>
              <a:rPr lang="en-US" dirty="0"/>
              <a:t>Are financing assistance given where</a:t>
            </a:r>
          </a:p>
          <a:p>
            <a:pPr lvl="1"/>
            <a:r>
              <a:rPr lang="en-US" dirty="0"/>
              <a:t>the effects of services cannot be measured </a:t>
            </a:r>
          </a:p>
          <a:p>
            <a:pPr lvl="1"/>
            <a:r>
              <a:rPr lang="en-US" dirty="0"/>
              <a:t>Process-related "pricing" using process cost accounting is needed (difficult)</a:t>
            </a:r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373304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3. Other </a:t>
            </a:r>
            <a:r>
              <a:rPr lang="en-US" b="1" dirty="0"/>
              <a:t>financing</a:t>
            </a:r>
            <a:r>
              <a:rPr lang="de-DE" b="1" dirty="0"/>
              <a:t> Options – </a:t>
            </a:r>
            <a:br>
              <a:rPr lang="de-DE" b="1" dirty="0"/>
            </a:br>
            <a:r>
              <a:rPr lang="de-DE" b="1" dirty="0"/>
              <a:t>Sonstige Finanzierungsmöglichkeiten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131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other NPO financing sources include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Donations</a:t>
            </a:r>
            <a:r>
              <a:rPr lang="de-DE" dirty="0"/>
              <a:t>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Sponsorships 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dirty="0"/>
              <a:t>Events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Welfare stamps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Lottories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Foundations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Membership fee 	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Fines</a:t>
            </a:r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4945724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Reading Exercise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Reading Exercise</a:t>
            </a:r>
          </a:p>
          <a:p>
            <a:r>
              <a:rPr lang="en-US" dirty="0"/>
              <a:t>Look for Information at the Internet and identify an NPO’s internal sources of financing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815355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8147" name="Rectangle 3"/>
          <p:cNvSpPr>
            <a:spLocks noGrp="1" noChangeArrowheads="1"/>
          </p:cNvSpPr>
          <p:nvPr>
            <p:ph type="title"/>
          </p:nvPr>
        </p:nvSpPr>
        <p:spPr>
          <a:xfrm>
            <a:off x="-685800" y="5638800"/>
            <a:ext cx="40259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de-DE" sz="7200" dirty="0">
                <a:solidFill>
                  <a:schemeClr val="bg1"/>
                </a:solidFill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77522519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Reading Exercise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Reading Exercise</a:t>
            </a:r>
          </a:p>
          <a:p>
            <a:r>
              <a:rPr lang="en-US" dirty="0"/>
              <a:t>Look for Information at the Internet and identify an NPO and its External </a:t>
            </a:r>
            <a:r>
              <a:rPr lang="en-US"/>
              <a:t>and Internal </a:t>
            </a:r>
            <a:r>
              <a:rPr lang="en-US" dirty="0"/>
              <a:t>sources of financing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032079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b="1" dirty="0"/>
              <a:t>1. WHAT IS FINANCING?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2.1. </a:t>
            </a:r>
            <a:r>
              <a:rPr lang="en-US" b="1" dirty="0"/>
              <a:t>What is financing? </a:t>
            </a:r>
          </a:p>
          <a:p>
            <a:r>
              <a:rPr lang="en-US" dirty="0"/>
              <a:t>Financing is providing money to pay for activities.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US" b="1" dirty="0"/>
              <a:t>2.2. What are the </a:t>
            </a:r>
            <a:r>
              <a:rPr lang="en-US" b="1" dirty="0">
                <a:solidFill>
                  <a:schemeClr val="accent6"/>
                </a:solidFill>
              </a:rPr>
              <a:t>tasks</a:t>
            </a:r>
            <a:r>
              <a:rPr lang="en-US" b="1" dirty="0"/>
              <a:t> of financial management? 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Balance supply of financial resources and ability to pay for activities.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2.3. Main functions of financial managing </a:t>
            </a:r>
          </a:p>
          <a:p>
            <a:pPr lvl="1"/>
            <a:r>
              <a:rPr lang="en-US" b="1" dirty="0"/>
              <a:t>Financing and</a:t>
            </a:r>
          </a:p>
          <a:p>
            <a:pPr lvl="1"/>
            <a:r>
              <a:rPr lang="en-US" b="1" dirty="0"/>
              <a:t>Investment</a:t>
            </a:r>
            <a:endParaRPr lang="de-DE" b="1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22320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Rationality of financing in </a:t>
            </a:r>
            <a:r>
              <a:rPr lang="en-US" b="1" dirty="0">
                <a:latin typeface="Cambria" panose="02040503050406030204" pitchFamily="18" charset="0"/>
              </a:rPr>
              <a:t>NPOs</a:t>
            </a:r>
            <a:br>
              <a:rPr lang="en-US" b="1" dirty="0">
                <a:latin typeface="Cambria" panose="02040503050406030204" pitchFamily="18" charset="0"/>
              </a:rPr>
            </a:br>
            <a:r>
              <a:rPr lang="en-US" sz="2700" b="1" dirty="0"/>
              <a:t>Why financial planning in NP</a:t>
            </a:r>
            <a:r>
              <a:rPr lang="de-DE" sz="2700" b="1" dirty="0"/>
              <a:t>O „Non-Market Economy„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928992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1.1. On the rationality of financing arrangements</a:t>
            </a:r>
            <a:endParaRPr lang="de-DE" b="1" dirty="0"/>
          </a:p>
          <a:p>
            <a:r>
              <a:rPr lang="en-US" dirty="0"/>
              <a:t>"Just as a brain cannot think without oxygen – </a:t>
            </a:r>
          </a:p>
          <a:p>
            <a:r>
              <a:rPr lang="en-US" dirty="0"/>
              <a:t>Social work- cannot work without money“</a:t>
            </a:r>
          </a:p>
          <a:p>
            <a:pPr marL="0" indent="0">
              <a:buNone/>
            </a:pPr>
            <a:r>
              <a:rPr lang="de-DE" sz="2800" b="1" dirty="0"/>
              <a:t>1.2. </a:t>
            </a:r>
            <a:r>
              <a:rPr lang="de-DE" sz="2800" b="1" dirty="0" err="1"/>
              <a:t>Buisinesses</a:t>
            </a:r>
            <a:r>
              <a:rPr lang="de-DE" sz="2800" b="1" dirty="0"/>
              <a:t> </a:t>
            </a:r>
            <a:r>
              <a:rPr lang="de-DE" sz="2800" b="1" dirty="0" err="1"/>
              <a:t>are</a:t>
            </a:r>
            <a:r>
              <a:rPr lang="de-DE" sz="2800" b="1" dirty="0"/>
              <a:t> </a:t>
            </a:r>
            <a:r>
              <a:rPr lang="de-DE" sz="2800" b="1" dirty="0" err="1"/>
              <a:t>controlled</a:t>
            </a:r>
            <a:r>
              <a:rPr lang="de-DE" sz="2800" b="1" dirty="0"/>
              <a:t> </a:t>
            </a:r>
            <a:r>
              <a:rPr lang="de-DE" sz="2800" b="1" dirty="0" err="1"/>
              <a:t>by</a:t>
            </a:r>
            <a:r>
              <a:rPr lang="de-DE" sz="2800" b="1" dirty="0"/>
              <a:t> </a:t>
            </a:r>
            <a:r>
              <a:rPr lang="de-DE" sz="2800" b="1" dirty="0" err="1"/>
              <a:t>profit</a:t>
            </a:r>
            <a:endParaRPr lang="de-DE" sz="2800" b="1" dirty="0"/>
          </a:p>
          <a:p>
            <a:r>
              <a:rPr lang="de-DE" sz="2800" b="1" dirty="0"/>
              <a:t>      </a:t>
            </a:r>
            <a:r>
              <a:rPr lang="de-DE" sz="2800" b="1" dirty="0" err="1"/>
              <a:t>How</a:t>
            </a:r>
            <a:r>
              <a:rPr lang="de-DE" sz="2800" b="1" dirty="0"/>
              <a:t> do </a:t>
            </a:r>
            <a:r>
              <a:rPr lang="de-DE" sz="2800" b="1" dirty="0" err="1"/>
              <a:t>we</a:t>
            </a:r>
            <a:r>
              <a:rPr lang="de-DE" sz="2800" b="1" dirty="0"/>
              <a:t> </a:t>
            </a:r>
            <a:r>
              <a:rPr lang="de-DE" sz="2800" b="1" dirty="0" err="1"/>
              <a:t>ensure</a:t>
            </a:r>
            <a:r>
              <a:rPr lang="de-DE" sz="2800" b="1" dirty="0"/>
              <a:t> NPOs </a:t>
            </a:r>
            <a:r>
              <a:rPr lang="de-DE" sz="2800" b="1" dirty="0" err="1"/>
              <a:t>give</a:t>
            </a:r>
            <a:r>
              <a:rPr lang="de-DE" sz="2800" b="1" dirty="0"/>
              <a:t> </a:t>
            </a:r>
            <a:r>
              <a:rPr lang="de-DE" sz="2800" b="1" dirty="0" err="1"/>
              <a:t>quality</a:t>
            </a:r>
            <a:r>
              <a:rPr lang="de-DE" sz="2800" b="1" dirty="0"/>
              <a:t> </a:t>
            </a:r>
            <a:r>
              <a:rPr lang="de-DE" sz="2800" b="1" dirty="0" err="1"/>
              <a:t>service</a:t>
            </a:r>
            <a:r>
              <a:rPr lang="de-DE" sz="2800" b="1" dirty="0"/>
              <a:t>?</a:t>
            </a:r>
          </a:p>
          <a:p>
            <a:pPr lvl="2"/>
            <a:r>
              <a:rPr lang="de-DE" sz="2800" b="1" dirty="0"/>
              <a:t>Be </a:t>
            </a:r>
            <a:r>
              <a:rPr lang="de-DE" sz="2800" b="1" dirty="0" err="1"/>
              <a:t>Efficient</a:t>
            </a:r>
            <a:r>
              <a:rPr lang="de-DE" sz="2800" b="1" dirty="0"/>
              <a:t> and </a:t>
            </a:r>
            <a:r>
              <a:rPr lang="de-DE" sz="2800" b="1" dirty="0" err="1"/>
              <a:t>Effective</a:t>
            </a:r>
            <a:endParaRPr lang="de-DE" sz="2800" b="1" dirty="0"/>
          </a:p>
          <a:p>
            <a:pPr lvl="2"/>
            <a:r>
              <a:rPr lang="en-US" b="1" dirty="0"/>
              <a:t>Through financial management (plan-Implement-Control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96409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de-DE" b="1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2. 4 Stages of Financing</a:t>
            </a:r>
            <a:endParaRPr lang="am-E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945237"/>
              </p:ext>
            </p:extLst>
          </p:nvPr>
        </p:nvGraphicFramePr>
        <p:xfrm>
          <a:off x="1628457" y="1556792"/>
          <a:ext cx="6399927" cy="4828371"/>
        </p:xfrm>
        <a:graphic>
          <a:graphicData uri="http://schemas.openxmlformats.org/drawingml/2006/table">
            <a:tbl>
              <a:tblPr firstRow="1" firstCol="1" bandRow="1"/>
              <a:tblGrid>
                <a:gridCol w="99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4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9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STAGE I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RAISING CAPITAL - 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=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FINANCING FROM </a:t>
                      </a:r>
                      <a:r>
                        <a:rPr lang="en-GB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OUTSIDE 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INCOME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STAGE 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USING CAPITAL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=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INVESTMENT</a:t>
                      </a: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EXPENDITURE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4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STAGE III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EARNINGS </a:t>
                      </a:r>
                      <a:r>
                        <a:rPr lang="en-GB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CAPITAL FLOW BACK </a:t>
                      </a:r>
                      <a:br>
                        <a:rPr lang="en-GB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</a:b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=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FINANCING FROM </a:t>
                      </a:r>
                      <a:r>
                        <a:rPr lang="en-GB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INSIDE</a:t>
                      </a: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INCOME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STAGE IV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CAPITAL OUTFLOW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=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PROFIT DISTRIBUTION, LOSSES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 EXPENDITURE</a:t>
                      </a:r>
                      <a:endParaRPr lang="de-DE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5" name="Gerade Verbindung mit Pfeil 4"/>
          <p:cNvCxnSpPr>
            <a:cxnSpLocks/>
          </p:cNvCxnSpPr>
          <p:nvPr/>
        </p:nvCxnSpPr>
        <p:spPr>
          <a:xfrm>
            <a:off x="5857351" y="3501008"/>
            <a:ext cx="569912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>
            <a:cxnSpLocks/>
          </p:cNvCxnSpPr>
          <p:nvPr/>
        </p:nvCxnSpPr>
        <p:spPr>
          <a:xfrm>
            <a:off x="8187531" y="1988840"/>
            <a:ext cx="65088" cy="3409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7903369" y="2006216"/>
            <a:ext cx="2841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>
            <a:cxnSpLocks/>
          </p:cNvCxnSpPr>
          <p:nvPr/>
        </p:nvCxnSpPr>
        <p:spPr>
          <a:xfrm flipH="1">
            <a:off x="5716595" y="4657725"/>
            <a:ext cx="663575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>
            <a:cxnSpLocks/>
          </p:cNvCxnSpPr>
          <p:nvPr/>
        </p:nvCxnSpPr>
        <p:spPr>
          <a:xfrm>
            <a:off x="5810520" y="5456238"/>
            <a:ext cx="569912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cxnSpLocks/>
          </p:cNvCxnSpPr>
          <p:nvPr/>
        </p:nvCxnSpPr>
        <p:spPr>
          <a:xfrm flipH="1">
            <a:off x="6543675" y="6556375"/>
            <a:ext cx="3571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>
            <a:cxnSpLocks/>
          </p:cNvCxnSpPr>
          <p:nvPr/>
        </p:nvCxnSpPr>
        <p:spPr>
          <a:xfrm flipH="1">
            <a:off x="7917999" y="5392947"/>
            <a:ext cx="342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>
            <a:cxnSpLocks/>
          </p:cNvCxnSpPr>
          <p:nvPr/>
        </p:nvCxnSpPr>
        <p:spPr>
          <a:xfrm flipH="1">
            <a:off x="5763688" y="2132856"/>
            <a:ext cx="663575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595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3. The 4 Stages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Financing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Stages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financing</a:t>
            </a:r>
            <a:endParaRPr lang="de-DE" b="1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Stage I</a:t>
            </a:r>
            <a:r>
              <a:rPr lang="en-US" dirty="0"/>
              <a:t> - </a:t>
            </a:r>
            <a:r>
              <a:rPr lang="en-US" b="1" dirty="0"/>
              <a:t>Raising capital -</a:t>
            </a:r>
            <a:r>
              <a:rPr lang="de-DE" b="1" dirty="0">
                <a:latin typeface="Cambria"/>
                <a:ea typeface="Calibri"/>
                <a:cs typeface="Times New Roman"/>
              </a:rPr>
              <a:t>INCOME</a:t>
            </a:r>
            <a:endParaRPr lang="en-US" b="1" dirty="0"/>
          </a:p>
          <a:p>
            <a:pPr lvl="1"/>
            <a:r>
              <a:rPr lang="en-US" dirty="0"/>
              <a:t>Financing from outside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Stage II </a:t>
            </a:r>
            <a:r>
              <a:rPr lang="en-US" dirty="0"/>
              <a:t>– </a:t>
            </a:r>
            <a:r>
              <a:rPr lang="en-US" b="1" dirty="0"/>
              <a:t>Use of Capital - </a:t>
            </a:r>
            <a:r>
              <a:rPr lang="de-DE" b="1" dirty="0">
                <a:latin typeface="Cambria"/>
                <a:ea typeface="Calibri"/>
                <a:cs typeface="Times New Roman"/>
              </a:rPr>
              <a:t>EXPENDITURE</a:t>
            </a:r>
            <a:endParaRPr lang="en-US" b="1" dirty="0"/>
          </a:p>
          <a:p>
            <a:pPr lvl="1"/>
            <a:r>
              <a:rPr lang="en-US" dirty="0"/>
              <a:t>Investment of the capital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Stage III </a:t>
            </a:r>
            <a:r>
              <a:rPr lang="en-US" dirty="0"/>
              <a:t>- </a:t>
            </a:r>
            <a:r>
              <a:rPr lang="en-US" b="1" dirty="0"/>
              <a:t>Capital Inflow (flow back) –</a:t>
            </a:r>
            <a:r>
              <a:rPr lang="de-DE" b="1" dirty="0">
                <a:latin typeface="Cambria"/>
                <a:ea typeface="Calibri"/>
                <a:cs typeface="Times New Roman"/>
              </a:rPr>
              <a:t>INCOME</a:t>
            </a:r>
            <a:endParaRPr lang="en-US" b="1" dirty="0"/>
          </a:p>
          <a:p>
            <a:pPr lvl="1"/>
            <a:r>
              <a:rPr lang="en-US" dirty="0"/>
              <a:t>Earnings income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Stage IV </a:t>
            </a:r>
            <a:r>
              <a:rPr lang="en-US" dirty="0"/>
              <a:t>- </a:t>
            </a:r>
            <a:r>
              <a:rPr lang="en-US" b="1" dirty="0"/>
              <a:t>capital outflow   </a:t>
            </a:r>
            <a:r>
              <a:rPr lang="en-US" dirty="0"/>
              <a:t>-</a:t>
            </a:r>
            <a:r>
              <a:rPr lang="de-DE" b="1" dirty="0">
                <a:latin typeface="Cambria"/>
                <a:ea typeface="Calibri"/>
                <a:cs typeface="Times New Roman"/>
              </a:rPr>
              <a:t>EXPENDITURE</a:t>
            </a:r>
            <a:endParaRPr lang="en-US" dirty="0"/>
          </a:p>
          <a:p>
            <a:pPr lvl="1"/>
            <a:r>
              <a:rPr lang="en-US" dirty="0"/>
              <a:t>Profit distribution, losses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802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Social Law of Triangular Relationship</a:t>
            </a:r>
            <a:br>
              <a:rPr lang="de-DE" sz="3600" b="1" dirty="0"/>
            </a:br>
            <a:r>
              <a:rPr lang="de-DE" sz="2200" b="1" dirty="0"/>
              <a:t>(1-User</a:t>
            </a:r>
            <a:r>
              <a:rPr lang="en-GB" sz="2200" b="1" dirty="0"/>
              <a:t>- Recipient</a:t>
            </a:r>
            <a:r>
              <a:rPr lang="de-DE" sz="2200" b="1" dirty="0"/>
              <a:t>, 2-Client</a:t>
            </a:r>
            <a:r>
              <a:rPr lang="en-GB" sz="2200" b="1" dirty="0"/>
              <a:t>-Care provider</a:t>
            </a:r>
            <a:r>
              <a:rPr lang="de-DE" sz="2200" b="1" dirty="0"/>
              <a:t>, 3-Supervisor-</a:t>
            </a:r>
            <a:r>
              <a:rPr lang="en-GB" sz="2200" b="1" dirty="0"/>
              <a:t> Supporter</a:t>
            </a:r>
            <a:r>
              <a:rPr lang="de-DE" sz="2200" b="1" dirty="0"/>
              <a:t>) </a:t>
            </a:r>
            <a:endParaRPr lang="am-ET" sz="2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835292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27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External financing Sources</a:t>
            </a:r>
            <a:br>
              <a:rPr lang="en-US" b="1" dirty="0"/>
            </a:br>
            <a:r>
              <a:rPr lang="en-US" b="1" dirty="0"/>
              <a:t>GRANTS/DONATIONS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Proportional financing  </a:t>
            </a:r>
          </a:p>
          <a:p>
            <a:pPr lvl="1"/>
            <a:r>
              <a:rPr lang="en-US" dirty="0"/>
              <a:t>Beneficiary gets certain percentage of project costs e.g. 80-90%.</a:t>
            </a:r>
            <a:endParaRPr lang="de-DE" dirty="0"/>
          </a:p>
          <a:p>
            <a:pPr lvl="0"/>
            <a:r>
              <a:rPr lang="en-US" b="1" dirty="0"/>
              <a:t>Demand/deficit</a:t>
            </a:r>
            <a:r>
              <a:rPr lang="en-US" dirty="0"/>
              <a:t> </a:t>
            </a:r>
            <a:r>
              <a:rPr lang="en-US" b="1" dirty="0"/>
              <a:t>financing – </a:t>
            </a:r>
          </a:p>
          <a:p>
            <a:pPr lvl="1"/>
            <a:r>
              <a:rPr lang="en-US" dirty="0"/>
              <a:t>Financing provider pays for a deficit up to a maximum amount.</a:t>
            </a:r>
            <a:endParaRPr lang="de-DE" dirty="0"/>
          </a:p>
          <a:p>
            <a:pPr lvl="0"/>
            <a:r>
              <a:rPr lang="en-US" b="1" dirty="0"/>
              <a:t>Fixed-term financing</a:t>
            </a:r>
            <a:r>
              <a:rPr lang="en-US" dirty="0"/>
              <a:t> –</a:t>
            </a:r>
          </a:p>
          <a:p>
            <a:pPr lvl="1"/>
            <a:r>
              <a:rPr lang="en-US" sz="2400" dirty="0"/>
              <a:t>Financing provider pays fixed amount per participant, per seminar, per consulting office etc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Project-related financing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Financing provider pays concrete social projects limited in </a:t>
            </a:r>
          </a:p>
          <a:p>
            <a:pPr lvl="2"/>
            <a:r>
              <a:rPr lang="en-US" dirty="0"/>
              <a:t>time, or material or cost.</a:t>
            </a:r>
            <a:endParaRPr lang="de-DE" dirty="0"/>
          </a:p>
          <a:p>
            <a:pPr lvl="0"/>
            <a:r>
              <a:rPr lang="en-US" b="1" dirty="0"/>
              <a:t>Sources of financing in NPOs (USA, Canada &amp; Germany)</a:t>
            </a:r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6746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Other </a:t>
            </a:r>
            <a:r>
              <a:rPr lang="en-US" b="1" dirty="0"/>
              <a:t>financing</a:t>
            </a:r>
            <a:r>
              <a:rPr lang="de-DE" b="1" dirty="0"/>
              <a:t> Options – </a:t>
            </a:r>
            <a:br>
              <a:rPr lang="de-DE" b="1" dirty="0"/>
            </a:br>
            <a:r>
              <a:rPr lang="de-DE" b="1" dirty="0"/>
              <a:t>Sonstige Finanzierungsmöglichkeiten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13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other NPO financing sources include</a:t>
            </a:r>
            <a:endParaRPr lang="de-DE" dirty="0"/>
          </a:p>
          <a:p>
            <a:pPr marL="514350" lvl="0" indent="-514350">
              <a:buFont typeface="+mj-lt"/>
              <a:buAutoNum type="arabicPeriod"/>
            </a:pPr>
            <a:r>
              <a:rPr lang="en-US"/>
              <a:t>Sponsorships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de-DE" dirty="0"/>
              <a:t>Events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Welfare stamps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Lottories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Foundations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Membership fee 	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Fines</a:t>
            </a:r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40053423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1002</Words>
  <Application>Microsoft Office PowerPoint</Application>
  <PresentationFormat>Bildschirmpräsentation (4:3)</PresentationFormat>
  <Paragraphs>172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2" baseType="lpstr">
      <vt:lpstr>Arial</vt:lpstr>
      <vt:lpstr>Calibri</vt:lpstr>
      <vt:lpstr>Cambria</vt:lpstr>
      <vt:lpstr>Nyala</vt:lpstr>
      <vt:lpstr>Times New Roman</vt:lpstr>
      <vt:lpstr>Wingdings</vt:lpstr>
      <vt:lpstr>Larissa</vt:lpstr>
      <vt:lpstr>NPOs MANAGEMENT </vt:lpstr>
      <vt:lpstr>External Financing -Main Topics</vt:lpstr>
      <vt:lpstr>1. WHAT IS FINANCING?</vt:lpstr>
      <vt:lpstr>Rationality of financing in NPOs Why financial planning in NPO „Non-Market Economy„ </vt:lpstr>
      <vt:lpstr>2. 4 Stages of Financing</vt:lpstr>
      <vt:lpstr>3. The 4 Stages of Financing</vt:lpstr>
      <vt:lpstr>The Social Law of Triangular Relationship (1-User- Recipient, 2-Client-Care provider, 3-Supervisor- Supporter) </vt:lpstr>
      <vt:lpstr>External financing Sources GRANTS/DONATIONS</vt:lpstr>
      <vt:lpstr>Other financing Options –  Sonstige Finanzierungsmöglichkeiten</vt:lpstr>
      <vt:lpstr>Sources of financing in NPOs  (USA &amp; Canada &amp; Germany) (Green for All, February 2012)</vt:lpstr>
      <vt:lpstr>Sources of financing in NPOs (USA &amp; Canada) Source: Fundraising Academy 2006</vt:lpstr>
      <vt:lpstr>Sources of financing (Germany) Source: Fundraising Academy 2006</vt:lpstr>
      <vt:lpstr>3. Sources of financing in NPOs (Germany) Source: Fundraising Academy 2006</vt:lpstr>
      <vt:lpstr>NPOs MANAGEMENT </vt:lpstr>
      <vt:lpstr>Internal financing Sources SERVICE CHARGES</vt:lpstr>
      <vt:lpstr>1. Day related service charges – (Tagesbezogene Leistungsentgelte)</vt:lpstr>
      <vt:lpstr>2. Hourly service charges - Stundenbezogene Leistungsentgelte</vt:lpstr>
      <vt:lpstr>3. Case-related benefits  (Fallbezogene Leistungsentgelte)  </vt:lpstr>
      <vt:lpstr>4. Individual performance-related charges - Einzelbezogene Leistungsentgelte  -</vt:lpstr>
      <vt:lpstr>5. Activity Impact-oriented charges - Wirkungsorientierte Entgelte   </vt:lpstr>
      <vt:lpstr>6. Process oriented charges - Prozessorientierte Entgelte  </vt:lpstr>
      <vt:lpstr>3. Other financing Options –  Sonstige Finanzierungsmöglichkeiten</vt:lpstr>
      <vt:lpstr>Reading Exercise</vt:lpstr>
      <vt:lpstr>Q&amp;A</vt:lpstr>
      <vt:lpstr>Reading Exercise</vt:lpstr>
    </vt:vector>
  </TitlesOfParts>
  <Company>FH-FFM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 Raising in Social Enterprises - The theory</dc:title>
  <dc:creator>Tewolde Kelati, Sebhat</dc:creator>
  <cp:lastModifiedBy>Sebhatleab Tewolde Kelati</cp:lastModifiedBy>
  <cp:revision>72</cp:revision>
  <dcterms:created xsi:type="dcterms:W3CDTF">2018-01-09T08:59:13Z</dcterms:created>
  <dcterms:modified xsi:type="dcterms:W3CDTF">2022-11-29T07:23:44Z</dcterms:modified>
</cp:coreProperties>
</file>