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1" autoAdjust="0"/>
    <p:restoredTop sz="94660"/>
  </p:normalViewPr>
  <p:slideViewPr>
    <p:cSldViewPr snapToGrid="0">
      <p:cViewPr varScale="1">
        <p:scale>
          <a:sx n="58" d="100"/>
          <a:sy n="58" d="100"/>
        </p:scale>
        <p:origin x="7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B184BE-7CF6-45C3-94BA-0C89FEC8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61A9C35-5E8C-4968-94C3-C8CBF393A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A367AD-B478-40AD-8317-4C8DD01D6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AFE8ED-1DB6-4B63-B613-01B353BA5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78FA61-ECA7-4342-B61B-492EBA0D9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06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00D7D-7207-4C4B-A293-55798682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04D11C7-D2DD-421A-AA6F-D86E95F71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DFC7B2-1A8C-4B1A-B5C0-2C728D13B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7C4F8E-27BA-4DC5-BC9A-AF1B5771F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E7D3E7-3FAE-45EF-B89B-0E62C191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94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2D95179-A132-4E8D-B885-40B466F534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12746B0-1169-4191-A145-B0CD86A32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E1DE66-257B-4CAD-B211-A1DD23B3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5B3F38-B8D1-42A5-A71F-BBA9D1FF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EC02FF-4AA9-4D16-A123-6AAA11E3B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6392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EE960A-3DE1-4BAA-9AD0-6AD65B45B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363001-3CF3-464C-988D-4DCE5B0C7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C44956-A878-4B03-9DC2-5A968A600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4716BC-B01B-4FFE-81E7-BC76EF5B5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904DB7-3BEA-47CD-B18A-E9B7C20C5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31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08020E-E6F7-429E-8683-32C1876B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4C6271-9C17-4B3E-B02E-45ED299BD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4858BC0-E61F-4E78-AE21-FCBEE9FD8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E6AD77-7E01-4668-BC96-6553930B4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6B29FB-1A5B-4E49-BD14-96E7DEF8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12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2D5797-D2E7-4EBB-B2D6-94E25B5C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D04DE8-80BE-4456-AAB9-2213D4C714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3DEB8E5-01FD-4B4D-8CC0-05717A151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7DB556D-A833-4C4C-9525-F6CE78648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0471598-031F-4A3D-9679-528ACCF7E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C958EE-C204-4CAC-96F5-573374958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172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DF2A75-A093-479F-87BF-185853A04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9D3BB6F-1482-4823-8401-FDF06FBE1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AA2BB43-A288-4D39-A3F8-0431C2865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59D3239-6EB5-4195-BFDE-31008D1B3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DE2D15A-28C0-458B-B055-61876A6D13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2C2DC71-5F1E-4A49-9B64-CCAC526C0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1FA357E-286A-4AEA-9067-7E741D5D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4B09DC2-4C25-496A-BEFD-401B7B0B4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414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D17213-EC36-41A6-A73F-21DF166D9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19B2C2-1B55-48BD-9BC2-926C7E7D0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3EA73A-E0C3-4D23-920A-A3CA36D07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89453B4-7D4E-4AC2-A0BD-DF0E48E7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21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3EA97EA-7672-4D35-BA08-576626BE4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A9C452D-A384-499B-BE71-B3BC1BE45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9F104A9-D60A-4529-8318-FE7B12F4D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0385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373D3F-FD39-4FEF-927D-837E8C4B2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B882BE-061B-4682-9C8A-15616F464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922CEE6-3415-419F-A6C9-3B848B45E6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3C540D-B16C-4990-B896-86466360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AC8A47-EBEF-41A2-8C47-B1C3119BC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8C152C-4D8A-4EBD-8705-A40557F85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984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A353C3-076D-4A18-9A50-5C66D2252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5364B7B-7BE8-4051-A056-34D768D50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84438C-A48F-4FC3-9092-3877C710B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7F4DB4-010A-4D04-BBDA-CAEE0860E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02F59D-9A51-4734-A839-DD82C63D8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2352F94-4288-4345-90F5-42B369B43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83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66775AF-BC70-4251-A21A-E8BA0E3BE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432B099-A488-4B85-ADD7-D3D1BC55D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933786-AF83-48DC-AD70-C8F99D33FF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4F0D2-A9D3-46FB-B7E7-92034A30F888}" type="datetimeFigureOut">
              <a:rPr lang="de-DE" smtClean="0"/>
              <a:t>14.06.2023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6D35B0-3E70-4B9B-857E-A6481F71E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2B5DE3-FC01-45F4-A883-B4E270F253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B51DA-19B6-4BDE-8DFB-BD657BDF65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20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ABC11C-AC20-4A24-B6A0-EA25D19F5D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Market Leader </a:t>
            </a:r>
            <a:r>
              <a:rPr lang="de-DE" dirty="0" err="1"/>
              <a:t>Advanced</a:t>
            </a:r>
            <a:br>
              <a:rPr lang="de-DE" dirty="0"/>
            </a:br>
            <a:r>
              <a:rPr lang="de-DE" dirty="0"/>
              <a:t>Unit 7 Finance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E570C3A-AF1A-4239-AB70-AE1DFC820A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J. Slawney</a:t>
            </a:r>
          </a:p>
        </p:txBody>
      </p:sp>
    </p:spTree>
    <p:extLst>
      <p:ext uri="{BB962C8B-B14F-4D97-AF65-F5344CB8AC3E}">
        <p14:creationId xmlns:p14="http://schemas.microsoft.com/office/powerpoint/2010/main" val="2347329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D22F9E-D4BC-4E68-9B11-AC76B44B4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E3D57B-8960-488B-BA63-4131DEBE0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Other </a:t>
            </a:r>
            <a:r>
              <a:rPr lang="de-DE" dirty="0" err="1"/>
              <a:t>investors</a:t>
            </a:r>
            <a:r>
              <a:rPr lang="de-DE" dirty="0"/>
              <a:t>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prefer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avoid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unpredictable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tech</a:t>
            </a:r>
            <a:r>
              <a:rPr lang="de-DE" b="1" dirty="0"/>
              <a:t> </a:t>
            </a:r>
            <a:r>
              <a:rPr lang="de-DE" b="1" dirty="0" err="1"/>
              <a:t>stocks</a:t>
            </a:r>
            <a:r>
              <a:rPr lang="de-DE" dirty="0"/>
              <a:t> </a:t>
            </a:r>
            <a:r>
              <a:rPr lang="de-DE" dirty="0" err="1"/>
              <a:t>altogether</a:t>
            </a:r>
            <a:r>
              <a:rPr lang="de-DE" dirty="0"/>
              <a:t> and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steady</a:t>
            </a:r>
            <a:r>
              <a:rPr lang="de-DE" dirty="0"/>
              <a:t> but </a:t>
            </a:r>
            <a:r>
              <a:rPr lang="de-DE" dirty="0" err="1"/>
              <a:t>unspectacular</a:t>
            </a:r>
            <a:r>
              <a:rPr lang="de-DE" dirty="0"/>
              <a:t> </a:t>
            </a:r>
            <a:r>
              <a:rPr lang="de-DE" dirty="0" err="1"/>
              <a:t>returns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established</a:t>
            </a:r>
            <a:r>
              <a:rPr lang="de-DE" dirty="0"/>
              <a:t>, well-</a:t>
            </a:r>
            <a:r>
              <a:rPr lang="de-DE" dirty="0" err="1"/>
              <a:t>known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.  These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blue</a:t>
            </a:r>
            <a:r>
              <a:rPr lang="de-DE" b="1" dirty="0"/>
              <a:t> </a:t>
            </a:r>
            <a:r>
              <a:rPr lang="de-DE" b="1" dirty="0" err="1"/>
              <a:t>chips</a:t>
            </a:r>
            <a:r>
              <a:rPr lang="de-DE" b="1" dirty="0"/>
              <a:t> </a:t>
            </a:r>
            <a:r>
              <a:rPr lang="de-DE" dirty="0" err="1"/>
              <a:t>that</a:t>
            </a:r>
            <a:r>
              <a:rPr lang="de-DE" dirty="0"/>
              <a:t> form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basis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conservative</a:t>
            </a:r>
            <a:r>
              <a:rPr lang="de-DE" dirty="0"/>
              <a:t>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portfolios</a:t>
            </a:r>
            <a:r>
              <a:rPr lang="de-DE" dirty="0"/>
              <a:t>. 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, in a </a:t>
            </a:r>
            <a:r>
              <a:rPr lang="de-DE" dirty="0" err="1"/>
              <a:t>few</a:t>
            </a:r>
            <a:r>
              <a:rPr lang="de-DE" dirty="0"/>
              <a:t> </a:t>
            </a:r>
            <a:r>
              <a:rPr lang="de-DE" dirty="0" err="1"/>
              <a:t>years</a:t>
            </a:r>
            <a:r>
              <a:rPr lang="de-DE" dirty="0"/>
              <a:t> time,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b="1" dirty="0" err="1"/>
              <a:t>mature</a:t>
            </a:r>
            <a:r>
              <a:rPr lang="de-DE" dirty="0"/>
              <a:t> and </a:t>
            </a:r>
            <a:r>
              <a:rPr lang="de-DE" dirty="0" err="1"/>
              <a:t>growing</a:t>
            </a:r>
            <a:r>
              <a:rPr lang="de-DE" dirty="0"/>
              <a:t> at </a:t>
            </a:r>
            <a:r>
              <a:rPr lang="de-DE" dirty="0" err="1"/>
              <a:t>five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ten</a:t>
            </a:r>
            <a:r>
              <a:rPr lang="de-DE" dirty="0"/>
              <a:t> per </a:t>
            </a:r>
            <a:r>
              <a:rPr lang="de-DE" dirty="0" err="1"/>
              <a:t>cent</a:t>
            </a:r>
            <a:r>
              <a:rPr lang="de-DE" dirty="0"/>
              <a:t> a </a:t>
            </a:r>
            <a:r>
              <a:rPr lang="de-DE" dirty="0" err="1"/>
              <a:t>year</a:t>
            </a:r>
            <a:r>
              <a:rPr lang="de-DE" dirty="0"/>
              <a:t>,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doubling</a:t>
            </a:r>
            <a:r>
              <a:rPr lang="de-DE" dirty="0"/>
              <a:t> in </a:t>
            </a:r>
            <a:r>
              <a:rPr lang="de-DE" dirty="0" err="1"/>
              <a:t>size</a:t>
            </a:r>
            <a:r>
              <a:rPr lang="de-DE" dirty="0"/>
              <a:t> </a:t>
            </a:r>
            <a:r>
              <a:rPr lang="de-DE" dirty="0" err="1"/>
              <a:t>every</a:t>
            </a:r>
            <a:r>
              <a:rPr lang="de-DE" dirty="0"/>
              <a:t> </a:t>
            </a:r>
            <a:r>
              <a:rPr lang="de-DE" dirty="0" err="1"/>
              <a:t>six</a:t>
            </a:r>
            <a:r>
              <a:rPr lang="de-DE" dirty="0"/>
              <a:t> </a:t>
            </a:r>
            <a:r>
              <a:rPr lang="de-DE" dirty="0" err="1"/>
              <a:t>months</a:t>
            </a:r>
            <a:r>
              <a:rPr lang="de-DE" dirty="0"/>
              <a:t>,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brilliant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idea</a:t>
            </a:r>
            <a:r>
              <a:rPr lang="de-DE" dirty="0"/>
              <a:t>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beome</a:t>
            </a:r>
            <a:r>
              <a:rPr lang="de-DE" dirty="0"/>
              <a:t> a </a:t>
            </a:r>
            <a:r>
              <a:rPr lang="de-DE" dirty="0" err="1"/>
              <a:t>blue</a:t>
            </a:r>
            <a:r>
              <a:rPr lang="de-DE" dirty="0"/>
              <a:t>-chip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itself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0313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71D186-4BAB-4570-9A4F-F7041032F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0564E5-743B-468A-A5A0-97437A441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Governments </a:t>
            </a:r>
            <a:r>
              <a:rPr lang="de-DE" dirty="0" err="1"/>
              <a:t>increasingly</a:t>
            </a:r>
            <a:r>
              <a:rPr lang="de-DE" dirty="0"/>
              <a:t> </a:t>
            </a:r>
            <a:r>
              <a:rPr lang="de-DE" dirty="0" err="1"/>
              <a:t>depend</a:t>
            </a:r>
            <a:r>
              <a:rPr lang="de-DE" dirty="0"/>
              <a:t> on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private </a:t>
            </a:r>
            <a:r>
              <a:rPr lang="de-DE" dirty="0" err="1"/>
              <a:t>sector</a:t>
            </a:r>
            <a:r>
              <a:rPr lang="de-DE" dirty="0"/>
              <a:t> in </a:t>
            </a:r>
            <a:r>
              <a:rPr lang="de-DE" dirty="0" err="1"/>
              <a:t>public</a:t>
            </a:r>
            <a:r>
              <a:rPr lang="de-DE" dirty="0"/>
              <a:t> </a:t>
            </a:r>
            <a:r>
              <a:rPr lang="de-DE" dirty="0" err="1"/>
              <a:t>projects</a:t>
            </a:r>
            <a:r>
              <a:rPr lang="de-DE" dirty="0"/>
              <a:t>.  These </a:t>
            </a:r>
            <a:r>
              <a:rPr lang="de-DE" b="1" dirty="0" err="1"/>
              <a:t>public</a:t>
            </a:r>
            <a:r>
              <a:rPr lang="de-DE" b="1" dirty="0"/>
              <a:t>-private </a:t>
            </a:r>
            <a:r>
              <a:rPr lang="de-DE" b="1" dirty="0" err="1"/>
              <a:t>partnerships</a:t>
            </a:r>
            <a:r>
              <a:rPr lang="de-DE" b="1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financed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a </a:t>
            </a:r>
            <a:r>
              <a:rPr lang="de-DE" dirty="0" err="1"/>
              <a:t>combination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commercial</a:t>
            </a:r>
            <a:r>
              <a:rPr lang="de-DE" dirty="0"/>
              <a:t> </a:t>
            </a:r>
            <a:r>
              <a:rPr lang="de-DE" dirty="0" err="1"/>
              <a:t>investment</a:t>
            </a:r>
            <a:r>
              <a:rPr lang="de-DE" dirty="0"/>
              <a:t> and </a:t>
            </a:r>
            <a:r>
              <a:rPr lang="de-DE" dirty="0" err="1"/>
              <a:t>public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taxation</a:t>
            </a:r>
            <a:r>
              <a:rPr lang="de-DE" dirty="0"/>
              <a:t> and </a:t>
            </a:r>
            <a:r>
              <a:rPr lang="de-DE" dirty="0" err="1"/>
              <a:t>government</a:t>
            </a:r>
            <a:r>
              <a:rPr lang="de-DE" dirty="0"/>
              <a:t> </a:t>
            </a:r>
            <a:r>
              <a:rPr lang="de-DE" dirty="0" err="1"/>
              <a:t>borrowing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0160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8C3F25-C0E3-456C-86BC-98AC408B4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Banking. Pp. 66-67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95352D-2448-42C9-BBEC-FCEA93441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0" indent="0">
              <a:buNone/>
            </a:pPr>
            <a:r>
              <a:rPr lang="de-DE" dirty="0" err="1"/>
              <a:t>Discuss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A </a:t>
            </a:r>
            <a:r>
              <a:rPr lang="de-DE" dirty="0" err="1"/>
              <a:t>or</a:t>
            </a:r>
            <a:r>
              <a:rPr lang="de-DE" dirty="0"/>
              <a:t> at least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334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ECF927-AB7C-4485-974B-539581ED9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Banking. Pp. 66-67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E092FE-477D-4C7B-AAB1-C7A9B8BB1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an interview </a:t>
            </a:r>
            <a:r>
              <a:rPr lang="de-DE" dirty="0" err="1"/>
              <a:t>with</a:t>
            </a:r>
            <a:r>
              <a:rPr lang="de-DE" dirty="0"/>
              <a:t> Charles Middleton, UK Managing </a:t>
            </a:r>
            <a:r>
              <a:rPr lang="de-DE" dirty="0" err="1"/>
              <a:t>Director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Triodos</a:t>
            </a:r>
            <a:r>
              <a:rPr lang="de-DE" dirty="0"/>
              <a:t> Bank. 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summary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a maximum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in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gap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8885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63A6A3-0976-4074-B6C2-3CF5C4CBE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Banking. Pp. 66-67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9B20DB-3849-41FE-8086-0B417C3C5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Social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Environmental</a:t>
            </a:r>
          </a:p>
          <a:p>
            <a:pPr marL="514350" indent="-514350">
              <a:buAutoNum type="arabicPeriod"/>
            </a:pPr>
            <a:r>
              <a:rPr lang="de-DE" dirty="0"/>
              <a:t>Real </a:t>
            </a:r>
            <a:r>
              <a:rPr lang="de-DE" dirty="0" err="1"/>
              <a:t>economy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Individuals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Businesses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(</a:t>
            </a:r>
            <a:r>
              <a:rPr lang="de-DE" dirty="0" err="1"/>
              <a:t>actually</a:t>
            </a:r>
            <a:r>
              <a:rPr lang="de-DE" dirty="0"/>
              <a:t>) </a:t>
            </a:r>
            <a:r>
              <a:rPr lang="de-DE" dirty="0" err="1"/>
              <a:t>doing</a:t>
            </a:r>
            <a:r>
              <a:rPr lang="de-DE" dirty="0"/>
              <a:t> </a:t>
            </a:r>
            <a:r>
              <a:rPr lang="de-DE" dirty="0" err="1"/>
              <a:t>things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(an) </a:t>
            </a:r>
            <a:r>
              <a:rPr lang="de-DE" dirty="0" err="1"/>
              <a:t>expertise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Triple </a:t>
            </a:r>
            <a:r>
              <a:rPr lang="de-DE" dirty="0" err="1"/>
              <a:t>bottom</a:t>
            </a:r>
            <a:r>
              <a:rPr lang="de-DE" dirty="0"/>
              <a:t> </a:t>
            </a:r>
            <a:r>
              <a:rPr lang="de-DE" dirty="0" err="1"/>
              <a:t>line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477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760F71-B163-4F87-A659-B63C0E12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Banking. Pp. 66-67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077C18-D13A-4893-9EC6-66891E963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interview.  </a:t>
            </a:r>
            <a:r>
              <a:rPr lang="de-DE" dirty="0" err="1"/>
              <a:t>Correct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six</a:t>
            </a:r>
            <a:r>
              <a:rPr lang="de-DE" dirty="0"/>
              <a:t> </a:t>
            </a:r>
            <a:r>
              <a:rPr lang="de-DE" dirty="0" err="1"/>
              <a:t>errors</a:t>
            </a:r>
            <a:r>
              <a:rPr lang="de-DE" dirty="0"/>
              <a:t> 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projects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Triodos</a:t>
            </a:r>
            <a:r>
              <a:rPr lang="de-DE" dirty="0"/>
              <a:t> </a:t>
            </a:r>
            <a:r>
              <a:rPr lang="de-DE" dirty="0" err="1"/>
              <a:t>invests</a:t>
            </a:r>
            <a:r>
              <a:rPr lang="de-DE" dirty="0"/>
              <a:t> in.</a:t>
            </a:r>
          </a:p>
        </p:txBody>
      </p:sp>
    </p:spTree>
    <p:extLst>
      <p:ext uri="{BB962C8B-B14F-4D97-AF65-F5344CB8AC3E}">
        <p14:creationId xmlns:p14="http://schemas.microsoft.com/office/powerpoint/2010/main" val="3198545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2BA662-D7DE-4D56-ACCC-9C92C451D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Banking. Pp. 66-67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748C42-F6BB-420E-9BBA-3E68BACD0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r>
              <a:rPr lang="de-DE" dirty="0"/>
              <a:t>  </a:t>
            </a:r>
          </a:p>
          <a:p>
            <a:pPr marL="0" indent="0">
              <a:buNone/>
            </a:pPr>
            <a:r>
              <a:rPr lang="de-DE" dirty="0" err="1"/>
              <a:t>Triodos</a:t>
            </a:r>
            <a:r>
              <a:rPr lang="de-DE" dirty="0"/>
              <a:t> </a:t>
            </a:r>
            <a:r>
              <a:rPr lang="de-DE" dirty="0" err="1"/>
              <a:t>invests</a:t>
            </a:r>
            <a:r>
              <a:rPr lang="de-DE" dirty="0"/>
              <a:t> in </a:t>
            </a:r>
            <a:r>
              <a:rPr lang="de-DE" dirty="0" err="1"/>
              <a:t>over</a:t>
            </a:r>
            <a:r>
              <a:rPr lang="de-DE" dirty="0"/>
              <a:t> 9,500 </a:t>
            </a:r>
            <a:r>
              <a:rPr lang="de-DE" dirty="0" err="1"/>
              <a:t>projects</a:t>
            </a:r>
            <a:r>
              <a:rPr lang="de-DE" dirty="0"/>
              <a:t>. 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cover</a:t>
            </a:r>
            <a:r>
              <a:rPr lang="de-DE" dirty="0"/>
              <a:t> a </a:t>
            </a:r>
            <a:r>
              <a:rPr lang="de-DE" strike="sngStrike" dirty="0" err="1"/>
              <a:t>very</a:t>
            </a:r>
            <a:r>
              <a:rPr lang="de-DE" strike="sngStrike" dirty="0"/>
              <a:t> limited </a:t>
            </a:r>
            <a:r>
              <a:rPr lang="de-DE" b="1" dirty="0" err="1"/>
              <a:t>vast</a:t>
            </a:r>
            <a:r>
              <a:rPr lang="de-DE" b="1" dirty="0"/>
              <a:t>/</a:t>
            </a:r>
            <a:r>
              <a:rPr lang="de-DE" b="1" dirty="0" err="1"/>
              <a:t>huge</a:t>
            </a:r>
            <a:r>
              <a:rPr lang="de-DE" b="1" dirty="0"/>
              <a:t>/</a:t>
            </a:r>
            <a:r>
              <a:rPr lang="de-DE" b="1" dirty="0" err="1"/>
              <a:t>enormous</a:t>
            </a:r>
            <a:r>
              <a:rPr lang="de-DE" b="1" dirty="0"/>
              <a:t>/</a:t>
            </a:r>
            <a:r>
              <a:rPr lang="de-DE" b="1" dirty="0" err="1"/>
              <a:t>wide</a:t>
            </a:r>
            <a:r>
              <a:rPr lang="de-DE" dirty="0"/>
              <a:t> </a:t>
            </a:r>
            <a:r>
              <a:rPr lang="de-DE" dirty="0" err="1"/>
              <a:t>range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activities</a:t>
            </a:r>
            <a:r>
              <a:rPr lang="de-DE" dirty="0"/>
              <a:t>.  </a:t>
            </a:r>
            <a:r>
              <a:rPr lang="de-DE" dirty="0" err="1"/>
              <a:t>One</a:t>
            </a:r>
            <a:r>
              <a:rPr lang="de-DE" dirty="0"/>
              <a:t> such </a:t>
            </a:r>
            <a:r>
              <a:rPr lang="de-DE" dirty="0" err="1"/>
              <a:t>activity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strike="sngStrike" dirty="0" err="1"/>
              <a:t>nuclear</a:t>
            </a:r>
            <a:r>
              <a:rPr lang="de-DE" dirty="0"/>
              <a:t> </a:t>
            </a:r>
            <a:r>
              <a:rPr lang="de-DE" b="1" dirty="0" err="1"/>
              <a:t>renewable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.  The </a:t>
            </a:r>
            <a:r>
              <a:rPr lang="de-DE" dirty="0" err="1"/>
              <a:t>bank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lending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major</a:t>
            </a:r>
            <a:r>
              <a:rPr lang="de-DE" dirty="0"/>
              <a:t> </a:t>
            </a:r>
            <a:r>
              <a:rPr lang="de-DE" dirty="0" err="1"/>
              <a:t>providers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strike="sngStrike" dirty="0"/>
              <a:t>EU</a:t>
            </a:r>
            <a:r>
              <a:rPr lang="de-DE" dirty="0"/>
              <a:t> </a:t>
            </a:r>
            <a:r>
              <a:rPr lang="de-DE" b="1" dirty="0"/>
              <a:t>UK</a:t>
            </a:r>
            <a:r>
              <a:rPr lang="de-DE" dirty="0"/>
              <a:t>. 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also </a:t>
            </a:r>
            <a:r>
              <a:rPr lang="de-DE" dirty="0" err="1"/>
              <a:t>financing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big</a:t>
            </a:r>
            <a:r>
              <a:rPr lang="de-DE" dirty="0"/>
              <a:t> </a:t>
            </a:r>
            <a:r>
              <a:rPr lang="de-DE" dirty="0" err="1"/>
              <a:t>providers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social </a:t>
            </a:r>
            <a:r>
              <a:rPr lang="de-DE" strike="sngStrike" dirty="0" err="1"/>
              <a:t>networks</a:t>
            </a:r>
            <a:r>
              <a:rPr lang="de-DE" dirty="0"/>
              <a:t> </a:t>
            </a:r>
            <a:r>
              <a:rPr lang="de-DE" b="1" dirty="0" err="1"/>
              <a:t>housing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Mencap</a:t>
            </a:r>
            <a:r>
              <a:rPr lang="de-DE" dirty="0"/>
              <a:t>.  And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involved</a:t>
            </a:r>
            <a:r>
              <a:rPr lang="de-DE" dirty="0"/>
              <a:t> in </a:t>
            </a:r>
            <a:r>
              <a:rPr lang="de-DE" strike="sngStrike" dirty="0" err="1"/>
              <a:t>training</a:t>
            </a:r>
            <a:r>
              <a:rPr lang="de-DE" dirty="0"/>
              <a:t> </a:t>
            </a:r>
            <a:r>
              <a:rPr lang="de-DE" b="1" dirty="0" err="1"/>
              <a:t>trading</a:t>
            </a:r>
            <a:r>
              <a:rPr lang="de-DE" dirty="0"/>
              <a:t> </a:t>
            </a:r>
            <a:r>
              <a:rPr lang="de-DE" dirty="0" err="1"/>
              <a:t>activity</a:t>
            </a:r>
            <a:r>
              <a:rPr lang="de-DE" dirty="0"/>
              <a:t>,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instance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organisations</a:t>
            </a:r>
            <a:r>
              <a:rPr lang="de-DE" dirty="0"/>
              <a:t> </a:t>
            </a:r>
            <a:r>
              <a:rPr lang="de-DE" dirty="0" err="1"/>
              <a:t>lke</a:t>
            </a:r>
            <a:r>
              <a:rPr lang="de-DE" dirty="0"/>
              <a:t> </a:t>
            </a:r>
            <a:r>
              <a:rPr lang="de-DE" dirty="0" err="1"/>
              <a:t>Cafe</a:t>
            </a:r>
            <a:r>
              <a:rPr lang="de-DE" dirty="0"/>
              <a:t> </a:t>
            </a:r>
            <a:r>
              <a:rPr lang="de-DE" dirty="0" err="1"/>
              <a:t>Direct</a:t>
            </a:r>
            <a:r>
              <a:rPr lang="de-DE" dirty="0"/>
              <a:t>, a </a:t>
            </a:r>
            <a:r>
              <a:rPr lang="de-DE" dirty="0" err="1"/>
              <a:t>major</a:t>
            </a:r>
            <a:r>
              <a:rPr lang="de-DE" dirty="0"/>
              <a:t> </a:t>
            </a:r>
            <a:r>
              <a:rPr lang="de-DE" strike="sngStrike" dirty="0" err="1"/>
              <a:t>wholesale</a:t>
            </a:r>
            <a:r>
              <a:rPr lang="de-DE" dirty="0"/>
              <a:t> </a:t>
            </a:r>
            <a:r>
              <a:rPr lang="de-DE" b="1" dirty="0"/>
              <a:t>fair-trade</a:t>
            </a:r>
            <a:r>
              <a:rPr lang="de-DE" dirty="0"/>
              <a:t> </a:t>
            </a:r>
            <a:r>
              <a:rPr lang="de-DE" dirty="0" err="1"/>
              <a:t>provider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hot</a:t>
            </a:r>
            <a:r>
              <a:rPr lang="de-DE" dirty="0"/>
              <a:t> </a:t>
            </a:r>
            <a:r>
              <a:rPr lang="de-DE" dirty="0" err="1"/>
              <a:t>drinks</a:t>
            </a:r>
            <a:r>
              <a:rPr lang="de-DE" dirty="0"/>
              <a:t>.  The </a:t>
            </a:r>
            <a:r>
              <a:rPr lang="de-DE" dirty="0" err="1"/>
              <a:t>bank</a:t>
            </a:r>
            <a:r>
              <a:rPr lang="de-DE" dirty="0"/>
              <a:t> </a:t>
            </a:r>
            <a:r>
              <a:rPr lang="de-DE" dirty="0" err="1"/>
              <a:t>provides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organisations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debt</a:t>
            </a:r>
            <a:r>
              <a:rPr lang="de-DE" dirty="0"/>
              <a:t> </a:t>
            </a:r>
            <a:r>
              <a:rPr lang="de-DE" dirty="0" err="1"/>
              <a:t>funding</a:t>
            </a:r>
            <a:r>
              <a:rPr lang="de-DE" dirty="0"/>
              <a:t>, so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return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just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interest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loan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3400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367CDC-859A-4224-9057-5DAA4214A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Banking. Pp. 66-67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3B679E-90AA-408B-98B1-E2B79E090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interview.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changes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Charles Middleton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, and </a:t>
            </a:r>
            <a:r>
              <a:rPr lang="de-DE" dirty="0" err="1"/>
              <a:t>why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0050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1284B-179B-4A81-8EAA-1736FEDEE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Banking. Pp. 66-67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77126E-BA6F-46BA-A7AD-76580DDFC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Firstly</a:t>
            </a:r>
            <a:r>
              <a:rPr lang="de-DE" dirty="0"/>
              <a:t>, </a:t>
            </a:r>
            <a:r>
              <a:rPr lang="de-DE" dirty="0" err="1"/>
              <a:t>he‘d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 a </a:t>
            </a:r>
            <a:r>
              <a:rPr lang="de-DE" dirty="0" err="1"/>
              <a:t>focus</a:t>
            </a:r>
            <a:r>
              <a:rPr lang="de-DE" dirty="0"/>
              <a:t> on </a:t>
            </a:r>
            <a:r>
              <a:rPr lang="de-DE" dirty="0" err="1"/>
              <a:t>banking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real </a:t>
            </a:r>
            <a:r>
              <a:rPr lang="de-DE" dirty="0" err="1"/>
              <a:t>economy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opposed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creating</a:t>
            </a:r>
            <a:r>
              <a:rPr lang="de-DE" dirty="0"/>
              <a:t> </a:t>
            </a:r>
            <a:r>
              <a:rPr lang="de-DE" dirty="0" err="1"/>
              <a:t>products</a:t>
            </a:r>
            <a:r>
              <a:rPr lang="de-DE" dirty="0"/>
              <a:t> and </a:t>
            </a:r>
            <a:r>
              <a:rPr lang="de-DE" dirty="0" err="1"/>
              <a:t>services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removed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bank‘s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,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proven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a </a:t>
            </a:r>
            <a:r>
              <a:rPr lang="de-DE" dirty="0" err="1"/>
              <a:t>bank</a:t>
            </a:r>
            <a:r>
              <a:rPr lang="de-DE" dirty="0"/>
              <a:t> </a:t>
            </a:r>
            <a:r>
              <a:rPr lang="de-DE" dirty="0" err="1"/>
              <a:t>can‘t</a:t>
            </a:r>
            <a:r>
              <a:rPr lang="de-DE" dirty="0"/>
              <a:t> manage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risk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it‘s</a:t>
            </a:r>
            <a:r>
              <a:rPr lang="de-DE" dirty="0"/>
              <a:t> not in </a:t>
            </a:r>
            <a:r>
              <a:rPr lang="de-DE" dirty="0" err="1"/>
              <a:t>direct</a:t>
            </a:r>
            <a:r>
              <a:rPr lang="de-DE" dirty="0"/>
              <a:t> </a:t>
            </a:r>
            <a:r>
              <a:rPr lang="de-DE" dirty="0" err="1"/>
              <a:t>contact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Secondly</a:t>
            </a:r>
            <a:r>
              <a:rPr lang="de-DE" dirty="0"/>
              <a:t>, </a:t>
            </a:r>
            <a:r>
              <a:rPr lang="de-DE" dirty="0" err="1"/>
              <a:t>he‘d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separation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investment-banking type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activities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commercial</a:t>
            </a:r>
            <a:r>
              <a:rPr lang="de-DE" dirty="0"/>
              <a:t> </a:t>
            </a:r>
            <a:r>
              <a:rPr lang="de-DE" dirty="0" err="1"/>
              <a:t>banking</a:t>
            </a:r>
            <a:r>
              <a:rPr lang="de-DE" dirty="0"/>
              <a:t>,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banking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riskier </a:t>
            </a:r>
            <a:r>
              <a:rPr lang="de-DE" dirty="0" err="1"/>
              <a:t>business</a:t>
            </a:r>
            <a:r>
              <a:rPr lang="de-DE" dirty="0"/>
              <a:t> and </a:t>
            </a:r>
            <a:r>
              <a:rPr lang="de-DE" dirty="0" err="1"/>
              <a:t>customers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put</a:t>
            </a:r>
            <a:r>
              <a:rPr lang="de-DE" dirty="0"/>
              <a:t> at </a:t>
            </a:r>
            <a:r>
              <a:rPr lang="de-DE" dirty="0" err="1"/>
              <a:t>risk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banks</a:t>
            </a:r>
            <a:r>
              <a:rPr lang="de-DE" dirty="0"/>
              <a:t> </a:t>
            </a:r>
            <a:r>
              <a:rPr lang="de-DE" dirty="0" err="1"/>
              <a:t>failing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4421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00D90F-F2EF-4CEB-B0F9-15E74F7C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Banking. Pp. 66-67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CA79DD-56C3-431E-B285-85D5D7D87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in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b="1" i="1" dirty="0"/>
              <a:t>not</a:t>
            </a:r>
            <a:r>
              <a:rPr lang="de-DE" dirty="0"/>
              <a:t> form a </a:t>
            </a:r>
            <a:r>
              <a:rPr lang="de-DE" dirty="0" err="1"/>
              <a:t>word</a:t>
            </a:r>
            <a:r>
              <a:rPr lang="de-DE" dirty="0"/>
              <a:t> </a:t>
            </a:r>
            <a:r>
              <a:rPr lang="de-DE" dirty="0" err="1"/>
              <a:t>partnership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noun</a:t>
            </a:r>
            <a:r>
              <a:rPr lang="de-DE" dirty="0"/>
              <a:t> in </a:t>
            </a:r>
            <a:r>
              <a:rPr lang="de-DE" dirty="0" err="1"/>
              <a:t>bold</a:t>
            </a:r>
            <a:r>
              <a:rPr lang="de-DE" dirty="0"/>
              <a:t>?  Think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anoher</a:t>
            </a:r>
            <a:r>
              <a:rPr lang="de-DE" dirty="0"/>
              <a:t> </a:t>
            </a:r>
            <a:r>
              <a:rPr lang="de-DE" dirty="0" err="1"/>
              <a:t>word</a:t>
            </a:r>
            <a:r>
              <a:rPr lang="de-DE" dirty="0"/>
              <a:t> </a:t>
            </a:r>
            <a:r>
              <a:rPr lang="de-DE" dirty="0" err="1"/>
              <a:t>partnership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noun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7777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601EB5-171A-40D4-8A25-53409E18D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Road </a:t>
            </a:r>
            <a:r>
              <a:rPr lang="de-DE" dirty="0" err="1"/>
              <a:t>Map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Lesson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Unit 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534C40-3D46-4C87-A52D-6328A29E0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Teacher Input: Business Brief</a:t>
            </a:r>
          </a:p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</a:t>
            </a:r>
          </a:p>
          <a:p>
            <a:r>
              <a:rPr lang="de-DE" dirty="0"/>
              <a:t>Reading and Language: Day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Reckoning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Innumerate</a:t>
            </a:r>
            <a:r>
              <a:rPr lang="de-DE" dirty="0"/>
              <a:t> Bankers</a:t>
            </a:r>
          </a:p>
          <a:p>
            <a:r>
              <a:rPr lang="de-DE" dirty="0"/>
              <a:t>Business Skills: Managing Questions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253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CC9DBD-77EB-43DC-A9B7-1BA57EC67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Banking. Pp. 66-67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036017F-4A13-4D18-A842-7F3070533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514350" indent="-514350">
              <a:buAutoNum type="arabicPeriod"/>
            </a:pPr>
            <a:r>
              <a:rPr lang="de-DE" dirty="0"/>
              <a:t>Customer</a:t>
            </a:r>
          </a:p>
          <a:p>
            <a:pPr marL="514350" indent="-514350">
              <a:buAutoNum type="arabicPeriod"/>
            </a:pPr>
            <a:r>
              <a:rPr lang="de-DE" dirty="0" err="1"/>
              <a:t>Loan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Money</a:t>
            </a:r>
          </a:p>
          <a:p>
            <a:pPr marL="514350" indent="-514350">
              <a:buAutoNum type="arabicPeriod"/>
            </a:pPr>
            <a:r>
              <a:rPr lang="de-DE" dirty="0" err="1"/>
              <a:t>Savings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Deposit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down</a:t>
            </a:r>
          </a:p>
        </p:txBody>
      </p:sp>
    </p:spTree>
    <p:extLst>
      <p:ext uri="{BB962C8B-B14F-4D97-AF65-F5344CB8AC3E}">
        <p14:creationId xmlns:p14="http://schemas.microsoft.com/office/powerpoint/2010/main" val="24123458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38DDD7-1AFC-4268-B22B-E5E2F73CB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Banking. Pp. 66-67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D9E63E-0654-4539-98B1-E8744F955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sentences</a:t>
            </a:r>
            <a:r>
              <a:rPr lang="de-DE" dirty="0"/>
              <a:t> </a:t>
            </a:r>
            <a:r>
              <a:rPr lang="de-DE" dirty="0" err="1"/>
              <a:t>below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correct</a:t>
            </a:r>
            <a:r>
              <a:rPr lang="de-DE" dirty="0"/>
              <a:t> form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box.</a:t>
            </a:r>
          </a:p>
        </p:txBody>
      </p:sp>
    </p:spTree>
    <p:extLst>
      <p:ext uri="{BB962C8B-B14F-4D97-AF65-F5344CB8AC3E}">
        <p14:creationId xmlns:p14="http://schemas.microsoft.com/office/powerpoint/2010/main" val="27758612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7FD8E-AC7F-41C1-87E7-70CE18D9F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Banking. Pp. 66-67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A6AA6B-7F14-4DB6-B57E-B5707BEE2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a) </a:t>
            </a:r>
            <a:r>
              <a:rPr lang="de-DE" dirty="0" err="1"/>
              <a:t>investing</a:t>
            </a:r>
            <a:r>
              <a:rPr lang="de-DE" dirty="0"/>
              <a:t> b) </a:t>
            </a:r>
            <a:r>
              <a:rPr lang="de-DE" dirty="0" err="1"/>
              <a:t>investors</a:t>
            </a:r>
            <a:r>
              <a:rPr lang="de-DE" dirty="0"/>
              <a:t> c) </a:t>
            </a:r>
            <a:r>
              <a:rPr lang="de-DE" dirty="0" err="1"/>
              <a:t>investment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a) </a:t>
            </a:r>
            <a:r>
              <a:rPr lang="de-DE" dirty="0" err="1"/>
              <a:t>lend</a:t>
            </a:r>
            <a:r>
              <a:rPr lang="de-DE" dirty="0"/>
              <a:t> b) </a:t>
            </a:r>
            <a:r>
              <a:rPr lang="de-DE" dirty="0" err="1"/>
              <a:t>lending</a:t>
            </a:r>
            <a:r>
              <a:rPr lang="de-DE" dirty="0"/>
              <a:t> c) </a:t>
            </a:r>
            <a:r>
              <a:rPr lang="de-DE" dirty="0" err="1"/>
              <a:t>loan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a) </a:t>
            </a:r>
            <a:r>
              <a:rPr lang="de-DE" dirty="0" err="1"/>
              <a:t>deposited</a:t>
            </a:r>
            <a:r>
              <a:rPr lang="de-DE" dirty="0"/>
              <a:t>  b) </a:t>
            </a:r>
            <a:r>
              <a:rPr lang="de-DE" dirty="0" err="1"/>
              <a:t>deposit</a:t>
            </a:r>
            <a:r>
              <a:rPr lang="de-DE" dirty="0"/>
              <a:t>  c) </a:t>
            </a:r>
            <a:r>
              <a:rPr lang="de-DE" dirty="0" err="1"/>
              <a:t>deposits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a) </a:t>
            </a:r>
            <a:r>
              <a:rPr lang="de-DE" dirty="0" err="1"/>
              <a:t>exposed</a:t>
            </a:r>
            <a:r>
              <a:rPr lang="de-DE" dirty="0"/>
              <a:t> b) </a:t>
            </a:r>
            <a:r>
              <a:rPr lang="de-DE" dirty="0" err="1"/>
              <a:t>expose</a:t>
            </a:r>
            <a:r>
              <a:rPr lang="de-DE" dirty="0"/>
              <a:t> c) </a:t>
            </a:r>
            <a:r>
              <a:rPr lang="de-DE" dirty="0" err="1"/>
              <a:t>exposure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227072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CB63CD-A14C-40A3-9FD7-F26ADBB44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68-69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49369C-D2C4-422F-BD5A-393D760C9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68 </a:t>
            </a:r>
            <a:r>
              <a:rPr lang="de-DE" dirty="0" err="1"/>
              <a:t>titled</a:t>
            </a:r>
            <a:r>
              <a:rPr lang="de-DE" dirty="0"/>
              <a:t> „Day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reckoning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innumerate</a:t>
            </a:r>
            <a:r>
              <a:rPr lang="de-DE" dirty="0"/>
              <a:t> </a:t>
            </a:r>
            <a:r>
              <a:rPr lang="de-DE" dirty="0" err="1"/>
              <a:t>bankers</a:t>
            </a:r>
            <a:r>
              <a:rPr lang="de-DE" dirty="0"/>
              <a:t>“ and do </a:t>
            </a:r>
            <a:r>
              <a:rPr lang="de-DE" dirty="0" err="1"/>
              <a:t>exercises</a:t>
            </a:r>
            <a:r>
              <a:rPr lang="de-DE" dirty="0"/>
              <a:t> B, C, D, and E on </a:t>
            </a:r>
            <a:r>
              <a:rPr lang="de-DE" dirty="0" err="1"/>
              <a:t>pages</a:t>
            </a:r>
            <a:r>
              <a:rPr lang="de-DE" dirty="0"/>
              <a:t> 68 and 69.</a:t>
            </a:r>
          </a:p>
        </p:txBody>
      </p:sp>
    </p:spTree>
    <p:extLst>
      <p:ext uri="{BB962C8B-B14F-4D97-AF65-F5344CB8AC3E}">
        <p14:creationId xmlns:p14="http://schemas.microsoft.com/office/powerpoint/2010/main" val="34035907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0969C-2BBD-4702-953F-C4D74D3F4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68-69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8C4BD9-C3F5-486C-8102-9547BF0A5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summary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headline</a:t>
            </a:r>
            <a:r>
              <a:rPr lang="de-DE" dirty="0"/>
              <a:t> </a:t>
            </a:r>
            <a:r>
              <a:rPr lang="de-DE" dirty="0" err="1"/>
              <a:t>is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c) The </a:t>
            </a:r>
            <a:r>
              <a:rPr lang="de-DE" dirty="0" err="1"/>
              <a:t>collapse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financial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bankers</a:t>
            </a:r>
            <a:r>
              <a:rPr lang="de-DE" dirty="0"/>
              <a:t> </a:t>
            </a:r>
            <a:r>
              <a:rPr lang="de-DE" dirty="0" err="1"/>
              <a:t>couldn‘t</a:t>
            </a:r>
            <a:r>
              <a:rPr lang="de-DE" dirty="0"/>
              <a:t> </a:t>
            </a:r>
            <a:r>
              <a:rPr lang="de-DE" dirty="0" err="1"/>
              <a:t>count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65537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FF0603-FFA9-47CE-AB47-BF010CA60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68-69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9C5B95-16EE-4FE3-AC01-8754FA570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not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not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not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0286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A0D297-734F-4467-913B-34E0921EA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68-69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FC7A45-94A1-4D21-AF84-52AEE38E8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Are </a:t>
            </a:r>
            <a:r>
              <a:rPr lang="de-DE" dirty="0" err="1"/>
              <a:t>toast</a:t>
            </a:r>
            <a:r>
              <a:rPr lang="de-DE" dirty="0"/>
              <a:t> (</a:t>
            </a:r>
            <a:r>
              <a:rPr lang="de-DE" dirty="0" err="1"/>
              <a:t>line</a:t>
            </a:r>
            <a:r>
              <a:rPr lang="de-DE" dirty="0"/>
              <a:t> 17)</a:t>
            </a:r>
          </a:p>
          <a:p>
            <a:pPr marL="514350" indent="-514350">
              <a:buAutoNum type="arabicPeriod"/>
            </a:pPr>
            <a:r>
              <a:rPr lang="de-DE" dirty="0" err="1"/>
              <a:t>Folly</a:t>
            </a:r>
            <a:r>
              <a:rPr lang="de-DE" dirty="0"/>
              <a:t> (</a:t>
            </a:r>
            <a:r>
              <a:rPr lang="de-DE" dirty="0" err="1"/>
              <a:t>line</a:t>
            </a:r>
            <a:r>
              <a:rPr lang="de-DE" dirty="0"/>
              <a:t> 97)</a:t>
            </a:r>
          </a:p>
          <a:p>
            <a:pPr marL="514350" indent="-514350">
              <a:buAutoNum type="arabicPeriod"/>
            </a:pPr>
            <a:r>
              <a:rPr lang="de-DE" dirty="0" err="1"/>
              <a:t>Dividends</a:t>
            </a:r>
            <a:r>
              <a:rPr lang="de-DE" dirty="0"/>
              <a:t> (</a:t>
            </a:r>
            <a:r>
              <a:rPr lang="de-DE" dirty="0" err="1"/>
              <a:t>line</a:t>
            </a:r>
            <a:r>
              <a:rPr lang="de-DE" dirty="0"/>
              <a:t> 42)</a:t>
            </a:r>
          </a:p>
          <a:p>
            <a:pPr marL="514350" indent="-514350">
              <a:buAutoNum type="arabicPeriod"/>
            </a:pPr>
            <a:r>
              <a:rPr lang="de-DE" dirty="0" err="1"/>
              <a:t>Rampant</a:t>
            </a:r>
            <a:r>
              <a:rPr lang="de-DE" dirty="0"/>
              <a:t> (</a:t>
            </a:r>
            <a:r>
              <a:rPr lang="de-DE" dirty="0" err="1"/>
              <a:t>line</a:t>
            </a:r>
            <a:r>
              <a:rPr lang="de-DE" dirty="0"/>
              <a:t> 101)</a:t>
            </a:r>
          </a:p>
          <a:p>
            <a:pPr marL="514350" indent="-514350">
              <a:buAutoNum type="arabicPeriod"/>
            </a:pPr>
            <a:r>
              <a:rPr lang="de-DE" dirty="0" err="1"/>
              <a:t>Liquidity</a:t>
            </a:r>
            <a:r>
              <a:rPr lang="de-DE" dirty="0"/>
              <a:t> (</a:t>
            </a:r>
            <a:r>
              <a:rPr lang="de-DE" dirty="0" err="1"/>
              <a:t>line</a:t>
            </a:r>
            <a:r>
              <a:rPr lang="de-DE" dirty="0"/>
              <a:t> 23)</a:t>
            </a:r>
          </a:p>
          <a:p>
            <a:pPr marL="514350" indent="-514350">
              <a:buAutoNum type="arabicPeriod"/>
            </a:pPr>
            <a:r>
              <a:rPr lang="de-DE" dirty="0" err="1"/>
              <a:t>Colossal</a:t>
            </a:r>
            <a:r>
              <a:rPr lang="de-DE" dirty="0"/>
              <a:t> (</a:t>
            </a:r>
            <a:r>
              <a:rPr lang="de-DE" dirty="0" err="1"/>
              <a:t>line</a:t>
            </a:r>
            <a:r>
              <a:rPr lang="de-DE" dirty="0"/>
              <a:t> 71)</a:t>
            </a:r>
          </a:p>
          <a:p>
            <a:pPr marL="514350" indent="-514350">
              <a:buAutoNum type="arabicPeriod"/>
            </a:pPr>
            <a:r>
              <a:rPr lang="de-DE" dirty="0"/>
              <a:t>The City (</a:t>
            </a:r>
            <a:r>
              <a:rPr lang="de-DE" dirty="0" err="1"/>
              <a:t>line</a:t>
            </a:r>
            <a:r>
              <a:rPr lang="de-DE" dirty="0"/>
              <a:t> 52)</a:t>
            </a:r>
          </a:p>
          <a:p>
            <a:pPr marL="514350" indent="-514350">
              <a:buAutoNum type="arabicPeriod"/>
            </a:pPr>
            <a:r>
              <a:rPr lang="de-DE" dirty="0" err="1"/>
              <a:t>Sitting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gravy</a:t>
            </a:r>
            <a:r>
              <a:rPr lang="de-DE" dirty="0"/>
              <a:t> </a:t>
            </a:r>
            <a:r>
              <a:rPr lang="de-DE" dirty="0" err="1"/>
              <a:t>train</a:t>
            </a:r>
            <a:r>
              <a:rPr lang="de-DE" dirty="0"/>
              <a:t> (</a:t>
            </a:r>
            <a:r>
              <a:rPr lang="de-DE" dirty="0" err="1"/>
              <a:t>line</a:t>
            </a:r>
            <a:r>
              <a:rPr lang="de-DE" dirty="0"/>
              <a:t> 92)</a:t>
            </a:r>
          </a:p>
          <a:p>
            <a:pPr marL="514350" indent="-514350">
              <a:buAutoNum type="arabicPeriod"/>
            </a:pPr>
            <a:r>
              <a:rPr lang="de-DE" dirty="0" err="1"/>
              <a:t>Fuss</a:t>
            </a:r>
            <a:r>
              <a:rPr lang="de-DE" dirty="0"/>
              <a:t> (</a:t>
            </a:r>
            <a:r>
              <a:rPr lang="de-DE" dirty="0" err="1"/>
              <a:t>line</a:t>
            </a:r>
            <a:r>
              <a:rPr lang="de-DE" dirty="0"/>
              <a:t> 8)</a:t>
            </a:r>
          </a:p>
          <a:p>
            <a:pPr marL="514350" indent="-514350">
              <a:buAutoNum type="arabicPeriod"/>
            </a:pPr>
            <a:r>
              <a:rPr lang="de-DE" dirty="0" err="1"/>
              <a:t>Means</a:t>
            </a:r>
            <a:r>
              <a:rPr lang="de-DE" dirty="0"/>
              <a:t> </a:t>
            </a:r>
            <a:r>
              <a:rPr lang="de-DE" dirty="0" err="1"/>
              <a:t>curtains</a:t>
            </a:r>
            <a:r>
              <a:rPr lang="de-DE" dirty="0"/>
              <a:t> (</a:t>
            </a:r>
            <a:r>
              <a:rPr lang="de-DE" dirty="0" err="1"/>
              <a:t>line</a:t>
            </a:r>
            <a:r>
              <a:rPr lang="de-DE" dirty="0"/>
              <a:t> 27)</a:t>
            </a:r>
          </a:p>
          <a:p>
            <a:pPr marL="514350" indent="-514350">
              <a:buAutoNum type="arabicPeriod"/>
            </a:pPr>
            <a:r>
              <a:rPr lang="de-DE" dirty="0"/>
              <a:t>Go </a:t>
            </a:r>
            <a:r>
              <a:rPr lang="de-DE" dirty="0" err="1"/>
              <a:t>bust</a:t>
            </a:r>
            <a:r>
              <a:rPr lang="de-DE" dirty="0"/>
              <a:t> (</a:t>
            </a:r>
            <a:r>
              <a:rPr lang="de-DE" dirty="0" err="1"/>
              <a:t>line</a:t>
            </a:r>
            <a:r>
              <a:rPr lang="de-DE" dirty="0"/>
              <a:t> 72)</a:t>
            </a:r>
          </a:p>
          <a:p>
            <a:pPr marL="514350" indent="-514350">
              <a:buAutoNum type="arabicPeriod"/>
            </a:pPr>
            <a:r>
              <a:rPr lang="de-DE" dirty="0" err="1"/>
              <a:t>Shame</a:t>
            </a:r>
            <a:r>
              <a:rPr lang="de-DE" dirty="0"/>
              <a:t> (</a:t>
            </a:r>
            <a:r>
              <a:rPr lang="de-DE" dirty="0" err="1"/>
              <a:t>line</a:t>
            </a:r>
            <a:r>
              <a:rPr lang="de-DE" dirty="0"/>
              <a:t> 97)</a:t>
            </a:r>
          </a:p>
        </p:txBody>
      </p:sp>
    </p:spTree>
    <p:extLst>
      <p:ext uri="{BB962C8B-B14F-4D97-AF65-F5344CB8AC3E}">
        <p14:creationId xmlns:p14="http://schemas.microsoft.com/office/powerpoint/2010/main" val="31312070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9816A9-F9F1-434D-B186-34724D121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68-69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C772E8-A52F-494B-99AB-6A23C5F91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Continue</a:t>
            </a:r>
            <a:r>
              <a:rPr lang="de-DE" dirty="0"/>
              <a:t> </a:t>
            </a:r>
            <a:r>
              <a:rPr lang="de-DE" dirty="0" err="1"/>
              <a:t>doing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Use all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and not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left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Refuse</a:t>
            </a:r>
            <a:r>
              <a:rPr lang="de-DE" dirty="0"/>
              <a:t> an </a:t>
            </a:r>
            <a:r>
              <a:rPr lang="de-DE" dirty="0" err="1"/>
              <a:t>offer</a:t>
            </a:r>
            <a:r>
              <a:rPr lang="de-DE" dirty="0"/>
              <a:t>, </a:t>
            </a:r>
            <a:r>
              <a:rPr lang="de-DE" dirty="0" err="1"/>
              <a:t>request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invitation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Spend</a:t>
            </a:r>
            <a:r>
              <a:rPr lang="de-DE" dirty="0"/>
              <a:t> a </a:t>
            </a:r>
            <a:r>
              <a:rPr lang="de-DE" dirty="0" err="1"/>
              <a:t>lot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 on </a:t>
            </a:r>
            <a:r>
              <a:rPr lang="de-DE" dirty="0" err="1"/>
              <a:t>something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Suddenly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successful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Pay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give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 (literal </a:t>
            </a:r>
            <a:r>
              <a:rPr lang="de-DE" dirty="0" err="1"/>
              <a:t>meaning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r>
              <a:rPr lang="de-DE" dirty="0" err="1"/>
              <a:t>Give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without</a:t>
            </a:r>
            <a:r>
              <a:rPr lang="de-DE" dirty="0"/>
              <a:t>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,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selling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them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Not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caught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punished</a:t>
            </a:r>
            <a:r>
              <a:rPr lang="de-DE" dirty="0"/>
              <a:t> 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wrong</a:t>
            </a:r>
            <a:r>
              <a:rPr lang="de-DE" dirty="0"/>
              <a:t>; also,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murder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Cause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collape</a:t>
            </a:r>
            <a:r>
              <a:rPr lang="de-DE" dirty="0"/>
              <a:t> </a:t>
            </a:r>
            <a:r>
              <a:rPr lang="de-DE" dirty="0" err="1"/>
              <a:t>of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42482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13CBCC-92D0-48B5-96A0-656D7D612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68-69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76B4FD-4BF2-49F8-9260-CD8648C9E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continued</a:t>
            </a:r>
            <a:r>
              <a:rPr lang="de-DE" dirty="0"/>
              <a:t>)</a:t>
            </a:r>
          </a:p>
          <a:p>
            <a:pPr marL="0" indent="0">
              <a:buNone/>
            </a:pPr>
            <a:r>
              <a:rPr lang="de-DE" b="1" dirty="0"/>
              <a:t>Turn </a:t>
            </a:r>
            <a:r>
              <a:rPr lang="de-DE" b="1" dirty="0" err="1"/>
              <a:t>somebody</a:t>
            </a:r>
            <a:r>
              <a:rPr lang="de-DE" b="1" dirty="0"/>
              <a:t>/</a:t>
            </a:r>
            <a:r>
              <a:rPr lang="de-DE" b="1" dirty="0" err="1"/>
              <a:t>something</a:t>
            </a:r>
            <a:r>
              <a:rPr lang="de-DE" b="1" dirty="0"/>
              <a:t> down</a:t>
            </a:r>
          </a:p>
          <a:p>
            <a:pPr marL="0" indent="0">
              <a:buNone/>
            </a:pPr>
            <a:r>
              <a:rPr lang="de-DE" dirty="0"/>
              <a:t>Turn </a:t>
            </a:r>
            <a:r>
              <a:rPr lang="de-DE" dirty="0" err="1"/>
              <a:t>the</a:t>
            </a:r>
            <a:r>
              <a:rPr lang="de-DE" dirty="0"/>
              <a:t> switch on a  </a:t>
            </a:r>
            <a:r>
              <a:rPr lang="de-DE" dirty="0" err="1"/>
              <a:t>machine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an </a:t>
            </a:r>
            <a:r>
              <a:rPr lang="de-DE" dirty="0" err="1"/>
              <a:t>oven</a:t>
            </a:r>
            <a:r>
              <a:rPr lang="de-DE" dirty="0"/>
              <a:t>, </a:t>
            </a:r>
            <a:r>
              <a:rPr lang="de-DE" dirty="0" err="1"/>
              <a:t>radio</a:t>
            </a:r>
            <a:r>
              <a:rPr lang="de-DE" dirty="0"/>
              <a:t>, etc.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produce</a:t>
            </a:r>
            <a:r>
              <a:rPr lang="de-DE" dirty="0"/>
              <a:t> </a:t>
            </a:r>
            <a:r>
              <a:rPr lang="de-DE" dirty="0" err="1"/>
              <a:t>less</a:t>
            </a:r>
            <a:r>
              <a:rPr lang="de-DE" dirty="0"/>
              <a:t> </a:t>
            </a:r>
            <a:r>
              <a:rPr lang="de-DE" dirty="0" err="1"/>
              <a:t>heat</a:t>
            </a:r>
            <a:r>
              <a:rPr lang="de-DE" dirty="0"/>
              <a:t>, </a:t>
            </a:r>
            <a:r>
              <a:rPr lang="de-DE" dirty="0" err="1"/>
              <a:t>sound</a:t>
            </a:r>
            <a:r>
              <a:rPr lang="de-DE" dirty="0"/>
              <a:t>, etc.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turn </a:t>
            </a:r>
            <a:r>
              <a:rPr lang="de-DE" dirty="0" err="1"/>
              <a:t>it</a:t>
            </a:r>
            <a:r>
              <a:rPr lang="de-DE" dirty="0"/>
              <a:t> down?</a:t>
            </a:r>
          </a:p>
          <a:p>
            <a:pPr marL="0" indent="0">
              <a:buNone/>
            </a:pPr>
            <a:r>
              <a:rPr lang="de-DE" b="1" dirty="0"/>
              <a:t>Take off; </a:t>
            </a:r>
            <a:r>
              <a:rPr lang="de-DE" b="1" dirty="0" err="1"/>
              <a:t>take</a:t>
            </a:r>
            <a:r>
              <a:rPr lang="de-DE" b="1" dirty="0"/>
              <a:t> </a:t>
            </a:r>
            <a:r>
              <a:rPr lang="de-DE" b="1" dirty="0" err="1"/>
              <a:t>something</a:t>
            </a:r>
            <a:r>
              <a:rPr lang="de-DE" b="1" dirty="0"/>
              <a:t> off</a:t>
            </a:r>
          </a:p>
          <a:p>
            <a:pPr marL="0" indent="0">
              <a:buNone/>
            </a:pPr>
            <a:r>
              <a:rPr lang="de-DE" dirty="0" err="1"/>
              <a:t>When</a:t>
            </a:r>
            <a:r>
              <a:rPr lang="de-DE" dirty="0"/>
              <a:t> an </a:t>
            </a:r>
            <a:r>
              <a:rPr lang="de-DE" dirty="0" err="1"/>
              <a:t>aircraft</a:t>
            </a:r>
            <a:r>
              <a:rPr lang="de-DE" dirty="0"/>
              <a:t> </a:t>
            </a:r>
            <a:r>
              <a:rPr lang="de-DE" dirty="0" err="1"/>
              <a:t>rises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ground</a:t>
            </a:r>
            <a:r>
              <a:rPr lang="de-DE" dirty="0"/>
              <a:t>, e.g. </a:t>
            </a:r>
            <a:r>
              <a:rPr lang="de-DE" dirty="0" err="1"/>
              <a:t>the</a:t>
            </a:r>
            <a:r>
              <a:rPr lang="de-DE" dirty="0"/>
              <a:t> plane </a:t>
            </a:r>
            <a:r>
              <a:rPr lang="de-DE" dirty="0" err="1"/>
              <a:t>took</a:t>
            </a:r>
            <a:r>
              <a:rPr lang="de-DE" dirty="0"/>
              <a:t> off</a:t>
            </a:r>
          </a:p>
          <a:p>
            <a:pPr marL="0" indent="0">
              <a:buNone/>
            </a:pPr>
            <a:r>
              <a:rPr lang="de-DE" dirty="0"/>
              <a:t>Remove </a:t>
            </a:r>
            <a:r>
              <a:rPr lang="de-DE" dirty="0" err="1"/>
              <a:t>something</a:t>
            </a:r>
            <a:r>
              <a:rPr lang="de-DE" dirty="0"/>
              <a:t>, e.g. He </a:t>
            </a:r>
            <a:r>
              <a:rPr lang="de-DE" dirty="0" err="1"/>
              <a:t>took</a:t>
            </a:r>
            <a:r>
              <a:rPr lang="de-DE" dirty="0"/>
              <a:t> </a:t>
            </a:r>
            <a:r>
              <a:rPr lang="de-DE" dirty="0" err="1"/>
              <a:t>his</a:t>
            </a:r>
            <a:r>
              <a:rPr lang="de-DE" dirty="0"/>
              <a:t> </a:t>
            </a:r>
            <a:r>
              <a:rPr lang="de-DE" dirty="0" err="1"/>
              <a:t>jacket</a:t>
            </a:r>
            <a:r>
              <a:rPr lang="de-DE" dirty="0"/>
              <a:t> off</a:t>
            </a:r>
          </a:p>
          <a:p>
            <a:pPr marL="0" indent="0">
              <a:buNone/>
            </a:pPr>
            <a:r>
              <a:rPr lang="de-DE" dirty="0" err="1"/>
              <a:t>Have</a:t>
            </a:r>
            <a:r>
              <a:rPr lang="de-DE" dirty="0"/>
              <a:t> a </a:t>
            </a:r>
            <a:r>
              <a:rPr lang="de-DE" dirty="0" err="1"/>
              <a:t>holiday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on a  </a:t>
            </a:r>
            <a:r>
              <a:rPr lang="de-DE" dirty="0" err="1"/>
              <a:t>particular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, e.g. </a:t>
            </a:r>
            <a:r>
              <a:rPr lang="de-DE" dirty="0" err="1"/>
              <a:t>She</a:t>
            </a:r>
            <a:r>
              <a:rPr lang="de-DE" dirty="0"/>
              <a:t> </a:t>
            </a:r>
            <a:r>
              <a:rPr lang="de-DE" dirty="0" err="1"/>
              <a:t>took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off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801403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875629-837B-4A1E-A610-356A31D44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68-69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A4CEF6-48DA-4DD5-B310-C6271C25C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continued</a:t>
            </a:r>
            <a:r>
              <a:rPr lang="de-DE" dirty="0"/>
              <a:t>)</a:t>
            </a:r>
          </a:p>
          <a:p>
            <a:pPr marL="0" indent="0">
              <a:buNone/>
            </a:pPr>
            <a:r>
              <a:rPr lang="de-DE" b="1" dirty="0" err="1"/>
              <a:t>Give</a:t>
            </a:r>
            <a:r>
              <a:rPr lang="de-DE" b="1" dirty="0"/>
              <a:t> </a:t>
            </a:r>
            <a:r>
              <a:rPr lang="de-DE" b="1" dirty="0" err="1"/>
              <a:t>somebody</a:t>
            </a:r>
            <a:r>
              <a:rPr lang="de-DE" b="1" dirty="0"/>
              <a:t>/</a:t>
            </a:r>
            <a:r>
              <a:rPr lang="de-DE" b="1" dirty="0" err="1"/>
              <a:t>something</a:t>
            </a:r>
            <a:r>
              <a:rPr lang="de-DE" b="1" dirty="0"/>
              <a:t> </a:t>
            </a:r>
            <a:r>
              <a:rPr lang="de-DE" b="1" dirty="0" err="1"/>
              <a:t>away</a:t>
            </a:r>
            <a:endParaRPr lang="de-DE" b="1" dirty="0"/>
          </a:p>
          <a:p>
            <a:pPr marL="0" indent="0">
              <a:buNone/>
            </a:pPr>
            <a:r>
              <a:rPr lang="de-DE" dirty="0" err="1"/>
              <a:t>Give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someone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 not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yourself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Show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someone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doing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thinking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trying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secret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Tell </a:t>
            </a:r>
            <a:r>
              <a:rPr lang="de-DE" dirty="0" err="1"/>
              <a:t>someone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a </a:t>
            </a:r>
            <a:r>
              <a:rPr lang="de-DE" dirty="0" err="1"/>
              <a:t>secret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Lose in a game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competition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doing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badly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making</a:t>
            </a:r>
            <a:r>
              <a:rPr lang="de-DE" dirty="0"/>
              <a:t> </a:t>
            </a:r>
            <a:r>
              <a:rPr lang="de-DE" dirty="0" err="1"/>
              <a:t>mistakes</a:t>
            </a:r>
            <a:endParaRPr lang="de-DE" dirty="0"/>
          </a:p>
          <a:p>
            <a:pPr marL="0" indent="0">
              <a:buNone/>
            </a:pPr>
            <a:r>
              <a:rPr lang="de-DE" b="1" dirty="0" err="1"/>
              <a:t>Get</a:t>
            </a:r>
            <a:r>
              <a:rPr lang="de-DE" b="1" dirty="0"/>
              <a:t> </a:t>
            </a:r>
            <a:r>
              <a:rPr lang="de-DE" b="1" dirty="0" err="1"/>
              <a:t>away</a:t>
            </a:r>
            <a:r>
              <a:rPr lang="de-DE" b="1" dirty="0"/>
              <a:t> </a:t>
            </a:r>
            <a:r>
              <a:rPr lang="de-DE" b="1" dirty="0" err="1"/>
              <a:t>with</a:t>
            </a:r>
            <a:r>
              <a:rPr lang="de-DE" b="1" dirty="0"/>
              <a:t> </a:t>
            </a:r>
            <a:r>
              <a:rPr lang="de-DE" b="1" dirty="0" err="1"/>
              <a:t>something</a:t>
            </a:r>
            <a:endParaRPr lang="de-DE" b="1" dirty="0"/>
          </a:p>
          <a:p>
            <a:pPr marL="0" indent="0">
              <a:buNone/>
            </a:pPr>
            <a:r>
              <a:rPr lang="de-DE" dirty="0" err="1"/>
              <a:t>Receive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a </a:t>
            </a:r>
            <a:r>
              <a:rPr lang="de-DE" dirty="0" err="1"/>
              <a:t>small</a:t>
            </a:r>
            <a:r>
              <a:rPr lang="de-DE" dirty="0"/>
              <a:t> </a:t>
            </a:r>
            <a:r>
              <a:rPr lang="de-DE" dirty="0" err="1"/>
              <a:t>punishment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something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Do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without</a:t>
            </a:r>
            <a:r>
              <a:rPr lang="de-DE" dirty="0"/>
              <a:t> </a:t>
            </a:r>
            <a:r>
              <a:rPr lang="de-DE" dirty="0" err="1"/>
              <a:t>experiencing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problems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difficulties</a:t>
            </a:r>
            <a:r>
              <a:rPr lang="de-DE" dirty="0"/>
              <a:t>,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though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isn‘t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thing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</a:t>
            </a:r>
          </a:p>
        </p:txBody>
      </p:sp>
    </p:spTree>
    <p:extLst>
      <p:ext uri="{BB962C8B-B14F-4D97-AF65-F5344CB8AC3E}">
        <p14:creationId xmlns:p14="http://schemas.microsoft.com/office/powerpoint/2010/main" val="146320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601EB5-171A-40D4-8A25-53409E18D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Road </a:t>
            </a:r>
            <a:r>
              <a:rPr lang="de-DE" dirty="0" err="1"/>
              <a:t>Map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Lesson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Unit 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534C40-3D46-4C87-A52D-6328A29E0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Teacher </a:t>
            </a:r>
            <a:r>
              <a:rPr lang="de-DE" b="1" dirty="0"/>
              <a:t>Input</a:t>
            </a:r>
            <a:r>
              <a:rPr lang="de-DE" dirty="0"/>
              <a:t>: Business Brief</a:t>
            </a:r>
          </a:p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</a:t>
            </a:r>
            <a:r>
              <a:rPr lang="de-DE" dirty="0" err="1"/>
              <a:t>Sustainable</a:t>
            </a:r>
            <a:r>
              <a:rPr lang="de-DE" dirty="0"/>
              <a:t> Banking</a:t>
            </a:r>
          </a:p>
          <a:p>
            <a:r>
              <a:rPr lang="de-DE" dirty="0"/>
              <a:t>Reading and Language: Day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Reckoning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Innumerate</a:t>
            </a:r>
            <a:r>
              <a:rPr lang="de-DE" dirty="0"/>
              <a:t> Bankers</a:t>
            </a:r>
          </a:p>
          <a:p>
            <a:r>
              <a:rPr lang="de-DE" dirty="0"/>
              <a:t>Business Skills: Managing Questions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77788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F4AD6-4092-449A-A054-03E1CA04D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68-69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FE0D9A-4E41-4F11-95B0-86CC4DEA3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continued</a:t>
            </a:r>
            <a:r>
              <a:rPr lang="de-DE" dirty="0"/>
              <a:t>)</a:t>
            </a:r>
          </a:p>
          <a:p>
            <a:pPr marL="0" indent="0">
              <a:buNone/>
            </a:pPr>
            <a:r>
              <a:rPr lang="de-DE" b="1" dirty="0" err="1"/>
              <a:t>Get</a:t>
            </a:r>
            <a:r>
              <a:rPr lang="de-DE" b="1" dirty="0"/>
              <a:t> </a:t>
            </a:r>
            <a:r>
              <a:rPr lang="de-DE" b="1" dirty="0" err="1"/>
              <a:t>away</a:t>
            </a:r>
            <a:endParaRPr lang="de-DE" b="1" dirty="0"/>
          </a:p>
          <a:p>
            <a:pPr marL="0" indent="0">
              <a:buNone/>
            </a:pPr>
            <a:r>
              <a:rPr lang="de-DE" dirty="0" err="1"/>
              <a:t>Leave</a:t>
            </a:r>
            <a:r>
              <a:rPr lang="de-DE" dirty="0"/>
              <a:t> a </a:t>
            </a:r>
            <a:r>
              <a:rPr lang="de-DE" dirty="0" err="1"/>
              <a:t>place</a:t>
            </a:r>
            <a:r>
              <a:rPr lang="de-DE" dirty="0"/>
              <a:t>, </a:t>
            </a:r>
            <a:r>
              <a:rPr lang="de-DE" dirty="0" err="1"/>
              <a:t>especially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isn‘t</a:t>
            </a:r>
            <a:r>
              <a:rPr lang="de-DE" dirty="0"/>
              <a:t> easy</a:t>
            </a:r>
          </a:p>
          <a:p>
            <a:pPr marL="0" indent="0">
              <a:buNone/>
            </a:pPr>
            <a:r>
              <a:rPr lang="de-DE" dirty="0"/>
              <a:t>Take a </a:t>
            </a:r>
            <a:r>
              <a:rPr lang="de-DE" dirty="0" err="1"/>
              <a:t>holiday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place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normally</a:t>
            </a:r>
            <a:r>
              <a:rPr lang="de-DE" dirty="0"/>
              <a:t> live (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all);</a:t>
            </a:r>
          </a:p>
          <a:p>
            <a:pPr marL="0" indent="0">
              <a:buNone/>
            </a:pP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 </a:t>
            </a:r>
            <a:r>
              <a:rPr lang="de-DE" dirty="0" err="1"/>
              <a:t>from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Escape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someone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chasing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trying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catch </a:t>
            </a:r>
            <a:r>
              <a:rPr lang="de-DE" dirty="0" err="1"/>
              <a:t>you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15937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D5F2D8-4D84-4986-B95B-6EDB678A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Language, pp. 68-69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309FDA-62EB-40FF-A1AB-589616596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continued</a:t>
            </a:r>
            <a:r>
              <a:rPr lang="de-DE" dirty="0"/>
              <a:t>)</a:t>
            </a:r>
          </a:p>
          <a:p>
            <a:pPr marL="0" indent="0">
              <a:buNone/>
            </a:pPr>
            <a:r>
              <a:rPr lang="de-DE" b="1" dirty="0"/>
              <a:t>Bring </a:t>
            </a:r>
            <a:r>
              <a:rPr lang="de-DE" b="1" dirty="0" err="1"/>
              <a:t>somebody</a:t>
            </a:r>
            <a:r>
              <a:rPr lang="de-DE" b="1" dirty="0"/>
              <a:t> </a:t>
            </a:r>
            <a:r>
              <a:rPr lang="de-DE" b="1" dirty="0" err="1"/>
              <a:t>something</a:t>
            </a:r>
            <a:r>
              <a:rPr lang="de-DE" b="1" dirty="0"/>
              <a:t> down</a:t>
            </a:r>
          </a:p>
          <a:p>
            <a:pPr marL="0" indent="0">
              <a:buNone/>
            </a:pPr>
            <a:r>
              <a:rPr lang="de-DE" dirty="0" err="1"/>
              <a:t>Reduce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lower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Fly a plane down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ground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Force a </a:t>
            </a:r>
            <a:r>
              <a:rPr lang="de-DE" dirty="0" err="1"/>
              <a:t>government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ruler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stopp </a:t>
            </a:r>
            <a:r>
              <a:rPr lang="de-DE" dirty="0" err="1"/>
              <a:t>ruiling</a:t>
            </a:r>
            <a:r>
              <a:rPr lang="de-DE" dirty="0"/>
              <a:t> a </a:t>
            </a:r>
            <a:r>
              <a:rPr lang="de-DE" dirty="0" err="1"/>
              <a:t>country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someone</a:t>
            </a:r>
            <a:r>
              <a:rPr lang="de-DE" dirty="0"/>
              <a:t> fall </a:t>
            </a:r>
            <a:r>
              <a:rPr lang="de-DE" dirty="0" err="1"/>
              <a:t>over</a:t>
            </a:r>
            <a:endParaRPr lang="de-DE" dirty="0"/>
          </a:p>
          <a:p>
            <a:pPr marL="0" indent="0">
              <a:buNone/>
            </a:pPr>
            <a:r>
              <a:rPr lang="de-DE" b="1" dirty="0"/>
              <a:t>Bring down on/upon</a:t>
            </a:r>
          </a:p>
          <a:p>
            <a:pPr marL="0" indent="0">
              <a:buNone/>
            </a:pP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bad</a:t>
            </a:r>
            <a:r>
              <a:rPr lang="de-DE" dirty="0"/>
              <a:t> happen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someone</a:t>
            </a:r>
            <a:r>
              <a:rPr lang="de-DE" dirty="0"/>
              <a:t>, </a:t>
            </a:r>
            <a:r>
              <a:rPr lang="de-DE" dirty="0" err="1"/>
              <a:t>especially</a:t>
            </a:r>
            <a:r>
              <a:rPr lang="de-DE" dirty="0"/>
              <a:t> </a:t>
            </a:r>
            <a:r>
              <a:rPr lang="de-DE" dirty="0" err="1"/>
              <a:t>yourself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connected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you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81178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8EC2DF-DD13-42BC-AB1A-A722E46E8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Managing Questions, pp. 70 and  71.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5A59C4-F8B7-4180-82E3-84E2E512D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hear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below</a:t>
            </a:r>
            <a:r>
              <a:rPr lang="de-DE" dirty="0"/>
              <a:t>?  Match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(1-6)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situations</a:t>
            </a:r>
            <a:r>
              <a:rPr lang="de-DE" dirty="0"/>
              <a:t> (a-f).</a:t>
            </a:r>
          </a:p>
        </p:txBody>
      </p:sp>
    </p:spTree>
    <p:extLst>
      <p:ext uri="{BB962C8B-B14F-4D97-AF65-F5344CB8AC3E}">
        <p14:creationId xmlns:p14="http://schemas.microsoft.com/office/powerpoint/2010/main" val="1928930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2E153-9094-4614-9AF5-4C5F82BBF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Managing Questions, pp. 70 and  71.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986B80-5843-4C8D-85D9-400C7D8EE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E</a:t>
            </a:r>
          </a:p>
          <a:p>
            <a:pPr marL="514350" indent="-514350">
              <a:buAutoNum type="arabicPeriod"/>
            </a:pPr>
            <a:r>
              <a:rPr lang="de-DE" dirty="0"/>
              <a:t>F</a:t>
            </a:r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514350" indent="-514350">
              <a:buAutoNum type="arabicPeriod"/>
            </a:pPr>
            <a:r>
              <a:rPr lang="de-DE" dirty="0"/>
              <a:t>A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D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20077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76768D-AF73-4454-B211-AD4C95684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Managing Questions, pp. 70 and  71.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329AA0-2E64-4789-B69D-477550869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in </a:t>
            </a:r>
            <a:r>
              <a:rPr lang="de-DE" dirty="0" err="1"/>
              <a:t>situations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B, </a:t>
            </a:r>
            <a:r>
              <a:rPr lang="de-DE" dirty="0" err="1"/>
              <a:t>dealing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probing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.  Match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strategies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(a-g)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(1-4).  </a:t>
            </a:r>
          </a:p>
        </p:txBody>
      </p:sp>
    </p:spTree>
    <p:extLst>
      <p:ext uri="{BB962C8B-B14F-4D97-AF65-F5344CB8AC3E}">
        <p14:creationId xmlns:p14="http://schemas.microsoft.com/office/powerpoint/2010/main" val="39997770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C765CD-4F20-4E35-969A-5D055D8D4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Managing Questions, pp. 70 and  71.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4CAB67-0BC8-4F35-BCFA-678A0C2CF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Speaker 1: b and c</a:t>
            </a:r>
          </a:p>
          <a:p>
            <a:pPr marL="0" indent="0">
              <a:buNone/>
            </a:pPr>
            <a:r>
              <a:rPr lang="de-DE" dirty="0"/>
              <a:t>Speaker 2: a </a:t>
            </a:r>
            <a:r>
              <a:rPr lang="de-DE" dirty="0" err="1"/>
              <a:t>dn</a:t>
            </a:r>
            <a:r>
              <a:rPr lang="de-DE" dirty="0"/>
              <a:t> f (e.g.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idenify</a:t>
            </a:r>
            <a:r>
              <a:rPr lang="de-DE" dirty="0"/>
              <a:t> </a:t>
            </a:r>
            <a:r>
              <a:rPr lang="de-DE" dirty="0" err="1"/>
              <a:t>him</a:t>
            </a:r>
            <a:r>
              <a:rPr lang="de-DE" dirty="0"/>
              <a:t>/</a:t>
            </a:r>
            <a:r>
              <a:rPr lang="de-DE" dirty="0" err="1"/>
              <a:t>herself</a:t>
            </a:r>
            <a:r>
              <a:rPr lang="de-DE" dirty="0"/>
              <a:t>).</a:t>
            </a:r>
          </a:p>
          <a:p>
            <a:pPr marL="0" indent="0">
              <a:buNone/>
            </a:pPr>
            <a:r>
              <a:rPr lang="de-DE" dirty="0"/>
              <a:t>Speaker 3: a, f (e.g. </a:t>
            </a:r>
            <a:r>
              <a:rPr lang="de-DE" dirty="0" err="1"/>
              <a:t>referring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questioner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name</a:t>
            </a:r>
            <a:r>
              <a:rPr lang="de-DE" dirty="0"/>
              <a:t>) and g</a:t>
            </a:r>
          </a:p>
          <a:p>
            <a:pPr marL="0" indent="0">
              <a:buNone/>
            </a:pPr>
            <a:r>
              <a:rPr lang="de-DE" dirty="0"/>
              <a:t>Speaker 4: a, b, d and e</a:t>
            </a:r>
          </a:p>
        </p:txBody>
      </p:sp>
    </p:spTree>
    <p:extLst>
      <p:ext uri="{BB962C8B-B14F-4D97-AF65-F5344CB8AC3E}">
        <p14:creationId xmlns:p14="http://schemas.microsoft.com/office/powerpoint/2010/main" val="20826306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5C2FC-0C9B-450C-87E4-C5F54EC29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Managing Questions, pp. 70 and  71.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C38EC4-7148-41CE-93A9-7573C5627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. 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techniques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dealing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questiona</a:t>
            </a:r>
            <a:r>
              <a:rPr lang="de-DE" dirty="0"/>
              <a:t>-and-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session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end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?  </a:t>
            </a:r>
            <a:r>
              <a:rPr lang="de-DE" dirty="0" err="1"/>
              <a:t>Why</a:t>
            </a:r>
            <a:r>
              <a:rPr lang="de-DE" dirty="0"/>
              <a:t> / </a:t>
            </a:r>
            <a:r>
              <a:rPr lang="de-DE" dirty="0" err="1"/>
              <a:t>why</a:t>
            </a:r>
            <a:r>
              <a:rPr lang="de-DE" dirty="0"/>
              <a:t> not?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strategies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88277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4C0571-751E-4FAE-B64C-0E42C896E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Managing Questions, pp. 70 and  71.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D59E40-252A-42A5-94FB-E5DCD7FE4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financier</a:t>
            </a:r>
            <a:r>
              <a:rPr lang="de-DE" dirty="0"/>
              <a:t> at a private </a:t>
            </a:r>
            <a:r>
              <a:rPr lang="de-DE" dirty="0" err="1"/>
              <a:t>equity</a:t>
            </a:r>
            <a:r>
              <a:rPr lang="de-DE" dirty="0"/>
              <a:t> firm </a:t>
            </a:r>
            <a:r>
              <a:rPr lang="de-DE" dirty="0" err="1"/>
              <a:t>giving</a:t>
            </a:r>
            <a:r>
              <a:rPr lang="de-DE" dirty="0"/>
              <a:t> a </a:t>
            </a:r>
            <a:r>
              <a:rPr lang="de-DE" dirty="0" err="1"/>
              <a:t>magazine</a:t>
            </a:r>
            <a:r>
              <a:rPr lang="de-DE" dirty="0"/>
              <a:t> interview </a:t>
            </a:r>
            <a:r>
              <a:rPr lang="de-DE" dirty="0" err="1"/>
              <a:t>called</a:t>
            </a:r>
            <a:r>
              <a:rPr lang="de-DE" dirty="0"/>
              <a:t> </a:t>
            </a:r>
            <a:r>
              <a:rPr lang="de-DE" i="1" dirty="0"/>
              <a:t>Any Questions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kinds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interviewer</a:t>
            </a:r>
            <a:r>
              <a:rPr lang="de-DE" dirty="0"/>
              <a:t> will </a:t>
            </a:r>
            <a:r>
              <a:rPr lang="de-DE" dirty="0" err="1"/>
              <a:t>ask</a:t>
            </a:r>
            <a:r>
              <a:rPr lang="de-DE" dirty="0"/>
              <a:t>?  Listen and check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. 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interviewer‘s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phrased</a:t>
            </a:r>
            <a:r>
              <a:rPr lang="de-DE" dirty="0"/>
              <a:t> </a:t>
            </a:r>
            <a:r>
              <a:rPr lang="de-DE" dirty="0" err="1"/>
              <a:t>differently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yours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003610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86C9C7-DC01-4F9C-A3E0-44EAFFCB4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Managing Questions, pp. 70 and  71.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958076-3BA5-4C84-83B5-17B4571BB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/>
              <a:t>Questions </a:t>
            </a:r>
            <a:r>
              <a:rPr lang="de-DE" dirty="0" err="1"/>
              <a:t>actually</a:t>
            </a:r>
            <a:r>
              <a:rPr lang="de-DE" dirty="0"/>
              <a:t> </a:t>
            </a:r>
            <a:r>
              <a:rPr lang="de-DE" dirty="0" err="1"/>
              <a:t>asked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interviewer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describe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 in </a:t>
            </a:r>
            <a:r>
              <a:rPr lang="de-DE" dirty="0" err="1"/>
              <a:t>ten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How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personal </a:t>
            </a:r>
            <a:r>
              <a:rPr lang="de-DE" dirty="0" err="1"/>
              <a:t>assistant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describe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Did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ever</a:t>
            </a:r>
            <a:r>
              <a:rPr lang="de-DE" dirty="0"/>
              <a:t> </a:t>
            </a:r>
            <a:r>
              <a:rPr lang="de-DE" dirty="0" err="1"/>
              <a:t>predict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end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today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I‘d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biggest</a:t>
            </a:r>
            <a:r>
              <a:rPr lang="de-DE" dirty="0"/>
              <a:t> </a:t>
            </a:r>
            <a:r>
              <a:rPr lang="de-DE" dirty="0" err="1"/>
              <a:t>influence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Can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tell</a:t>
            </a:r>
            <a:r>
              <a:rPr lang="de-DE" dirty="0"/>
              <a:t>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what‘s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worst</a:t>
            </a:r>
            <a:r>
              <a:rPr lang="de-DE" dirty="0"/>
              <a:t> </a:t>
            </a:r>
            <a:r>
              <a:rPr lang="de-DE" dirty="0" err="1"/>
              <a:t>job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ever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mind</a:t>
            </a:r>
            <a:r>
              <a:rPr lang="de-DE" dirty="0"/>
              <a:t> </a:t>
            </a:r>
            <a:r>
              <a:rPr lang="de-DE" dirty="0" err="1"/>
              <a:t>telling</a:t>
            </a:r>
            <a:r>
              <a:rPr lang="de-DE" dirty="0"/>
              <a:t>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what‘s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worst</a:t>
            </a:r>
            <a:r>
              <a:rPr lang="de-DE" dirty="0"/>
              <a:t> </a:t>
            </a:r>
            <a:r>
              <a:rPr lang="de-DE" dirty="0" err="1"/>
              <a:t>thing</a:t>
            </a:r>
            <a:r>
              <a:rPr lang="de-DE" dirty="0"/>
              <a:t> </a:t>
            </a:r>
            <a:r>
              <a:rPr lang="de-DE" dirty="0" err="1"/>
              <a:t>you‘ve</a:t>
            </a:r>
            <a:r>
              <a:rPr lang="de-DE" dirty="0"/>
              <a:t> </a:t>
            </a:r>
            <a:r>
              <a:rPr lang="de-DE" dirty="0" err="1"/>
              <a:t>ever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 at </a:t>
            </a:r>
            <a:r>
              <a:rPr lang="de-DE" dirty="0" err="1"/>
              <a:t>work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/>
              <a:t>I was </a:t>
            </a:r>
            <a:r>
              <a:rPr lang="de-DE" dirty="0" err="1"/>
              <a:t>wondering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guilty</a:t>
            </a:r>
            <a:r>
              <a:rPr lang="de-DE" dirty="0"/>
              <a:t> </a:t>
            </a:r>
            <a:r>
              <a:rPr lang="de-DE" dirty="0" err="1"/>
              <a:t>pleasures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 was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number-one</a:t>
            </a:r>
            <a:r>
              <a:rPr lang="de-DE" dirty="0"/>
              <a:t> </a:t>
            </a:r>
            <a:r>
              <a:rPr lang="de-DE" dirty="0" err="1"/>
              <a:t>rule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ever</a:t>
            </a:r>
            <a:r>
              <a:rPr lang="de-DE" dirty="0"/>
              <a:t> </a:t>
            </a:r>
            <a:r>
              <a:rPr lang="de-DE" dirty="0" err="1"/>
              <a:t>lied</a:t>
            </a:r>
            <a:r>
              <a:rPr lang="de-DE" dirty="0"/>
              <a:t> at </a:t>
            </a:r>
            <a:r>
              <a:rPr lang="de-DE" dirty="0" err="1"/>
              <a:t>work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ever</a:t>
            </a:r>
            <a:r>
              <a:rPr lang="de-DE" dirty="0"/>
              <a:t> </a:t>
            </a:r>
            <a:r>
              <a:rPr lang="de-DE" dirty="0" err="1"/>
              <a:t>praised</a:t>
            </a:r>
            <a:r>
              <a:rPr lang="de-DE" dirty="0"/>
              <a:t> </a:t>
            </a:r>
            <a:r>
              <a:rPr lang="de-DE" dirty="0" err="1"/>
              <a:t>someone</a:t>
            </a:r>
            <a:r>
              <a:rPr lang="de-DE" dirty="0"/>
              <a:t> and not </a:t>
            </a:r>
            <a:r>
              <a:rPr lang="de-DE" dirty="0" err="1"/>
              <a:t>meant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hadn‘t</a:t>
            </a:r>
            <a:r>
              <a:rPr lang="de-DE" dirty="0"/>
              <a:t> </a:t>
            </a:r>
            <a:r>
              <a:rPr lang="de-DE" dirty="0" err="1"/>
              <a:t>gone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,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I‘d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ask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remembered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30250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72A53D-9D63-460D-9AC9-65AD95701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Managing Questions, pp. 70 and  71.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97A7F1-245E-49A4-86E7-D08E2AA8B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again</a:t>
            </a:r>
            <a:r>
              <a:rPr lang="de-DE" dirty="0"/>
              <a:t> and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financier‘s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in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gap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6180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432729-FE12-4628-A4A1-C63D82DF5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B0D0CC-C431-4850-B9C0-B722D443C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a </a:t>
            </a:r>
            <a:r>
              <a:rPr lang="de-DE" dirty="0" err="1"/>
              <a:t>brilliant</a:t>
            </a:r>
            <a:r>
              <a:rPr lang="de-DE" dirty="0"/>
              <a:t> but </a:t>
            </a:r>
            <a:r>
              <a:rPr lang="de-DE" dirty="0" err="1"/>
              <a:t>unusual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idea</a:t>
            </a:r>
            <a:r>
              <a:rPr lang="de-DE" dirty="0"/>
              <a:t>.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put</a:t>
            </a:r>
            <a:r>
              <a:rPr lang="de-DE" dirty="0"/>
              <a:t> all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life</a:t>
            </a:r>
            <a:r>
              <a:rPr lang="de-DE" dirty="0"/>
              <a:t> </a:t>
            </a:r>
            <a:r>
              <a:rPr lang="de-DE" dirty="0" err="1"/>
              <a:t>savings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, and </a:t>
            </a:r>
            <a:r>
              <a:rPr lang="de-DE" dirty="0" err="1"/>
              <a:t>ask</a:t>
            </a:r>
            <a:r>
              <a:rPr lang="de-DE" dirty="0"/>
              <a:t> </a:t>
            </a:r>
            <a:r>
              <a:rPr lang="de-DE" dirty="0" err="1"/>
              <a:t>friends</a:t>
            </a:r>
            <a:r>
              <a:rPr lang="de-DE" dirty="0"/>
              <a:t> and </a:t>
            </a:r>
            <a:r>
              <a:rPr lang="de-DE" dirty="0" err="1"/>
              <a:t>family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invest</a:t>
            </a:r>
            <a:r>
              <a:rPr lang="de-DE" dirty="0"/>
              <a:t> in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.  But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may</a:t>
            </a:r>
            <a:r>
              <a:rPr lang="de-DE" dirty="0"/>
              <a:t> not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enough</a:t>
            </a:r>
            <a:r>
              <a:rPr lang="de-DE" dirty="0"/>
              <a:t>. 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friends</a:t>
            </a:r>
            <a:r>
              <a:rPr lang="de-DE" dirty="0"/>
              <a:t> </a:t>
            </a:r>
            <a:r>
              <a:rPr lang="de-DE" dirty="0" err="1"/>
              <a:t>may</a:t>
            </a:r>
            <a:r>
              <a:rPr lang="de-DE" dirty="0"/>
              <a:t>, </a:t>
            </a:r>
            <a:r>
              <a:rPr lang="de-DE" dirty="0" err="1"/>
              <a:t>perhaps</a:t>
            </a:r>
            <a:r>
              <a:rPr lang="de-DE" dirty="0"/>
              <a:t> </a:t>
            </a:r>
            <a:r>
              <a:rPr lang="de-DE" dirty="0" err="1"/>
              <a:t>wisely</a:t>
            </a:r>
            <a:r>
              <a:rPr lang="de-DE" dirty="0"/>
              <a:t>, </a:t>
            </a:r>
            <a:r>
              <a:rPr lang="de-DE" dirty="0" err="1"/>
              <a:t>refuse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lend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.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local</a:t>
            </a:r>
            <a:r>
              <a:rPr lang="de-DE" dirty="0"/>
              <a:t> </a:t>
            </a:r>
            <a:r>
              <a:rPr lang="de-DE" dirty="0" err="1"/>
              <a:t>bank</a:t>
            </a:r>
            <a:r>
              <a:rPr lang="de-DE" dirty="0"/>
              <a:t>, but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idea</a:t>
            </a:r>
            <a:r>
              <a:rPr lang="de-DE" dirty="0"/>
              <a:t> and </a:t>
            </a:r>
            <a:r>
              <a:rPr lang="de-DE" dirty="0" err="1"/>
              <a:t>suggest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look</a:t>
            </a:r>
            <a:r>
              <a:rPr lang="de-DE" dirty="0"/>
              <a:t> </a:t>
            </a:r>
            <a:r>
              <a:rPr lang="de-DE" dirty="0" err="1"/>
              <a:t>elsewhere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13579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0DF828-4315-4455-9B15-999787C67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Managing Questions, pp. 70 and  71.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645854-7A34-44A7-BBFA-4C6908E95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Evaluate</a:t>
            </a:r>
            <a:r>
              <a:rPr lang="de-DE" dirty="0"/>
              <a:t>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proposals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Ended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; </a:t>
            </a:r>
            <a:r>
              <a:rPr lang="de-DE" dirty="0" err="1"/>
              <a:t>had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idea</a:t>
            </a:r>
            <a:r>
              <a:rPr lang="de-DE" dirty="0"/>
              <a:t>;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; </a:t>
            </a:r>
            <a:r>
              <a:rPr lang="de-DE" dirty="0" err="1"/>
              <a:t>took</a:t>
            </a:r>
            <a:r>
              <a:rPr lang="de-DE" dirty="0"/>
              <a:t> off </a:t>
            </a:r>
            <a:r>
              <a:rPr lang="de-DE" dirty="0" err="1"/>
              <a:t>from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My</a:t>
            </a:r>
            <a:r>
              <a:rPr lang="de-DE" dirty="0"/>
              <a:t> </a:t>
            </a:r>
            <a:r>
              <a:rPr lang="de-DE" dirty="0" err="1"/>
              <a:t>grandfather</a:t>
            </a:r>
            <a:r>
              <a:rPr lang="de-DE" dirty="0"/>
              <a:t>; </a:t>
            </a:r>
            <a:r>
              <a:rPr lang="de-DE" dirty="0" err="1"/>
              <a:t>built</a:t>
            </a:r>
            <a:r>
              <a:rPr lang="de-DE" dirty="0"/>
              <a:t> </a:t>
            </a:r>
            <a:r>
              <a:rPr lang="de-DE" dirty="0" err="1"/>
              <a:t>himself</a:t>
            </a:r>
            <a:r>
              <a:rPr lang="de-DE" dirty="0"/>
              <a:t> </a:t>
            </a:r>
            <a:r>
              <a:rPr lang="de-DE" dirty="0" err="1"/>
              <a:t>up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Fire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; a </a:t>
            </a:r>
            <a:r>
              <a:rPr lang="de-DE" dirty="0" err="1"/>
              <a:t>necessary</a:t>
            </a:r>
            <a:r>
              <a:rPr lang="de-DE" dirty="0"/>
              <a:t> </a:t>
            </a:r>
            <a:r>
              <a:rPr lang="de-DE" dirty="0" err="1"/>
              <a:t>evil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Taking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easy; </a:t>
            </a:r>
            <a:r>
              <a:rPr lang="de-DE" dirty="0" err="1"/>
              <a:t>feel</a:t>
            </a:r>
            <a:r>
              <a:rPr lang="de-DE" dirty="0"/>
              <a:t> </a:t>
            </a:r>
            <a:r>
              <a:rPr lang="de-DE" dirty="0" err="1"/>
              <a:t>guilty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full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8969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E402FD-BAB6-41E0-80C2-27CD6FD8C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62CF67-71DF-427E-B0DD-2A607C7EC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86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42A8A1-F20D-41F1-BEC5-A553B9507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BE3CD3-CF27-4F01-8ACA-F191005FB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b="1" dirty="0" err="1"/>
              <a:t>venture</a:t>
            </a:r>
            <a:r>
              <a:rPr lang="de-DE" b="1" dirty="0"/>
              <a:t> </a:t>
            </a:r>
            <a:r>
              <a:rPr lang="de-DE" b="1" dirty="0" err="1"/>
              <a:t>capitalist</a:t>
            </a:r>
            <a:r>
              <a:rPr lang="de-DE" dirty="0"/>
              <a:t>.  Venture </a:t>
            </a:r>
            <a:r>
              <a:rPr lang="de-DE" dirty="0" err="1"/>
              <a:t>capitalists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looking</a:t>
            </a:r>
            <a:r>
              <a:rPr lang="de-DE" dirty="0"/>
              <a:t> at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, </a:t>
            </a:r>
            <a:r>
              <a:rPr lang="de-DE" dirty="0" err="1"/>
              <a:t>especially</a:t>
            </a:r>
            <a:r>
              <a:rPr lang="de-DE" dirty="0"/>
              <a:t> in hi-</a:t>
            </a:r>
            <a:r>
              <a:rPr lang="de-DE" dirty="0" err="1"/>
              <a:t>tech</a:t>
            </a:r>
            <a:r>
              <a:rPr lang="de-DE" dirty="0"/>
              <a:t> </a:t>
            </a:r>
            <a:r>
              <a:rPr lang="de-DE" dirty="0" err="1"/>
              <a:t>industries</a:t>
            </a:r>
            <a:r>
              <a:rPr lang="de-DE" dirty="0"/>
              <a:t>, and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potential 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brilliant</a:t>
            </a:r>
            <a:r>
              <a:rPr lang="de-DE" dirty="0"/>
              <a:t> </a:t>
            </a:r>
            <a:r>
              <a:rPr lang="de-DE" dirty="0" err="1"/>
              <a:t>idea</a:t>
            </a:r>
            <a:r>
              <a:rPr lang="de-DE" dirty="0"/>
              <a:t>.  The </a:t>
            </a:r>
            <a:r>
              <a:rPr lang="de-DE" dirty="0" err="1"/>
              <a:t>venture</a:t>
            </a:r>
            <a:r>
              <a:rPr lang="de-DE" dirty="0"/>
              <a:t> </a:t>
            </a:r>
            <a:r>
              <a:rPr lang="de-DE" dirty="0" err="1"/>
              <a:t>capitalist</a:t>
            </a:r>
            <a:r>
              <a:rPr lang="de-DE" dirty="0"/>
              <a:t> also </a:t>
            </a:r>
            <a:r>
              <a:rPr lang="de-DE" dirty="0" err="1"/>
              <a:t>recommends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b="1" dirty="0" err="1"/>
              <a:t>business</a:t>
            </a:r>
            <a:r>
              <a:rPr lang="de-DE" b="1" dirty="0"/>
              <a:t> </a:t>
            </a:r>
            <a:r>
              <a:rPr lang="de-DE" b="1" dirty="0" err="1"/>
              <a:t>angels</a:t>
            </a:r>
            <a:r>
              <a:rPr lang="de-DE" b="1" dirty="0"/>
              <a:t> </a:t>
            </a:r>
            <a:r>
              <a:rPr lang="de-DE" dirty="0"/>
              <a:t>(private </a:t>
            </a:r>
            <a:r>
              <a:rPr lang="de-DE" dirty="0" err="1"/>
              <a:t>investors</a:t>
            </a:r>
            <a:r>
              <a:rPr lang="de-DE" dirty="0"/>
              <a:t> </a:t>
            </a:r>
            <a:r>
              <a:rPr lang="de-DE" dirty="0" err="1"/>
              <a:t>looking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start-ups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invest</a:t>
            </a:r>
            <a:r>
              <a:rPr lang="de-DE" dirty="0"/>
              <a:t> in). 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provide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b="1" dirty="0"/>
              <a:t>seed </a:t>
            </a:r>
            <a:r>
              <a:rPr lang="de-DE" b="1" dirty="0" err="1"/>
              <a:t>capital</a:t>
            </a:r>
            <a:r>
              <a:rPr lang="de-DE" b="1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.  Investors like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share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risk</a:t>
            </a:r>
            <a:r>
              <a:rPr lang="de-DE" dirty="0"/>
              <a:t> </a:t>
            </a:r>
            <a:r>
              <a:rPr lang="de-DE" dirty="0" err="1"/>
              <a:t>get</a:t>
            </a:r>
            <a:r>
              <a:rPr lang="de-DE" dirty="0"/>
              <a:t> a </a:t>
            </a:r>
            <a:r>
              <a:rPr lang="de-DE" dirty="0" err="1"/>
              <a:t>share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: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b="1" dirty="0" err="1"/>
              <a:t>equity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.  (</a:t>
            </a:r>
            <a:r>
              <a:rPr lang="de-DE" dirty="0" err="1"/>
              <a:t>Lenders</a:t>
            </a:r>
            <a:r>
              <a:rPr lang="de-DE" dirty="0"/>
              <a:t> like </a:t>
            </a:r>
            <a:r>
              <a:rPr lang="de-DE" dirty="0" err="1"/>
              <a:t>banks</a:t>
            </a:r>
            <a:r>
              <a:rPr lang="de-DE" dirty="0"/>
              <a:t> do not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equity</a:t>
            </a:r>
            <a:r>
              <a:rPr lang="de-DE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612591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55EA96-8A15-40CE-8B2A-198D21EB7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55C05B-C448-41B7-88BD-8E06F19C7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You</a:t>
            </a:r>
            <a:r>
              <a:rPr lang="de-DE" dirty="0"/>
              <a:t> launch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and </a:t>
            </a:r>
            <a:r>
              <a:rPr lang="de-DE" dirty="0" err="1"/>
              <a:t>it‘s</a:t>
            </a:r>
            <a:r>
              <a:rPr lang="de-DE" dirty="0"/>
              <a:t> a </a:t>
            </a:r>
            <a:r>
              <a:rPr lang="de-DE" dirty="0" err="1"/>
              <a:t>great</a:t>
            </a:r>
            <a:r>
              <a:rPr lang="de-DE" dirty="0"/>
              <a:t> </a:t>
            </a:r>
            <a:r>
              <a:rPr lang="de-DE" dirty="0" err="1"/>
              <a:t>success</a:t>
            </a:r>
            <a:r>
              <a:rPr lang="de-DE" dirty="0"/>
              <a:t>.  But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amount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generates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sales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enough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invest</a:t>
            </a:r>
            <a:r>
              <a:rPr lang="de-DE" dirty="0"/>
              <a:t> in </a:t>
            </a:r>
            <a:r>
              <a:rPr lang="de-DE" dirty="0" err="1"/>
              <a:t>further</a:t>
            </a:r>
            <a:r>
              <a:rPr lang="de-DE" dirty="0"/>
              <a:t> </a:t>
            </a:r>
            <a:r>
              <a:rPr lang="de-DE" dirty="0" err="1"/>
              <a:t>expansion</a:t>
            </a:r>
            <a:r>
              <a:rPr lang="de-DE" dirty="0"/>
              <a:t>: 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b="1" dirty="0" err="1"/>
              <a:t>self-financing</a:t>
            </a:r>
            <a:r>
              <a:rPr lang="de-DE" dirty="0"/>
              <a:t>.  So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decide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raise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capital</a:t>
            </a:r>
            <a:r>
              <a:rPr lang="de-DE" dirty="0"/>
              <a:t> in an </a:t>
            </a:r>
            <a:r>
              <a:rPr lang="de-DE" b="1" dirty="0"/>
              <a:t>initial </a:t>
            </a:r>
            <a:r>
              <a:rPr lang="de-DE" b="1" dirty="0" err="1"/>
              <a:t>public</a:t>
            </a:r>
            <a:r>
              <a:rPr lang="de-DE" b="1" dirty="0"/>
              <a:t> </a:t>
            </a:r>
            <a:r>
              <a:rPr lang="de-DE" b="1" dirty="0" err="1"/>
              <a:t>offering</a:t>
            </a:r>
            <a:r>
              <a:rPr lang="de-DE" b="1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b="1" dirty="0"/>
              <a:t>IPO</a:t>
            </a:r>
            <a:r>
              <a:rPr lang="de-DE" dirty="0"/>
              <a:t>: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b="1" dirty="0" err="1"/>
              <a:t>floated</a:t>
            </a:r>
            <a:r>
              <a:rPr lang="de-DE" dirty="0"/>
              <a:t>, and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issue</a:t>
            </a:r>
            <a:r>
              <a:rPr lang="de-DE" dirty="0"/>
              <a:t> </a:t>
            </a:r>
            <a:r>
              <a:rPr lang="de-DE" dirty="0" err="1"/>
              <a:t>shares</a:t>
            </a:r>
            <a:r>
              <a:rPr lang="de-DE" dirty="0"/>
              <a:t> on a stock </a:t>
            </a:r>
            <a:r>
              <a:rPr lang="de-DE" dirty="0" err="1"/>
              <a:t>market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time, </a:t>
            </a:r>
            <a:r>
              <a:rPr lang="de-DE" dirty="0" err="1"/>
              <a:t>perhaps</a:t>
            </a:r>
            <a:r>
              <a:rPr lang="de-DE" dirty="0"/>
              <a:t> a </a:t>
            </a:r>
            <a:r>
              <a:rPr lang="de-DE" dirty="0" err="1"/>
              <a:t>market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a </a:t>
            </a:r>
            <a:r>
              <a:rPr lang="de-DE" dirty="0" err="1"/>
              <a:t>section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specialises</a:t>
            </a:r>
            <a:r>
              <a:rPr lang="de-DE" dirty="0"/>
              <a:t> in </a:t>
            </a:r>
            <a:r>
              <a:rPr lang="de-DE" dirty="0" err="1"/>
              <a:t>shares</a:t>
            </a:r>
            <a:r>
              <a:rPr lang="de-DE" dirty="0"/>
              <a:t> in hi-</a:t>
            </a:r>
            <a:r>
              <a:rPr lang="de-DE" dirty="0" err="1"/>
              <a:t>tech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647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897551-73CC-4C44-98AA-30DB77E58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A33901-918C-4E26-948E-05253BF8D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wait</a:t>
            </a:r>
            <a:r>
              <a:rPr lang="de-DE" dirty="0"/>
              <a:t> </a:t>
            </a:r>
            <a:r>
              <a:rPr lang="de-DE" dirty="0" err="1"/>
              <a:t>anxiously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issue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b="1" dirty="0" err="1"/>
              <a:t>float</a:t>
            </a:r>
            <a:r>
              <a:rPr lang="de-DE" dirty="0"/>
              <a:t>.  Interest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investors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high, and all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shares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sold</a:t>
            </a:r>
            <a:r>
              <a:rPr lang="de-DE" dirty="0"/>
              <a:t>.  Over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few</a:t>
            </a:r>
            <a:r>
              <a:rPr lang="de-DE" dirty="0"/>
              <a:t> </a:t>
            </a:r>
            <a:r>
              <a:rPr lang="de-DE" dirty="0" err="1"/>
              <a:t>weeks</a:t>
            </a:r>
            <a:r>
              <a:rPr lang="de-DE" dirty="0"/>
              <a:t>,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stream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favourable</a:t>
            </a:r>
            <a:r>
              <a:rPr lang="de-DE" dirty="0"/>
              <a:t> </a:t>
            </a:r>
            <a:r>
              <a:rPr lang="de-DE" dirty="0" err="1"/>
              <a:t>news</a:t>
            </a:r>
            <a:r>
              <a:rPr lang="de-DE" dirty="0"/>
              <a:t> form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sales</a:t>
            </a:r>
            <a:r>
              <a:rPr lang="de-DE" dirty="0"/>
              <a:t>,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products</a:t>
            </a:r>
            <a:r>
              <a:rPr lang="de-DE" dirty="0"/>
              <a:t>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brilliant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managed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recruit</a:t>
            </a:r>
            <a:r>
              <a:rPr lang="de-DE" dirty="0"/>
              <a:t>.  The </a:t>
            </a:r>
            <a:r>
              <a:rPr lang="de-DE" dirty="0" err="1"/>
              <a:t>shares</a:t>
            </a:r>
            <a:r>
              <a:rPr lang="de-DE" dirty="0"/>
              <a:t> </a:t>
            </a:r>
            <a:r>
              <a:rPr lang="de-DE" dirty="0" err="1"/>
              <a:t>increase</a:t>
            </a:r>
            <a:r>
              <a:rPr lang="de-DE" dirty="0"/>
              <a:t> </a:t>
            </a:r>
            <a:r>
              <a:rPr lang="de-DE" dirty="0" err="1"/>
              <a:t>steadily</a:t>
            </a:r>
            <a:r>
              <a:rPr lang="de-DE" dirty="0"/>
              <a:t> in </a:t>
            </a:r>
            <a:r>
              <a:rPr lang="de-DE" dirty="0" err="1"/>
              <a:t>value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8322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9C4EB-7567-41D9-AA8B-3C6180DB4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1BD5F8-8DCF-47FA-928A-A2E006756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look</a:t>
            </a:r>
            <a:r>
              <a:rPr lang="de-DE" dirty="0"/>
              <a:t> at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process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point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view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investors</a:t>
            </a:r>
            <a:r>
              <a:rPr lang="de-DE" dirty="0"/>
              <a:t>.  The </a:t>
            </a:r>
            <a:r>
              <a:rPr lang="de-DE" dirty="0" err="1"/>
              <a:t>venture</a:t>
            </a:r>
            <a:r>
              <a:rPr lang="de-DE" dirty="0"/>
              <a:t> </a:t>
            </a:r>
            <a:r>
              <a:rPr lang="de-DE" dirty="0" err="1"/>
              <a:t>capitalists</a:t>
            </a:r>
            <a:r>
              <a:rPr lang="de-DE" dirty="0"/>
              <a:t> and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angels</a:t>
            </a:r>
            <a:r>
              <a:rPr lang="de-DE" dirty="0"/>
              <a:t>,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,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will fail, but a </a:t>
            </a:r>
            <a:r>
              <a:rPr lang="de-DE" dirty="0" err="1"/>
              <a:t>few</a:t>
            </a:r>
            <a:r>
              <a:rPr lang="de-DE" dirty="0"/>
              <a:t> will do </a:t>
            </a:r>
            <a:r>
              <a:rPr lang="de-DE" dirty="0" err="1"/>
              <a:t>reasonably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and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will,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luck</a:t>
            </a:r>
            <a:r>
              <a:rPr lang="de-DE" dirty="0"/>
              <a:t>, </a:t>
            </a:r>
            <a:r>
              <a:rPr lang="de-DE" dirty="0" err="1"/>
              <a:t>hit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jackpot</a:t>
            </a:r>
            <a:r>
              <a:rPr lang="de-DE" dirty="0"/>
              <a:t>, </a:t>
            </a:r>
            <a:r>
              <a:rPr lang="de-DE" dirty="0" err="1"/>
              <a:t>paying</a:t>
            </a:r>
            <a:r>
              <a:rPr lang="de-DE" dirty="0"/>
              <a:t> back all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lost on unprofitable </a:t>
            </a:r>
            <a:r>
              <a:rPr lang="de-DE" dirty="0" err="1"/>
              <a:t>projects</a:t>
            </a:r>
            <a:r>
              <a:rPr lang="de-DE" dirty="0"/>
              <a:t> and </a:t>
            </a:r>
            <a:r>
              <a:rPr lang="de-DE" dirty="0" err="1"/>
              <a:t>much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.  This </a:t>
            </a:r>
            <a:r>
              <a:rPr lang="de-DE" dirty="0" err="1"/>
              <a:t>exemplifies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classic trade-off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b="1" dirty="0" err="1"/>
              <a:t>risk</a:t>
            </a:r>
            <a:r>
              <a:rPr lang="de-DE" b="1" dirty="0"/>
              <a:t> and </a:t>
            </a:r>
            <a:r>
              <a:rPr lang="de-DE" b="1" dirty="0" err="1"/>
              <a:t>return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idea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riskier an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profit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require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it.</a:t>
            </a:r>
          </a:p>
        </p:txBody>
      </p:sp>
    </p:spTree>
    <p:extLst>
      <p:ext uri="{BB962C8B-B14F-4D97-AF65-F5344CB8AC3E}">
        <p14:creationId xmlns:p14="http://schemas.microsoft.com/office/powerpoint/2010/main" val="281456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7F191D-F209-4C2B-B65A-F665BDAFE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170EC6-A49A-4C44-AA60-5A82E0AE7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In </a:t>
            </a:r>
            <a:r>
              <a:rPr lang="de-DE" dirty="0" err="1"/>
              <a:t>your</a:t>
            </a:r>
            <a:r>
              <a:rPr lang="de-DE" dirty="0"/>
              <a:t> IPO,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investors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a </a:t>
            </a:r>
            <a:r>
              <a:rPr lang="de-DE" dirty="0" err="1"/>
              <a:t>future</a:t>
            </a:r>
            <a:r>
              <a:rPr lang="de-DE" dirty="0"/>
              <a:t> IBM </a:t>
            </a:r>
            <a:r>
              <a:rPr lang="de-DE" dirty="0" err="1"/>
              <a:t>or</a:t>
            </a:r>
            <a:r>
              <a:rPr lang="de-DE" dirty="0"/>
              <a:t> Microsoft, and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get</a:t>
            </a:r>
            <a:r>
              <a:rPr lang="de-DE" dirty="0"/>
              <a:t> in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ground</a:t>
            </a:r>
            <a:r>
              <a:rPr lang="de-DE" dirty="0"/>
              <a:t> </a:t>
            </a:r>
            <a:r>
              <a:rPr lang="de-DE" dirty="0" err="1"/>
              <a:t>floor</a:t>
            </a:r>
            <a:r>
              <a:rPr lang="de-DE" dirty="0"/>
              <a:t>, </a:t>
            </a:r>
            <a:r>
              <a:rPr lang="de-DE" dirty="0" err="1"/>
              <a:t>holding</a:t>
            </a:r>
            <a:r>
              <a:rPr lang="de-DE" dirty="0"/>
              <a:t> </a:t>
            </a:r>
            <a:r>
              <a:rPr lang="de-DE" dirty="0" err="1"/>
              <a:t>onto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shares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increase</a:t>
            </a:r>
            <a:r>
              <a:rPr lang="de-DE" dirty="0"/>
              <a:t> </a:t>
            </a:r>
            <a:r>
              <a:rPr lang="de-DE" dirty="0" err="1"/>
              <a:t>inexorably</a:t>
            </a:r>
            <a:r>
              <a:rPr lang="de-DE" dirty="0"/>
              <a:t> in </a:t>
            </a:r>
            <a:r>
              <a:rPr lang="de-DE" dirty="0" err="1"/>
              <a:t>value</a:t>
            </a:r>
            <a:r>
              <a:rPr lang="de-DE" dirty="0"/>
              <a:t>. 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large </a:t>
            </a:r>
            <a:r>
              <a:rPr lang="de-DE" b="1" dirty="0" err="1"/>
              <a:t>capital</a:t>
            </a:r>
            <a:r>
              <a:rPr lang="de-DE" b="1" dirty="0"/>
              <a:t> </a:t>
            </a:r>
            <a:r>
              <a:rPr lang="de-DE" b="1" dirty="0" err="1"/>
              <a:t>gains</a:t>
            </a:r>
            <a:r>
              <a:rPr lang="de-DE" b="1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b="1" dirty="0" err="1"/>
              <a:t>realised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sell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shares</a:t>
            </a:r>
            <a:r>
              <a:rPr lang="de-DE" dirty="0"/>
              <a:t>. 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anticipate</a:t>
            </a:r>
            <a:r>
              <a:rPr lang="de-DE" dirty="0"/>
              <a:t> </a:t>
            </a:r>
            <a:r>
              <a:rPr lang="de-DE" dirty="0" err="1"/>
              <a:t>selling</a:t>
            </a:r>
            <a:r>
              <a:rPr lang="de-DE" dirty="0"/>
              <a:t> </a:t>
            </a:r>
            <a:r>
              <a:rPr lang="de-DE" dirty="0" err="1"/>
              <a:t>quickly</a:t>
            </a:r>
            <a:r>
              <a:rPr lang="de-DE" dirty="0"/>
              <a:t> and </a:t>
            </a:r>
            <a:r>
              <a:rPr lang="de-DE" dirty="0" err="1"/>
              <a:t>making</a:t>
            </a:r>
            <a:r>
              <a:rPr lang="de-DE" dirty="0"/>
              <a:t> a quick </a:t>
            </a:r>
            <a:r>
              <a:rPr lang="de-DE" dirty="0" err="1"/>
              <a:t>profit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7881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2394</Words>
  <Application>Microsoft Office PowerPoint</Application>
  <PresentationFormat>Breitbild</PresentationFormat>
  <Paragraphs>218</Paragraphs>
  <Slides>41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41</vt:i4>
      </vt:variant>
    </vt:vector>
  </HeadingPairs>
  <TitlesOfParts>
    <vt:vector size="45" baseType="lpstr">
      <vt:lpstr>Arial</vt:lpstr>
      <vt:lpstr>Calibri</vt:lpstr>
      <vt:lpstr>Calibri Light</vt:lpstr>
      <vt:lpstr>Office</vt:lpstr>
      <vt:lpstr>Market Leader Advanced Unit 7 Finance </vt:lpstr>
      <vt:lpstr>Road Map for Lesson for Unit 7</vt:lpstr>
      <vt:lpstr>Road Map for Lesson for Unit 7</vt:lpstr>
      <vt:lpstr>Business Brief</vt:lpstr>
      <vt:lpstr>Business Brief</vt:lpstr>
      <vt:lpstr>Business Brief</vt:lpstr>
      <vt:lpstr>Business Brief</vt:lpstr>
      <vt:lpstr>Business Brief</vt:lpstr>
      <vt:lpstr>Business Brief</vt:lpstr>
      <vt:lpstr>Business Brief</vt:lpstr>
      <vt:lpstr>Business Brief</vt:lpstr>
      <vt:lpstr>Listening and Discussion: Sustainable Banking. Pp. 66-67</vt:lpstr>
      <vt:lpstr>Listening and Discussion: Sustainable Banking. Pp. 66-67</vt:lpstr>
      <vt:lpstr>Listening and Discussion: Sustainable Banking. Pp. 66-67</vt:lpstr>
      <vt:lpstr>Listening and Discussion: Sustainable Banking. Pp. 66-67</vt:lpstr>
      <vt:lpstr>Listening and Discussion: Sustainable Banking. Pp. 66-67</vt:lpstr>
      <vt:lpstr>Listening and Discussion: Sustainable Banking. Pp. 66-67</vt:lpstr>
      <vt:lpstr>Listening and Discussion: Sustainable Banking. Pp. 66-67</vt:lpstr>
      <vt:lpstr>Listening and Discussion: Sustainable Banking. Pp. 66-67</vt:lpstr>
      <vt:lpstr>Listening and Discussion: Sustainable Banking. Pp. 66-67</vt:lpstr>
      <vt:lpstr>Listening and Discussion: Sustainable Banking. Pp. 66-67</vt:lpstr>
      <vt:lpstr>Listening and Discussion: Sustainable Banking. Pp. 66-67</vt:lpstr>
      <vt:lpstr>Reading and Language, pp. 68-69</vt:lpstr>
      <vt:lpstr>Reading and Language, pp. 68-69</vt:lpstr>
      <vt:lpstr>Reading and Language, pp. 68-69</vt:lpstr>
      <vt:lpstr>Reading and Language, pp. 68-69</vt:lpstr>
      <vt:lpstr>Reading and Language, pp. 68-69</vt:lpstr>
      <vt:lpstr>Reading and Language, pp. 68-69</vt:lpstr>
      <vt:lpstr>Reading and Language, pp. 68-69</vt:lpstr>
      <vt:lpstr>Reading and Language, pp. 68-69</vt:lpstr>
      <vt:lpstr>Reading and Language, pp. 68-69</vt:lpstr>
      <vt:lpstr>Business Skills: Managing Questions, pp. 70 and  71.</vt:lpstr>
      <vt:lpstr>Business Skills: Managing Questions, pp. 70 and  71.</vt:lpstr>
      <vt:lpstr>Business Skills: Managing Questions, pp. 70 and  71.</vt:lpstr>
      <vt:lpstr>Business Skills: Managing Questions, pp. 70 and  71.</vt:lpstr>
      <vt:lpstr>Business Skills: Managing Questions, pp. 70 and  71.</vt:lpstr>
      <vt:lpstr>Business Skills: Managing Questions, pp. 70 and  71.</vt:lpstr>
      <vt:lpstr>Business Skills: Managing Questions, pp. 70 and  71.</vt:lpstr>
      <vt:lpstr>Business Skills: Managing Questions, pp. 70 and  71.</vt:lpstr>
      <vt:lpstr>Business Skills: Managing Questions, pp. 70 and  71.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Leader Advanced Unit 7 Finance </dc:title>
  <dc:creator>Slawney, James</dc:creator>
  <cp:lastModifiedBy>Slawney, James</cp:lastModifiedBy>
  <cp:revision>14</cp:revision>
  <dcterms:created xsi:type="dcterms:W3CDTF">2023-06-12T09:58:09Z</dcterms:created>
  <dcterms:modified xsi:type="dcterms:W3CDTF">2023-06-14T10:48:12Z</dcterms:modified>
</cp:coreProperties>
</file>