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notesMasterIdLst>
    <p:notesMasterId r:id="rId21"/>
  </p:notesMasterIdLst>
  <p:handoutMasterIdLst>
    <p:handoutMasterId r:id="rId22"/>
  </p:handoutMasterIdLst>
  <p:sldIdLst>
    <p:sldId id="256" r:id="rId3"/>
    <p:sldId id="526" r:id="rId4"/>
    <p:sldId id="661" r:id="rId5"/>
    <p:sldId id="531" r:id="rId6"/>
    <p:sldId id="534" r:id="rId7"/>
    <p:sldId id="662" r:id="rId8"/>
    <p:sldId id="528" r:id="rId9"/>
    <p:sldId id="671" r:id="rId10"/>
    <p:sldId id="540" r:id="rId11"/>
    <p:sldId id="663" r:id="rId12"/>
    <p:sldId id="664" r:id="rId13"/>
    <p:sldId id="665" r:id="rId14"/>
    <p:sldId id="667" r:id="rId15"/>
    <p:sldId id="666" r:id="rId16"/>
    <p:sldId id="668" r:id="rId17"/>
    <p:sldId id="672" r:id="rId18"/>
    <p:sldId id="670" r:id="rId19"/>
    <p:sldId id="669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1">
          <p15:clr>
            <a:srgbClr val="A4A3A4"/>
          </p15:clr>
        </p15:guide>
        <p15:guide id="2" orient="horz" pos="727">
          <p15:clr>
            <a:srgbClr val="A4A3A4"/>
          </p15:clr>
        </p15:guide>
        <p15:guide id="3" orient="horz" pos="1298">
          <p15:clr>
            <a:srgbClr val="A4A3A4"/>
          </p15:clr>
        </p15:guide>
        <p15:guide id="4" orient="horz" pos="4020">
          <p15:clr>
            <a:srgbClr val="A4A3A4"/>
          </p15:clr>
        </p15:guide>
        <p15:guide id="5" orient="horz" pos="1162">
          <p15:clr>
            <a:srgbClr val="A4A3A4"/>
          </p15:clr>
        </p15:guide>
        <p15:guide id="6" orient="horz" pos="618">
          <p15:clr>
            <a:srgbClr val="A4A3A4"/>
          </p15:clr>
        </p15:guide>
        <p15:guide id="7" pos="338">
          <p15:clr>
            <a:srgbClr val="A4A3A4"/>
          </p15:clr>
        </p15:guide>
        <p15:guide id="8" pos="5477">
          <p15:clr>
            <a:srgbClr val="A4A3A4"/>
          </p15:clr>
        </p15:guide>
        <p15:guide id="9" pos="2835">
          <p15:clr>
            <a:srgbClr val="A4A3A4"/>
          </p15:clr>
        </p15:guide>
        <p15:guide id="10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E4F5"/>
    <a:srgbClr val="2D89CC"/>
    <a:srgbClr val="E6F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5" autoAdjust="0"/>
    <p:restoredTop sz="99364" autoAdjust="0"/>
  </p:normalViewPr>
  <p:slideViewPr>
    <p:cSldViewPr>
      <p:cViewPr varScale="1">
        <p:scale>
          <a:sx n="63" d="100"/>
          <a:sy n="63" d="100"/>
        </p:scale>
        <p:origin x="1212" y="56"/>
      </p:cViewPr>
      <p:guideLst>
        <p:guide orient="horz" pos="4201"/>
        <p:guide orient="horz" pos="727"/>
        <p:guide orient="horz" pos="1298"/>
        <p:guide orient="horz" pos="4020"/>
        <p:guide orient="horz" pos="1162"/>
        <p:guide orient="horz" pos="618"/>
        <p:guide pos="338"/>
        <p:guide pos="5477"/>
        <p:guide pos="2835"/>
        <p:guide pos="297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4" d="100"/>
          <a:sy n="84" d="100"/>
        </p:scale>
        <p:origin x="-308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F4BB4-FFB3-467D-A3DF-61EBD3745EB8}" type="datetimeFigureOut">
              <a:rPr lang="de-DE" smtClean="0">
                <a:latin typeface="Arial" pitchFamily="34" charset="0"/>
                <a:cs typeface="Arial" pitchFamily="34" charset="0"/>
              </a:rPr>
              <a:t>27.05.2025</a:t>
            </a:fld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851EA-2F88-4F16-8DCC-11040A3161EF}" type="slidenum">
              <a:rPr lang="de-DE" smtClean="0">
                <a:latin typeface="Arial" pitchFamily="34" charset="0"/>
                <a:cs typeface="Arial" pitchFamily="34" charset="0"/>
              </a:rPr>
              <a:t>‹Nr.›</a:t>
            </a:fld>
            <a:endParaRPr lang="de-DE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137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78471588-D8A4-4A88-8784-48DD0BDEE5C4}" type="datetimeFigureOut">
              <a:rPr lang="de-DE" smtClean="0"/>
              <a:pPr/>
              <a:t>27.05.2025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A35AB168-8E05-4229-BDA0-03024AB665B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2447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"/>
          <p:cNvSpPr>
            <a:spLocks noChangeArrowheads="1"/>
          </p:cNvSpPr>
          <p:nvPr userDrawn="1"/>
        </p:nvSpPr>
        <p:spPr bwMode="auto">
          <a:xfrm flipH="1">
            <a:off x="0" y="1154112"/>
            <a:ext cx="9162000" cy="5724000"/>
          </a:xfrm>
          <a:prstGeom prst="corner">
            <a:avLst>
              <a:gd name="adj1" fmla="val 4943"/>
              <a:gd name="adj2" fmla="val 5009"/>
            </a:avLst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de-DE" noProof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1316" y="1412776"/>
            <a:ext cx="8163422" cy="643241"/>
          </a:xfrm>
        </p:spPr>
        <p:txBody>
          <a:bodyPr wrap="square">
            <a:noAutofit/>
          </a:bodyPr>
          <a:lstStyle>
            <a:lvl1pPr>
              <a:defRPr sz="3200" b="0">
                <a:solidFill>
                  <a:srgbClr val="2D89CC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529382" y="6648050"/>
            <a:ext cx="504946" cy="138499"/>
          </a:xfrm>
        </p:spPr>
        <p:txBody>
          <a:bodyPr anchor="ctr" anchorCtr="0"/>
          <a:lstStyle>
            <a:lvl1pPr algn="l">
              <a:defRPr sz="90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de-DE" dirty="0"/>
              <a:t>Seite  </a:t>
            </a:r>
            <a:fld id="{3733AE7F-6935-469B-B7EA-A7DFC1F0D07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xfrm>
            <a:off x="1404048" y="6639746"/>
            <a:ext cx="3600000" cy="155107"/>
          </a:xfrm>
        </p:spPr>
        <p:txBody>
          <a:bodyPr anchor="ctr" anchorCtr="0"/>
          <a:lstStyle>
            <a:lvl1pPr>
              <a:defRPr sz="90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de-DE"/>
              <a:t>Max Mustermann | Musterbezeichnung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>
          <a:xfrm>
            <a:off x="6444208" y="6639746"/>
            <a:ext cx="2250530" cy="155107"/>
          </a:xfrm>
        </p:spPr>
        <p:txBody>
          <a:bodyPr anchor="ctr" anchorCtr="0"/>
          <a:lstStyle>
            <a:lvl1pPr algn="r">
              <a:defRPr sz="900" b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lnSpc>
                <a:spcPct val="120000"/>
              </a:lnSpc>
            </a:pPr>
            <a:r>
              <a:rPr lang="de-DE"/>
              <a:t>Datum xx.xx.xxxx</a:t>
            </a:r>
            <a:endParaRPr lang="de-DE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idx="1"/>
          </p:nvPr>
        </p:nvSpPr>
        <p:spPr>
          <a:xfrm>
            <a:off x="539999" y="2060848"/>
            <a:ext cx="8154739" cy="246221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5"/>
          </p:nvPr>
        </p:nvSpPr>
        <p:spPr>
          <a:xfrm>
            <a:off x="4725988" y="6195148"/>
            <a:ext cx="3968750" cy="186601"/>
          </a:xfrm>
        </p:spPr>
        <p:txBody>
          <a:bodyPr wrap="square" anchor="b" anchorCtr="0">
            <a:spAutoFit/>
          </a:bodyPr>
          <a:lstStyle>
            <a:lvl1pPr algn="r">
              <a:defRPr sz="12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3" name="Inhaltsplatzhalter 7"/>
          <p:cNvSpPr>
            <a:spLocks noGrp="1"/>
          </p:cNvSpPr>
          <p:nvPr>
            <p:ph sz="quarter" idx="16" hasCustomPrompt="1"/>
          </p:nvPr>
        </p:nvSpPr>
        <p:spPr>
          <a:xfrm>
            <a:off x="536575" y="5517232"/>
            <a:ext cx="3963988" cy="864518"/>
          </a:xfrm>
        </p:spPr>
        <p:txBody>
          <a:bodyPr wrap="none" anchor="b" anchorCtr="0"/>
          <a:lstStyle>
            <a:lvl1pPr>
              <a:defRPr sz="1050"/>
            </a:lvl1pPr>
          </a:lstStyle>
          <a:p>
            <a:r>
              <a:rPr lang="de-DE" dirty="0"/>
              <a:t>Für Zusatzlogo auf das Bild-Symbol klicken</a:t>
            </a:r>
          </a:p>
        </p:txBody>
      </p:sp>
    </p:spTree>
    <p:extLst>
      <p:ext uri="{BB962C8B-B14F-4D97-AF65-F5344CB8AC3E}">
        <p14:creationId xmlns:p14="http://schemas.microsoft.com/office/powerpoint/2010/main" val="4121703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D89CC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rgbClr val="2D89CC"/>
              </a:buClr>
              <a:defRPr>
                <a:latin typeface="Arial" pitchFamily="34" charset="0"/>
                <a:cs typeface="Arial" pitchFamily="34" charset="0"/>
              </a:defRPr>
            </a:lvl2pPr>
            <a:lvl3pPr>
              <a:buClr>
                <a:srgbClr val="2D89CC"/>
              </a:buClr>
              <a:defRPr sz="1800">
                <a:latin typeface="Arial" pitchFamily="34" charset="0"/>
                <a:cs typeface="Arial" pitchFamily="34" charset="0"/>
              </a:defRPr>
            </a:lvl3pPr>
            <a:lvl4pPr marL="809625" indent="-266700">
              <a:buClr>
                <a:srgbClr val="2D89CC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4pPr>
            <a:lvl5pPr marL="1076325" indent="-266700">
              <a:buClr>
                <a:srgbClr val="2D89CC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latin typeface="+mj-lt"/>
                <a:cs typeface="Arial" pitchFamily="34" charset="0"/>
              </a:defRPr>
            </a:lvl1pPr>
          </a:lstStyle>
          <a:p>
            <a:r>
              <a:rPr lang="de-DE" dirty="0"/>
              <a:t>Seite  </a:t>
            </a:r>
            <a:fld id="{3733AE7F-6935-469B-B7EA-A7DFC1F0D07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+mj-lt"/>
                <a:cs typeface="Arial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de-DE"/>
              <a:t>Max Mustermann | Musterbezeichnung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lnSpc>
                <a:spcPct val="120000"/>
              </a:lnSpc>
            </a:pPr>
            <a:r>
              <a:rPr lang="de-DE"/>
              <a:t>Datum xx.xx.xxxx</a:t>
            </a:r>
          </a:p>
        </p:txBody>
      </p:sp>
    </p:spTree>
    <p:extLst>
      <p:ext uri="{BB962C8B-B14F-4D97-AF65-F5344CB8AC3E}">
        <p14:creationId xmlns:p14="http://schemas.microsoft.com/office/powerpoint/2010/main" val="3243619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529382" y="6659276"/>
            <a:ext cx="504946" cy="138499"/>
          </a:xfrm>
        </p:spPr>
        <p:txBody>
          <a:bodyPr/>
          <a:lstStyle>
            <a:lvl1pPr algn="l">
              <a:defRPr>
                <a:latin typeface="+mj-lt"/>
                <a:cs typeface="Arial" pitchFamily="34" charset="0"/>
              </a:defRPr>
            </a:lvl1pPr>
          </a:lstStyle>
          <a:p>
            <a:r>
              <a:rPr lang="de-DE"/>
              <a:t>Seite  </a:t>
            </a:r>
            <a:fld id="{3733AE7F-6935-469B-B7EA-A7DFC1F0D07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xfrm>
            <a:off x="1404048" y="6642668"/>
            <a:ext cx="3600000" cy="155107"/>
          </a:xfrm>
        </p:spPr>
        <p:txBody>
          <a:bodyPr/>
          <a:lstStyle>
            <a:lvl1pPr>
              <a:defRPr>
                <a:latin typeface="+mj-lt"/>
                <a:cs typeface="Arial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de-DE"/>
              <a:t>Max Mustermann | Musterbezeichnung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>
          <a:xfrm>
            <a:off x="5152147" y="6642668"/>
            <a:ext cx="1800000" cy="155107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lnSpc>
                <a:spcPct val="120000"/>
              </a:lnSpc>
            </a:pPr>
            <a:r>
              <a:rPr lang="de-DE"/>
              <a:t>Datum xx.xx.xxxx</a:t>
            </a:r>
          </a:p>
        </p:txBody>
      </p:sp>
    </p:spTree>
    <p:extLst>
      <p:ext uri="{BB962C8B-B14F-4D97-AF65-F5344CB8AC3E}">
        <p14:creationId xmlns:p14="http://schemas.microsoft.com/office/powerpoint/2010/main" val="191241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- Mehr Plat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 marL="809625" indent="-266700"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4pPr>
            <a:lvl5pPr marL="1076325" indent="-266700"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latin typeface="+mj-lt"/>
                <a:cs typeface="Arial" pitchFamily="34" charset="0"/>
              </a:defRPr>
            </a:lvl1pPr>
          </a:lstStyle>
          <a:p>
            <a:r>
              <a:rPr lang="de-DE"/>
              <a:t>Seite  </a:t>
            </a:r>
            <a:fld id="{3733AE7F-6935-469B-B7EA-A7DFC1F0D07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+mj-lt"/>
                <a:cs typeface="Arial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de-DE"/>
              <a:t>Max Mustermann | Musterbezeichnung</a:t>
            </a:r>
            <a:endParaRPr 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436096" y="6642668"/>
            <a:ext cx="1800000" cy="15510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lang="de-DE" sz="900" smtClean="0">
                <a:solidFill>
                  <a:srgbClr val="000000"/>
                </a:solidFill>
                <a:latin typeface="+mj-lt"/>
                <a:cs typeface="Arial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de-DE" dirty="0"/>
              <a:t>Datum </a:t>
            </a:r>
            <a:r>
              <a:rPr lang="de-DE" dirty="0" err="1"/>
              <a:t>xx.xx.xxxx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1235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Blanko - Mehr Plat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latin typeface="+mj-lt"/>
                <a:cs typeface="Arial" pitchFamily="34" charset="0"/>
              </a:defRPr>
            </a:lvl1pPr>
          </a:lstStyle>
          <a:p>
            <a:r>
              <a:rPr lang="de-DE"/>
              <a:t>Seite  </a:t>
            </a:r>
            <a:fld id="{3733AE7F-6935-469B-B7EA-A7DFC1F0D07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+mj-lt"/>
                <a:cs typeface="Arial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de-DE"/>
              <a:t>Max Mustermann | Musterbezeichnung</a:t>
            </a:r>
            <a:endParaRPr lang="de-DE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436096" y="6642668"/>
            <a:ext cx="1800000" cy="15510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lang="de-DE" sz="900" smtClean="0">
                <a:solidFill>
                  <a:srgbClr val="000000"/>
                </a:solidFill>
                <a:latin typeface="+mj-lt"/>
                <a:cs typeface="Arial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de-DE" dirty="0"/>
              <a:t>Datum </a:t>
            </a:r>
            <a:r>
              <a:rPr lang="de-DE" dirty="0" err="1"/>
              <a:t>xx.xx.xxxx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7662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21999" y="1154113"/>
            <a:ext cx="8173033" cy="67149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6574" y="2060848"/>
            <a:ext cx="8158163" cy="43209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4"/>
          </p:nvPr>
        </p:nvSpPr>
        <p:spPr>
          <a:xfrm>
            <a:off x="529382" y="6659276"/>
            <a:ext cx="504946" cy="138499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algn="l"/>
            <a:r>
              <a:rPr lang="de-DE" dirty="0"/>
              <a:t>Seite  </a:t>
            </a:r>
            <a:fld id="{3733AE7F-6935-469B-B7EA-A7DFC1F0D075}" type="slidenum">
              <a:rPr lang="de-DE" smtClean="0"/>
              <a:pPr algn="l"/>
              <a:t>‹Nr.›</a:t>
            </a:fld>
            <a:endParaRPr lang="de-DE" dirty="0"/>
          </a:p>
        </p:txBody>
      </p:sp>
      <p:sp>
        <p:nvSpPr>
          <p:cNvPr id="23" name="Datumsplatzhalter 22"/>
          <p:cNvSpPr>
            <a:spLocks noGrp="1"/>
          </p:cNvSpPr>
          <p:nvPr>
            <p:ph type="dt" sz="half" idx="2"/>
          </p:nvPr>
        </p:nvSpPr>
        <p:spPr>
          <a:xfrm>
            <a:off x="1404048" y="6642668"/>
            <a:ext cx="3600000" cy="15510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de-DE" sz="900" smtClean="0">
                <a:solidFill>
                  <a:srgbClr val="000000"/>
                </a:solidFill>
                <a:latin typeface="+mj-lt"/>
                <a:cs typeface="Arial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de-DE"/>
              <a:t>Max Mustermann | Musterbezeichnung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152147" y="6642668"/>
            <a:ext cx="1800000" cy="15510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lang="de-DE" sz="900" smtClean="0">
                <a:solidFill>
                  <a:srgbClr val="000000"/>
                </a:solidFill>
                <a:latin typeface="+mj-lt"/>
                <a:cs typeface="Arial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de-DE" dirty="0"/>
              <a:t>Datum </a:t>
            </a:r>
            <a:r>
              <a:rPr lang="de-DE" dirty="0" err="1"/>
              <a:t>xx.xx.xxxx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372" y="222548"/>
            <a:ext cx="1800000" cy="726563"/>
          </a:xfrm>
          <a:prstGeom prst="rect">
            <a:avLst/>
          </a:prstGeom>
        </p:spPr>
      </p:pic>
      <p:sp>
        <p:nvSpPr>
          <p:cNvPr id="9" name="Rechteck 1"/>
          <p:cNvSpPr>
            <a:spLocks noChangeArrowheads="1"/>
          </p:cNvSpPr>
          <p:nvPr/>
        </p:nvSpPr>
        <p:spPr bwMode="auto">
          <a:xfrm flipH="1">
            <a:off x="7068129" y="4778102"/>
            <a:ext cx="2088000" cy="2088000"/>
          </a:xfrm>
          <a:prstGeom prst="corner">
            <a:avLst>
              <a:gd name="adj1" fmla="val 9651"/>
              <a:gd name="adj2" fmla="val 9141"/>
            </a:avLst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de-DE" noProof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96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rgbClr val="2D89CC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266700" indent="-266700" algn="l" defTabSz="914400" rtl="0" eaLnBrk="1" latinLnBrk="0" hangingPunct="1">
        <a:spcBef>
          <a:spcPct val="20000"/>
        </a:spcBef>
        <a:buClr>
          <a:srgbClr val="2D89CC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42925" indent="-266700" algn="l" defTabSz="914400" rtl="0" eaLnBrk="1" latinLnBrk="0" hangingPunct="1">
        <a:spcBef>
          <a:spcPct val="20000"/>
        </a:spcBef>
        <a:buClr>
          <a:srgbClr val="2D89CC"/>
        </a:buClr>
        <a:buSzPct val="100000"/>
        <a:buFont typeface="Arial" pitchFamily="34" charset="0"/>
        <a:buChar char="•"/>
        <a:tabLst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809625" indent="-266700" algn="l" defTabSz="914400" rtl="0" eaLnBrk="1" latinLnBrk="0" hangingPunct="1">
        <a:spcBef>
          <a:spcPct val="20000"/>
        </a:spcBef>
        <a:buClr>
          <a:srgbClr val="2D89CC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076325" indent="-266700" algn="l" defTabSz="914400" rtl="0" eaLnBrk="1" latinLnBrk="0" hangingPunct="1">
        <a:spcBef>
          <a:spcPct val="20000"/>
        </a:spcBef>
        <a:buClr>
          <a:srgbClr val="2D89CC"/>
        </a:buClr>
        <a:buSzPct val="100000"/>
        <a:buFont typeface="Arial" pitchFamily="34" charset="0"/>
        <a:buChar char="•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21999" y="981075"/>
            <a:ext cx="8173033" cy="8445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6574" y="2060848"/>
            <a:ext cx="8158163" cy="43209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7" name="Rechteck 1"/>
          <p:cNvSpPr>
            <a:spLocks noChangeArrowheads="1"/>
          </p:cNvSpPr>
          <p:nvPr/>
        </p:nvSpPr>
        <p:spPr bwMode="auto">
          <a:xfrm flipH="1">
            <a:off x="7356474" y="5065711"/>
            <a:ext cx="1799653" cy="1800000"/>
          </a:xfrm>
          <a:prstGeom prst="corner">
            <a:avLst>
              <a:gd name="adj1" fmla="val 11472"/>
              <a:gd name="adj2" fmla="val 10808"/>
            </a:avLst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de-DE" noProof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4"/>
          </p:nvPr>
        </p:nvSpPr>
        <p:spPr>
          <a:xfrm>
            <a:off x="529382" y="6659276"/>
            <a:ext cx="504946" cy="138499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lvl1pPr algn="l">
              <a:defRPr sz="90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de-DE"/>
              <a:t>Seite  </a:t>
            </a:r>
            <a:fld id="{3733AE7F-6935-469B-B7EA-A7DFC1F0D07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3" name="Datumsplatzhalter 22"/>
          <p:cNvSpPr>
            <a:spLocks noGrp="1"/>
          </p:cNvSpPr>
          <p:nvPr>
            <p:ph type="dt" sz="half" idx="2"/>
          </p:nvPr>
        </p:nvSpPr>
        <p:spPr>
          <a:xfrm>
            <a:off x="1404048" y="6642668"/>
            <a:ext cx="3600000" cy="15510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de-DE" sz="900" smtClean="0">
                <a:solidFill>
                  <a:srgbClr val="000000"/>
                </a:solidFill>
                <a:latin typeface="+mj-lt"/>
                <a:cs typeface="Arial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de-DE"/>
              <a:t>Max Mustermann | Musterbezeichnung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897" y="177616"/>
            <a:ext cx="1440000" cy="581250"/>
          </a:xfrm>
          <a:prstGeom prst="rect">
            <a:avLst/>
          </a:prstGeom>
        </p:spPr>
      </p:pic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436096" y="6642668"/>
            <a:ext cx="1800000" cy="15510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lang="de-DE" sz="900" smtClean="0">
                <a:solidFill>
                  <a:srgbClr val="000000"/>
                </a:solidFill>
                <a:latin typeface="+mj-lt"/>
                <a:cs typeface="Arial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de-DE" dirty="0"/>
              <a:t>Datum </a:t>
            </a:r>
            <a:r>
              <a:rPr lang="de-DE" dirty="0" err="1"/>
              <a:t>xx.xx.xxxx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4662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rgbClr val="2D89CC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266700" indent="-266700" algn="l" defTabSz="914400" rtl="0" eaLnBrk="1" latinLnBrk="0" hangingPunct="1">
        <a:spcBef>
          <a:spcPct val="20000"/>
        </a:spcBef>
        <a:buClr>
          <a:srgbClr val="2D89CC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42925" indent="-266700" algn="l" defTabSz="914400" rtl="0" eaLnBrk="1" latinLnBrk="0" hangingPunct="1">
        <a:spcBef>
          <a:spcPct val="20000"/>
        </a:spcBef>
        <a:buClr>
          <a:srgbClr val="2D89CC"/>
        </a:buClr>
        <a:buSzPct val="100000"/>
        <a:buFont typeface="Arial" pitchFamily="34" charset="0"/>
        <a:buChar char="•"/>
        <a:tabLst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809625" indent="-266700" algn="l" defTabSz="914400" rtl="0" eaLnBrk="1" latinLnBrk="0" hangingPunct="1">
        <a:spcBef>
          <a:spcPct val="20000"/>
        </a:spcBef>
        <a:buClr>
          <a:srgbClr val="2D89CC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076325" indent="-266700" algn="l" defTabSz="914400" rtl="0" eaLnBrk="1" latinLnBrk="0" hangingPunct="1">
        <a:spcBef>
          <a:spcPct val="20000"/>
        </a:spcBef>
        <a:buClr>
          <a:srgbClr val="2D89CC"/>
        </a:buClr>
        <a:buSzPct val="100000"/>
        <a:buFont typeface="Arial" pitchFamily="34" charset="0"/>
        <a:buChar char="•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n2YWZkZA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29382" y="3309599"/>
            <a:ext cx="8291090" cy="643241"/>
          </a:xfrm>
        </p:spPr>
        <p:txBody>
          <a:bodyPr/>
          <a:lstStyle/>
          <a:p>
            <a:r>
              <a:rPr lang="de-DE" dirty="0"/>
              <a:t>Tiere von </a:t>
            </a:r>
            <a:r>
              <a:rPr lang="de-DE" dirty="0" err="1"/>
              <a:t>Klien_tinnen</a:t>
            </a:r>
            <a:r>
              <a:rPr lang="de-DE" dirty="0"/>
              <a:t> der Sozialen Arbeit: Sozialraum 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 </a:t>
            </a:r>
            <a:fld id="{3733AE7F-6935-469B-B7EA-A7DFC1F0D075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>
          <a:xfrm>
            <a:off x="3600723" y="6648050"/>
            <a:ext cx="2250530" cy="138499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idx="1"/>
          </p:nvPr>
        </p:nvSpPr>
        <p:spPr>
          <a:xfrm>
            <a:off x="529382" y="4983583"/>
            <a:ext cx="8154739" cy="246221"/>
          </a:xfrm>
        </p:spPr>
        <p:txBody>
          <a:bodyPr/>
          <a:lstStyle/>
          <a:p>
            <a:r>
              <a:rPr lang="de-DE" b="0" dirty="0"/>
              <a:t>Lotte Rose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5"/>
          </p:nvPr>
        </p:nvSpPr>
        <p:spPr>
          <a:xfrm>
            <a:off x="4725988" y="6260547"/>
            <a:ext cx="3968750" cy="186601"/>
          </a:xfrm>
        </p:spPr>
        <p:txBody>
          <a:bodyPr/>
          <a:lstStyle/>
          <a:p>
            <a:r>
              <a:rPr lang="de-DE" b="1" dirty="0"/>
              <a:t>Fachbereich 4</a:t>
            </a:r>
            <a:r>
              <a:rPr lang="de-DE" dirty="0"/>
              <a:t>  Soziale Arbeit und Gesundheit  </a:t>
            </a:r>
          </a:p>
        </p:txBody>
      </p:sp>
    </p:spTree>
    <p:extLst>
      <p:ext uri="{BB962C8B-B14F-4D97-AF65-F5344CB8AC3E}">
        <p14:creationId xmlns:p14="http://schemas.microsoft.com/office/powerpoint/2010/main" val="1548089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3320A7-4DE2-1846-1D21-C8D089214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672" y="2852936"/>
            <a:ext cx="8173033" cy="1476504"/>
          </a:xfrm>
        </p:spPr>
        <p:txBody>
          <a:bodyPr/>
          <a:lstStyle/>
          <a:p>
            <a:r>
              <a:rPr lang="de-DE" sz="2800" dirty="0"/>
              <a:t>Jutta Buchner-Fuhs: Kein Raum im Sozialraum. Überlegungen zu nicht-menschlichen Lebewesen und zur tiersensiblen Sozialraumarbeit anhand eines Projekts zur Mensch-Hunde-Begegnung. In: Jutta Buchner-Fuhs u.a. (</a:t>
            </a:r>
            <a:r>
              <a:rPr lang="de-DE" sz="2800" dirty="0" err="1"/>
              <a:t>Hg</a:t>
            </a:r>
            <a:r>
              <a:rPr lang="de-DE" sz="2800" dirty="0"/>
              <a:t>.): Tiere und Soziale Arbeit im Anthropozän (</a:t>
            </a:r>
            <a:r>
              <a:rPr lang="de-DE" sz="2800" dirty="0" err="1"/>
              <a:t>i.E.</a:t>
            </a:r>
            <a:r>
              <a:rPr lang="de-DE" sz="2800" dirty="0"/>
              <a:t>)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F745BE-6191-7A54-2339-A328A4581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382" y="4705718"/>
            <a:ext cx="8158163" cy="1944638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6EE6175-5A31-0923-F06A-A7AA3C0A73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 </a:t>
            </a:r>
            <a:fld id="{3733AE7F-6935-469B-B7EA-A7DFC1F0D075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5218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A8493D-52FB-9C3B-917D-09D7929C7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907" y="3093250"/>
            <a:ext cx="8173033" cy="671499"/>
          </a:xfrm>
        </p:spPr>
        <p:txBody>
          <a:bodyPr/>
          <a:lstStyle/>
          <a:p>
            <a:r>
              <a:rPr lang="de-DE" dirty="0"/>
              <a:t>zur Autorin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5975C0F8-C468-5842-31EC-646E797726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907" y="1479436"/>
            <a:ext cx="2832969" cy="1591185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708A8B9-4A52-BEF6-C645-22A5323EB1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 </a:t>
            </a:r>
            <a:fld id="{3733AE7F-6935-469B-B7EA-A7DFC1F0D075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4AAE589-E1DC-E084-84F7-78C9EC9EFD0C}"/>
              </a:ext>
            </a:extLst>
          </p:cNvPr>
          <p:cNvSpPr txBox="1"/>
          <p:nvPr/>
        </p:nvSpPr>
        <p:spPr>
          <a:xfrm>
            <a:off x="529382" y="4111711"/>
            <a:ext cx="5641786" cy="20313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Pädagogin und Volkskundlerin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verschiedenen kulturhistorische Studien zu Tieren im menschlichen Alltag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Kuratorin von Ausstellungen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Professorin an der Hochschule Fulda</a:t>
            </a:r>
            <a:endParaRPr lang="de-DE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Schwerpunkte: Kulturwissenschaften, Handlungs- und Forschungsmethoden in der Sozialen Arbeit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AC8338E-0B27-C5AC-81FE-D59FD7F1A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4149080"/>
            <a:ext cx="1612135" cy="227687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F05F100-2FAD-0E21-A3B4-E33499DDB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280" y="1472342"/>
            <a:ext cx="1603431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7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2F975E-DA8A-E0C4-7CEC-DC7C1E8D1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51" y="1608298"/>
            <a:ext cx="8173033" cy="671499"/>
          </a:xfrm>
        </p:spPr>
        <p:txBody>
          <a:bodyPr/>
          <a:lstStyle/>
          <a:p>
            <a:r>
              <a:rPr lang="de-DE" dirty="0"/>
              <a:t>Fokus des Beitrags: Tiere als (Nicht-)Thema in sozialraumorientierter Sozialer Arbeit 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34E330-5510-8F0C-D360-878874D2E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51" y="2476873"/>
            <a:ext cx="8158163" cy="4320902"/>
          </a:xfrm>
        </p:spPr>
        <p:txBody>
          <a:bodyPr/>
          <a:lstStyle/>
          <a:p>
            <a:r>
              <a:rPr lang="de-DE" dirty="0"/>
              <a:t>Ausgangspunkt: Menschen leben in sozialen Räumen </a:t>
            </a:r>
            <a:r>
              <a:rPr lang="de-DE" dirty="0">
                <a:sym typeface="Wingdings" panose="05000000000000000000" pitchFamily="2" charset="2"/>
              </a:rPr>
              <a:t> bestimmt </a:t>
            </a:r>
            <a:r>
              <a:rPr lang="de-DE" dirty="0"/>
              <a:t>ihr Leben</a:t>
            </a:r>
          </a:p>
          <a:p>
            <a:endParaRPr lang="de-DE" dirty="0"/>
          </a:p>
          <a:p>
            <a:r>
              <a:rPr lang="de-DE" dirty="0"/>
              <a:t>Räume…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ermöglichen und verunmöglichen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bieten Ressourcen für gutes Leben oder nicht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werden angeeignet und (um)gestaltet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Menschen sind Objekte und Subjekte ihrer Räume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Soziale Arbeit muss für ein gutes Leben der Bevölkerung…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Räume qualitativ ‚anreichern‘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Menschen helfen, räumliche Interessen zu artikulieren und zu realisieren  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 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BE393DD-153B-4E32-D024-3EC8D5A5A7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 </a:t>
            </a:r>
            <a:fld id="{3733AE7F-6935-469B-B7EA-A7DFC1F0D075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EB866D7-F342-3C5A-E6FF-D0EC2E971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0921" y="3284984"/>
            <a:ext cx="2659263" cy="171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0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4A816-197E-6F17-F9E2-AEAF3A9D2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1F8F2D-F5FC-66AB-5C71-97D8BAA0D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869" y="1343957"/>
            <a:ext cx="8173033" cy="1132916"/>
          </a:xfrm>
        </p:spPr>
        <p:txBody>
          <a:bodyPr/>
          <a:lstStyle/>
          <a:p>
            <a:r>
              <a:rPr lang="de-DE" dirty="0"/>
              <a:t>Spurensuche zu Tieren in Fachliteratur zu sozialraumorientierter Sozialer Arbeit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1AA35E-EA63-6888-2635-3064FB9C3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739" y="2852936"/>
            <a:ext cx="8340741" cy="4320902"/>
          </a:xfrm>
        </p:spPr>
        <p:txBody>
          <a:bodyPr/>
          <a:lstStyle/>
          <a:p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Ergebnis: Tiere tauchen nicht auf </a:t>
            </a:r>
          </a:p>
          <a:p>
            <a:endParaRPr lang="de-DE" dirty="0"/>
          </a:p>
          <a:p>
            <a:r>
              <a:rPr lang="de-DE" dirty="0"/>
              <a:t>„Im Unterschied zur realen Präsenz nicht-menschlicher Lebewesen in städtischen Räumen blenden fachbezogene Raumerklärungen und -erkundungen Tiere weitgehend aus. Die Fachliteratur zum Sozialraum enthält keine Reflexionen darüber, dass der Raum grundlegend anthropozentrisch gedacht wird. </a:t>
            </a:r>
            <a:r>
              <a:rPr lang="de-DE" dirty="0" err="1"/>
              <a:t>Ausblen-dungen</a:t>
            </a:r>
            <a:r>
              <a:rPr lang="de-DE" dirty="0"/>
              <a:t> von Tieren sind die Folge.“ </a:t>
            </a:r>
          </a:p>
          <a:p>
            <a:endParaRPr lang="de-DE" dirty="0"/>
          </a:p>
          <a:p>
            <a:r>
              <a:rPr lang="de-DE" dirty="0"/>
              <a:t>Wenn überhaupt Thematisierung von Tieren, dann vor allem: </a:t>
            </a:r>
            <a:br>
              <a:rPr lang="de-DE" dirty="0"/>
            </a:br>
            <a:r>
              <a:rPr lang="de-DE" dirty="0"/>
              <a:t>Tiere als ‚Störende‘ im Sozialraum (Dreck, Geräusche, </a:t>
            </a:r>
            <a:br>
              <a:rPr lang="de-DE" dirty="0"/>
            </a:br>
            <a:r>
              <a:rPr lang="de-DE" dirty="0"/>
              <a:t>Gefährdung …)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4799150-0B76-A7C6-01F0-2FC0DF3FCF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 </a:t>
            </a:r>
            <a:fld id="{3733AE7F-6935-469B-B7EA-A7DFC1F0D075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8B025BC-7CC3-5467-C8C8-83E3220FF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056" y="4797151"/>
            <a:ext cx="1801423" cy="180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4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D7CF7-C552-D99E-B6A8-821C0197F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BD43E4-7DC6-B6C8-7014-3F4FC69E5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512" y="1700808"/>
            <a:ext cx="8173033" cy="1825612"/>
          </a:xfrm>
        </p:spPr>
        <p:txBody>
          <a:bodyPr/>
          <a:lstStyle/>
          <a:p>
            <a:r>
              <a:rPr lang="de-DE" dirty="0"/>
              <a:t>Kritik: „anthropozentrische Grundierungen“ im Fachdiskurs zum Sozialraum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18A3781-D573-9F31-A9DF-2C67886EE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382" y="3893293"/>
            <a:ext cx="8158163" cy="4320902"/>
          </a:xfrm>
        </p:spPr>
        <p:txBody>
          <a:bodyPr/>
          <a:lstStyle/>
          <a:p>
            <a:r>
              <a:rPr lang="de-DE" dirty="0"/>
              <a:t>Ausblendung von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sozialräumlichen Interessen von (Heim-)Tieren im Stadtteil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sozialräumlichen Interessen von Tierbesitzenden im Stadtteil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Expertise von Tierbesitzenden zur Gestaltung eines heimtier- und menschenfreundlichen Stadtteils 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CECBAD4-89A6-A5F6-10AF-5CAF7A756D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 </a:t>
            </a:r>
            <a:fld id="{3733AE7F-6935-469B-B7EA-A7DFC1F0D075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4515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A86BA-9B9D-83D8-C60D-E81161EA4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8BF4DD-3E75-EF13-1DA9-3ABC2E5AC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648" y="1052736"/>
            <a:ext cx="8173033" cy="1825612"/>
          </a:xfrm>
        </p:spPr>
        <p:txBody>
          <a:bodyPr/>
          <a:lstStyle/>
          <a:p>
            <a:r>
              <a:rPr lang="de-DE" dirty="0"/>
              <a:t>Plädoyer: Sozialraum = von Tieren und Menschen geteilte Lebenswelt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CDE2BD-7325-56F1-9633-134AC6392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382" y="3573016"/>
            <a:ext cx="7983356" cy="4320902"/>
          </a:xfrm>
        </p:spPr>
        <p:txBody>
          <a:bodyPr/>
          <a:lstStyle/>
          <a:p>
            <a:r>
              <a:rPr lang="de-DE" dirty="0"/>
              <a:t>„Diese Perspektive macht nicht-menschliche Akteure (hier die Hunde) und ihr Handeln in besonderer Weise sichtbar: auch sie gestalten Raum. Ihnen wird eben nicht nur Raum zugewiesen, wenn sie etwa an der Leine geführt werden, sie nehmen sich auch Raum, was nicht nur – etwas banal – an ihren Hinterlassenschaften deutlich wird.“</a:t>
            </a:r>
          </a:p>
          <a:p>
            <a:endParaRPr lang="de-DE" dirty="0"/>
          </a:p>
          <a:p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/>
              <a:t>Heimtiere als Objekte und Subjekte im Sozialraum </a:t>
            </a:r>
            <a:r>
              <a:rPr lang="de-DE" dirty="0">
                <a:sym typeface="Wingdings" panose="05000000000000000000" pitchFamily="2" charset="2"/>
              </a:rPr>
              <a:t> Verschränkung mit Tierbesitzenden </a:t>
            </a:r>
            <a:r>
              <a:rPr lang="de-DE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4EBA0E6-02AC-2BE4-A861-0392EAA6C1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 </a:t>
            </a:r>
            <a:fld id="{3733AE7F-6935-469B-B7EA-A7DFC1F0D075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939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FF535-4C35-9C49-06DA-2E2B0B9C6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2B1404-895C-625E-10BF-328FB8300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126" y="1988840"/>
            <a:ext cx="8173033" cy="673484"/>
          </a:xfrm>
        </p:spPr>
        <p:txBody>
          <a:bodyPr/>
          <a:lstStyle/>
          <a:p>
            <a:r>
              <a:rPr lang="de-DE" dirty="0"/>
              <a:t>Entstehungshintergrund des Textes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8F2213-0A6F-3945-42B8-4AAFCA145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126" y="2996952"/>
            <a:ext cx="7983356" cy="432090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Lehrforschungsprojekt der Hochschule mit Studierenden der Sozialen Arbeit: Entwicklung eines Stadtteils mit Beteiligung von Bewohner*innen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Beteiligungsprozess mit Bevölkerung fördert das Thema ‚Leben mit Hunden im Stadtteil‘ zutage </a:t>
            </a:r>
            <a:r>
              <a:rPr lang="de-DE" dirty="0">
                <a:sym typeface="Wingdings" panose="05000000000000000000" pitchFamily="2" charset="2"/>
              </a:rPr>
              <a:t> Konfliktpotentiale 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offene Frage für Studierende: muss/soll sich Soziale Arbeit darum kümmern?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Entstehung eines Projektes zur Gestaltung eines Hundespielplatzes im Stadtteil</a:t>
            </a:r>
          </a:p>
          <a:p>
            <a:pPr marL="552450" lvl="1" indent="-285750"/>
            <a:r>
              <a:rPr lang="de-DE" dirty="0"/>
              <a:t>Dokumentation des Arbeitsprozesses</a:t>
            </a:r>
          </a:p>
          <a:p>
            <a:pPr marL="552450" lvl="1" indent="-285750"/>
            <a:r>
              <a:rPr lang="de-DE" dirty="0"/>
              <a:t>Textaufbau entlang ausgewählter Praxisszenen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4CDC47E-11A5-94CB-5D3B-D9AAA5BB0C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 </a:t>
            </a:r>
            <a:fld id="{3733AE7F-6935-469B-B7EA-A7DFC1F0D075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594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121418-70A5-E7C7-452F-42178C41F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81" y="1831558"/>
            <a:ext cx="8173033" cy="671499"/>
          </a:xfrm>
        </p:spPr>
        <p:txBody>
          <a:bodyPr/>
          <a:lstStyle/>
          <a:p>
            <a:r>
              <a:rPr lang="de-DE" dirty="0"/>
              <a:t>Neue Leipzig-Charta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8A57A0-6AF8-767E-BB35-05AF86CD5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17" y="2871938"/>
            <a:ext cx="8158163" cy="4320902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DE" dirty="0"/>
              <a:t>Städte als Orte der „Vielfalt, Kreativität und Solidarität“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DE" dirty="0"/>
              <a:t>Erprobung neuer Formen der Beteiligung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DE" dirty="0"/>
              <a:t>Ziel: Umsetzung einer gemeinwohlorientierten Stadtentwicklungspolitik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DE" dirty="0"/>
              <a:t>Projekt eines Hundespielplatzes: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DE" dirty="0"/>
              <a:t>Interessensausgleich zwischen Hundebesitzenden und Hundelosen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DE" dirty="0"/>
              <a:t>Ermöglichung von </a:t>
            </a:r>
            <a:r>
              <a:rPr lang="de-DE" dirty="0" err="1"/>
              <a:t>Interspecies</a:t>
            </a:r>
            <a:r>
              <a:rPr lang="de-DE" dirty="0"/>
              <a:t> Beziehungen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de-DE" dirty="0"/>
          </a:p>
          <a:p>
            <a:pPr algn="just"/>
            <a:r>
              <a:rPr lang="de-DE" dirty="0">
                <a:sym typeface="Wingdings" panose="05000000000000000000" pitchFamily="2" charset="2"/>
              </a:rPr>
              <a:t> Innovation für Sozialraumentwicklung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720379-EB53-7686-85BF-32AAC95409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 </a:t>
            </a:r>
            <a:fld id="{3733AE7F-6935-469B-B7EA-A7DFC1F0D075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175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19343-E02D-8777-FC85-294689927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84073F-ED87-4AFC-59D6-F2E13F1C9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758" y="1124744"/>
            <a:ext cx="8173033" cy="673484"/>
          </a:xfrm>
        </p:spPr>
        <p:txBody>
          <a:bodyPr/>
          <a:lstStyle/>
          <a:p>
            <a:r>
              <a:rPr lang="de-DE" dirty="0"/>
              <a:t>Untersuchung der Szenen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DE4DD6-CBA5-C253-7301-DA640ABF4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382" y="2132856"/>
            <a:ext cx="8158163" cy="432090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Szene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Szene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Szene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Szene 4</a:t>
            </a:r>
          </a:p>
          <a:p>
            <a:endParaRPr lang="de-DE" dirty="0"/>
          </a:p>
          <a:p>
            <a:r>
              <a:rPr lang="de-DE" dirty="0"/>
              <a:t>Aufgabe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Welche Informationen zum konkreten Projektverlauf gibt es?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Welche Konfliktpunkte und Lösungsmöglichkeiten zeigen sich? 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Wie überzeugend finden Sie die Lösungen?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Wenn Sie </a:t>
            </a:r>
            <a:r>
              <a:rPr lang="de-DE" dirty="0" err="1"/>
              <a:t>lhr</a:t>
            </a:r>
            <a:r>
              <a:rPr lang="de-DE" dirty="0"/>
              <a:t> Anerkennungsjahr in einem Projekt zur Sozialraumgestaltung in einem Stadtteil machen würden, würden Sie Ihre </a:t>
            </a:r>
            <a:r>
              <a:rPr lang="de-DE" dirty="0" err="1"/>
              <a:t>Kolleg_innen</a:t>
            </a:r>
            <a:r>
              <a:rPr lang="de-DE" dirty="0"/>
              <a:t> zu einer Perspektive animieren, die den sozialräumlichen Anthropozentrismus überwindet? Begründen Sie Ihre Position! 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5F4832A-CDCE-A075-C1D4-91C0C64FF4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 </a:t>
            </a:r>
            <a:fld id="{3733AE7F-6935-469B-B7EA-A7DFC1F0D075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3026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83C834-62B8-4B89-88D3-D52C90607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203" y="1965740"/>
            <a:ext cx="8173033" cy="671499"/>
          </a:xfrm>
        </p:spPr>
        <p:txBody>
          <a:bodyPr/>
          <a:lstStyle/>
          <a:p>
            <a:r>
              <a:rPr lang="de-DE" dirty="0"/>
              <a:t>Heimtierhaltung in armen Haushalten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66040B-0760-496C-BA8D-EAABBC94D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382" y="3274051"/>
            <a:ext cx="8158163" cy="345638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de-DE" sz="2000" dirty="0"/>
              <a:t>Finanzielle Kosten zur Unterhaltung von Haustieren werden im Armutsfall nicht vom Wohlfahrtsstaat übernommen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/>
              <a:t>Haustierhaltung gehört nicht zu öffentlich anerkannten und rechtlich gesicherten menschlichen Lebensbedürfnissen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/>
              <a:t>Arme Menschen müssen finanzielle Mehrbelastung der Haustierhaltung individuell lösen  </a:t>
            </a:r>
          </a:p>
          <a:p>
            <a:pPr>
              <a:spcBef>
                <a:spcPts val="600"/>
              </a:spcBef>
            </a:pPr>
            <a:r>
              <a:rPr lang="de-DE" sz="2000" dirty="0"/>
              <a:t> </a:t>
            </a:r>
          </a:p>
          <a:p>
            <a:pPr>
              <a:spcBef>
                <a:spcPts val="600"/>
              </a:spcBef>
            </a:pPr>
            <a:r>
              <a:rPr lang="de-DE" sz="2000" dirty="0">
                <a:sym typeface="Wingdings" panose="05000000000000000000" pitchFamily="2" charset="2"/>
              </a:rPr>
              <a:t> </a:t>
            </a:r>
            <a:r>
              <a:rPr lang="de-DE" sz="2000" dirty="0"/>
              <a:t>Warum leben Menschen mit Heimtieren, wenn sie für ihr ‚eigenes Leben‘ nur wenig finanzielle Ressourcen haben? 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F3FAF52-466B-4DE7-9F2F-416D2A8E24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 </a:t>
            </a:r>
            <a:fld id="{3733AE7F-6935-469B-B7EA-A7DFC1F0D075}" type="slidenum">
              <a:rPr lang="de-DE" smtClean="0"/>
              <a:pPr/>
              <a:t>2</a:t>
            </a:fld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353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83C834-62B8-4B89-88D3-D52C90607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4" y="1447572"/>
            <a:ext cx="8173033" cy="671499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66040B-0760-496C-BA8D-EAABBC94D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F3FAF52-466B-4DE7-9F2F-416D2A8E24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 </a:t>
            </a:r>
            <a:fld id="{3733AE7F-6935-469B-B7EA-A7DFC1F0D075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55DFE2C-C7E5-4988-BAFB-A41DAA28D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55" y="2147864"/>
            <a:ext cx="2592288" cy="39287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BEF9878-B954-4862-ACE8-C3228B5BA424}"/>
              </a:ext>
            </a:extLst>
          </p:cNvPr>
          <p:cNvSpPr txBox="1"/>
          <p:nvPr/>
        </p:nvSpPr>
        <p:spPr>
          <a:xfrm>
            <a:off x="3504416" y="2403751"/>
            <a:ext cx="4860540" cy="200054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2000" b="0" dirty="0">
                <a:latin typeface="Arial" pitchFamily="34" charset="0"/>
                <a:cs typeface="Arial" pitchFamily="34" charset="0"/>
              </a:rPr>
              <a:t>Welche Antwort liefert die Reportage auf die Frage: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b="0" dirty="0">
                <a:latin typeface="Arial" pitchFamily="34" charset="0"/>
                <a:cs typeface="Arial" pitchFamily="34" charset="0"/>
              </a:rPr>
              <a:t>Warum leben Menschen mit Haus-tieren, auch wenn sie für ihr ‚eigenes Leben‘ nur wenig Ressourcen haben?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latin typeface="Arial" pitchFamily="34" charset="0"/>
                <a:cs typeface="Arial" pitchFamily="34" charset="0"/>
              </a:rPr>
              <a:t>Welche Probleme ergeben sich dabei?</a:t>
            </a:r>
            <a:endParaRPr lang="de-DE" sz="20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307F295-8917-40E4-8709-960AEA187F80}"/>
              </a:ext>
            </a:extLst>
          </p:cNvPr>
          <p:cNvSpPr txBox="1"/>
          <p:nvPr/>
        </p:nvSpPr>
        <p:spPr>
          <a:xfrm>
            <a:off x="449263" y="6257315"/>
            <a:ext cx="4576762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de-DE" sz="1200" dirty="0">
                <a:hlinkClick r:id="rId3"/>
              </a:rPr>
              <a:t>https://www.youtube.com/watch?v=Hn2YWZkZAoM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772729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465020-583A-48DC-9C29-E50A0241B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910" y="1916832"/>
            <a:ext cx="8158163" cy="861316"/>
          </a:xfrm>
        </p:spPr>
        <p:txBody>
          <a:bodyPr/>
          <a:lstStyle/>
          <a:p>
            <a:r>
              <a:rPr lang="de-DE" dirty="0"/>
              <a:t>institutionelle Hilfen für Tierbesitzende und Tiere in Not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EA50D2-6D3B-4EC2-9DBB-CC3D94980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094" y="3212976"/>
            <a:ext cx="4177481" cy="42383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Futterhilfen bei Tiertafeln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kostenlose medizinische Hilfen von Tierärzten und Tierkliniken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Tierheime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Tierfütterungsstellen in der Stadt für besitzerlose Stadttiere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375425D-F68E-4215-A923-17B644F7A7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 </a:t>
            </a:r>
            <a:fld id="{3733AE7F-6935-469B-B7EA-A7DFC1F0D075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64D527D-1885-C748-429D-BB4EE9196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089" y="3248536"/>
            <a:ext cx="3843769" cy="29826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074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465020-583A-48DC-9C29-E50A0241B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381" y="1887888"/>
            <a:ext cx="8173033" cy="671499"/>
          </a:xfrm>
        </p:spPr>
        <p:txBody>
          <a:bodyPr/>
          <a:lstStyle/>
          <a:p>
            <a:r>
              <a:rPr lang="de-DE" dirty="0"/>
              <a:t>gemeinsame Merkmale institutioneller Tierhilfen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EA50D2-6D3B-4EC2-9DBB-CC3D94980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381" y="2924944"/>
            <a:ext cx="8173033" cy="42383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vor allem privat organisiert und finanziert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keine/kaum öffentlichen Mittel </a:t>
            </a:r>
            <a:r>
              <a:rPr lang="de-DE" sz="2000" dirty="0">
                <a:sym typeface="Wingdings" panose="05000000000000000000" pitchFamily="2" charset="2"/>
              </a:rPr>
              <a:t> Spendendruck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ehrenamtlich organisiert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kein Anspruchsrecht für Bedürftige (wie bei Essen, Kleidung, Wohnen…)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r>
              <a:rPr lang="de-DE" sz="2000" dirty="0">
                <a:sym typeface="Wingdings" panose="05000000000000000000" pitchFamily="2" charset="2"/>
              </a:rPr>
              <a:t> </a:t>
            </a:r>
            <a:r>
              <a:rPr lang="de-DE" sz="2000" dirty="0"/>
              <a:t>nicht gesichert für ‚arme‘ Tierbesitzende und Haustiere in armen Haushalten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375425D-F68E-4215-A923-17B644F7A7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 </a:t>
            </a:r>
            <a:fld id="{3733AE7F-6935-469B-B7EA-A7DFC1F0D075}" type="slidenum">
              <a:rPr lang="de-DE" smtClean="0"/>
              <a:pPr/>
              <a:t>5</a:t>
            </a:fld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718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7BEE83-5E54-6214-8AAA-EC0250C70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19" y="1360637"/>
            <a:ext cx="8173033" cy="671499"/>
          </a:xfrm>
        </p:spPr>
        <p:txBody>
          <a:bodyPr/>
          <a:lstStyle/>
          <a:p>
            <a:r>
              <a:rPr lang="de-DE" dirty="0"/>
              <a:t>Ambivalenzen der Tierhilfen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0841B14-49AB-FC89-0B6A-9422663E53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 </a:t>
            </a:r>
            <a:fld id="{3733AE7F-6935-469B-B7EA-A7DFC1F0D075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ACE9A1AF-A7F2-7D20-1722-CA1F9C1BF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19" y="2223738"/>
            <a:ext cx="8316414" cy="2808312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/>
              <a:t>ethischer Konsens zum Tierschutz in Gesellschaft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/>
              <a:t>gesellschaftlicher Anthropozentrismus: Almosengabe, aber kein wohlfahrtsstaatlich gesichertes Recht für Tiere und Tierbesitzende   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6163FE4-0E02-02D2-50DB-FE42F9E43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19" y="3560427"/>
            <a:ext cx="4104456" cy="290753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5A4DE1E-FC04-6685-A171-284687A85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127" y="3608377"/>
            <a:ext cx="3898602" cy="292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53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5BA7D9-9829-41FC-9675-DE26D0FBC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022" y="2406573"/>
            <a:ext cx="8173033" cy="671499"/>
          </a:xfrm>
        </p:spPr>
        <p:txBody>
          <a:bodyPr/>
          <a:lstStyle/>
          <a:p>
            <a:r>
              <a:rPr lang="de-DE" dirty="0"/>
              <a:t>Not ‚armer Tiere‘: besonderes soziales  Aktivierungspotential?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F9347314-BAEB-46CF-8B31-00D29899F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7022" y="3645024"/>
            <a:ext cx="3202041" cy="25061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3A99945-3364-42A8-9200-0A529B4876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 </a:t>
            </a:r>
            <a:fld id="{3733AE7F-6935-469B-B7EA-A7DFC1F0D075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BCE17E8-110E-45A3-BA9E-665D36D3500E}"/>
              </a:ext>
            </a:extLst>
          </p:cNvPr>
          <p:cNvSpPr txBox="1"/>
          <p:nvPr/>
        </p:nvSpPr>
        <p:spPr>
          <a:xfrm>
            <a:off x="4067944" y="3645024"/>
            <a:ext cx="4418447" cy="20774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2000" b="0" dirty="0">
                <a:latin typeface="Arial" pitchFamily="34" charset="0"/>
                <a:cs typeface="Arial" pitchFamily="34" charset="0"/>
              </a:rPr>
              <a:t>Indikatoren: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latin typeface="Arial" pitchFamily="34" charset="0"/>
                <a:cs typeface="Arial" pitchFamily="34" charset="0"/>
              </a:rPr>
              <a:t>häufige und anerkennende Berichterstattung zu Hilfen für Tiere in Not </a:t>
            </a:r>
            <a:r>
              <a:rPr lang="de-DE" sz="2000" b="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latin typeface="Arial" pitchFamily="34" charset="0"/>
                <a:cs typeface="Arial" pitchFamily="34" charset="0"/>
              </a:rPr>
              <a:t>Einsatz von Tieren beim Betteln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sz="20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prechblase: oval 4">
            <a:extLst>
              <a:ext uri="{FF2B5EF4-FFF2-40B4-BE49-F238E27FC236}">
                <a16:creationId xmlns:a16="http://schemas.microsoft.com/office/drawing/2014/main" id="{8E341177-3AE9-1F33-92BA-84F01A066619}"/>
              </a:ext>
            </a:extLst>
          </p:cNvPr>
          <p:cNvSpPr/>
          <p:nvPr/>
        </p:nvSpPr>
        <p:spPr bwMode="auto">
          <a:xfrm>
            <a:off x="6076798" y="2542056"/>
            <a:ext cx="2519092" cy="1341839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rtlCol="0" anchor="ctr"/>
          <a:lstStyle/>
          <a:p>
            <a:pPr algn="ctr"/>
            <a:r>
              <a:rPr lang="de-DE" sz="1200" dirty="0">
                <a:latin typeface="Arial" pitchFamily="34" charset="0"/>
                <a:cs typeface="Arial" pitchFamily="34" charset="0"/>
              </a:rPr>
              <a:t>animiert die Not von Heimtieren leichter soziale Fürsorglichkeit als die Not von Menschen? Wenn ja,, warum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576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66333E-0507-5930-0019-0C4B85AD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564904"/>
            <a:ext cx="8173033" cy="969392"/>
          </a:xfrm>
        </p:spPr>
        <p:txBody>
          <a:bodyPr/>
          <a:lstStyle/>
          <a:p>
            <a:pPr marL="342900"/>
            <a:r>
              <a:rPr lang="de-DE" sz="3200" dirty="0"/>
              <a:t>Forderung des IAHAIO (I</a:t>
            </a:r>
            <a:r>
              <a:rPr lang="en-US" sz="3200" dirty="0" err="1"/>
              <a:t>nternational</a:t>
            </a:r>
            <a:r>
              <a:rPr lang="en-US" sz="3200" dirty="0"/>
              <a:t> Association of Human-Animal Interaction Organizations) 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C99DFC-D573-F6E8-2828-A90815EDB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3789040"/>
            <a:ext cx="8158163" cy="4320902"/>
          </a:xfrm>
        </p:spPr>
        <p:txBody>
          <a:bodyPr/>
          <a:lstStyle/>
          <a:p>
            <a:r>
              <a:rPr lang="de-DE" dirty="0"/>
              <a:t>„Es ist ein universelles und natürliches Menschenrecht, von der Anwesenheit von Tieren zu profitieren“ (IAHAIO-Generalversammlung am 5. Oktober 2007 in Tokio)</a:t>
            </a:r>
          </a:p>
          <a:p>
            <a:endParaRPr lang="de-DE" dirty="0"/>
          </a:p>
          <a:p>
            <a:r>
              <a:rPr lang="de-DE" dirty="0">
                <a:sym typeface="Wingdings" panose="05000000000000000000" pitchFamily="2" charset="2"/>
              </a:rPr>
              <a:t> Was halten Sie davon?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54C8CE-F038-7FA8-C739-2CD1EA6B3D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 </a:t>
            </a:r>
            <a:fld id="{3733AE7F-6935-469B-B7EA-A7DFC1F0D075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958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3848DF-4F51-4940-87F6-FFECC5EBA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2492896"/>
            <a:ext cx="8173033" cy="671499"/>
          </a:xfrm>
        </p:spPr>
        <p:txBody>
          <a:bodyPr/>
          <a:lstStyle/>
          <a:p>
            <a:r>
              <a:rPr lang="de-DE" dirty="0"/>
              <a:t>Konfliktpotentiale der Hilfen für Tiere im Sozialraum   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A2632296-A477-4808-BA7D-1A952614E3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3861048"/>
            <a:ext cx="4617690" cy="2593766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4890956-D099-414F-B222-D20173882C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99592" y="6603329"/>
            <a:ext cx="504946" cy="138499"/>
          </a:xfrm>
        </p:spPr>
        <p:txBody>
          <a:bodyPr/>
          <a:lstStyle/>
          <a:p>
            <a:r>
              <a:rPr lang="de-DE"/>
              <a:t>Seite  </a:t>
            </a:r>
            <a:fld id="{3733AE7F-6935-469B-B7EA-A7DFC1F0D075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61FA55B-BDF1-4E18-A3EE-B228B805C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3875585"/>
            <a:ext cx="3002138" cy="9215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835929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34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7|46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5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1"/>
</p:tagLst>
</file>

<file path=ppt/theme/theme1.xml><?xml version="1.0" encoding="utf-8"?>
<a:theme xmlns:a="http://schemas.openxmlformats.org/drawingml/2006/main" name="FH_blau">
  <a:themeElements>
    <a:clrScheme name="FH_FB4_20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1F2F"/>
      </a:accent1>
      <a:accent2>
        <a:srgbClr val="F8EAE2"/>
      </a:accent2>
      <a:accent3>
        <a:srgbClr val="FFFFFF"/>
      </a:accent3>
      <a:accent4>
        <a:srgbClr val="EDB1B6"/>
      </a:accent4>
      <a:accent5>
        <a:srgbClr val="ECA092"/>
      </a:accent5>
      <a:accent6>
        <a:srgbClr val="F1BBAE"/>
      </a:accent6>
      <a:hlink>
        <a:srgbClr val="808080"/>
      </a:hlink>
      <a:folHlink>
        <a:srgbClr val="C8C8C8"/>
      </a:folHlink>
    </a:clrScheme>
    <a:fontScheme name="FH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>
          <a:solidFill>
            <a:schemeClr val="accent1"/>
          </a:solidFill>
          <a:round/>
          <a:headEnd/>
          <a:tailEnd/>
        </a:ln>
      </a:spPr>
      <a:bodyPr/>
      <a:lstStyle>
        <a:defPPr>
          <a:defRPr>
            <a:latin typeface="Arial" pitchFamily="34" charset="0"/>
            <a:cs typeface="Arial" pitchFamily="34" charset="0"/>
          </a:defRPr>
        </a:defPPr>
      </a:lstStyle>
    </a:spDef>
    <a:txDef>
      <a:spPr>
        <a:noFill/>
        <a:ln>
          <a:noFill/>
        </a:ln>
      </a:spPr>
      <a:bodyPr wrap="square" lIns="0" tIns="0" rIns="0" bIns="0" rtlCol="0">
        <a:spAutoFit/>
      </a:bodyPr>
      <a:lstStyle>
        <a:defPPr>
          <a:defRPr b="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FH_blau - mehr Platz">
  <a:themeElements>
    <a:clrScheme name="FH_FB4_20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1F2F"/>
      </a:accent1>
      <a:accent2>
        <a:srgbClr val="F8EAE2"/>
      </a:accent2>
      <a:accent3>
        <a:srgbClr val="FFFFFF"/>
      </a:accent3>
      <a:accent4>
        <a:srgbClr val="EDB1B6"/>
      </a:accent4>
      <a:accent5>
        <a:srgbClr val="ECA092"/>
      </a:accent5>
      <a:accent6>
        <a:srgbClr val="F1BBAE"/>
      </a:accent6>
      <a:hlink>
        <a:srgbClr val="808080"/>
      </a:hlink>
      <a:folHlink>
        <a:srgbClr val="C8C8C8"/>
      </a:folHlink>
    </a:clrScheme>
    <a:fontScheme name="FH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>
          <a:solidFill>
            <a:schemeClr val="accent1"/>
          </a:solidFill>
          <a:round/>
          <a:headEnd/>
          <a:tailEnd/>
        </a:ln>
      </a:spPr>
      <a:bodyPr/>
      <a:lstStyle>
        <a:defPPr>
          <a:defRPr>
            <a:latin typeface="Arial" pitchFamily="34" charset="0"/>
            <a:cs typeface="Arial" pitchFamily="34" charset="0"/>
          </a:defRPr>
        </a:defPPr>
      </a:lstStyle>
    </a:spDef>
    <a:txDef>
      <a:spPr>
        <a:noFill/>
        <a:ln>
          <a:noFill/>
        </a:ln>
      </a:spPr>
      <a:bodyPr wrap="square" lIns="0" tIns="0" rIns="0" bIns="0" rtlCol="0">
        <a:spAutoFit/>
      </a:bodyPr>
      <a:lstStyle>
        <a:defPPr>
          <a:defRPr b="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Larissa">
  <a:themeElements>
    <a:clrScheme name="FH blau 15%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81C1"/>
      </a:accent1>
      <a:accent2>
        <a:srgbClr val="D9EAF7"/>
      </a:accent2>
      <a:accent3>
        <a:srgbClr val="FFFFFF"/>
      </a:accent3>
      <a:accent4>
        <a:srgbClr val="000000"/>
      </a:accent4>
      <a:accent5>
        <a:srgbClr val="AAC1DD"/>
      </a:accent5>
      <a:accent6>
        <a:srgbClr val="CDE4F5"/>
      </a:accent6>
      <a:hlink>
        <a:srgbClr val="4DC4FF"/>
      </a:hlink>
      <a:folHlink>
        <a:srgbClr val="C8C8C8"/>
      </a:folHlink>
    </a:clrScheme>
    <a:fontScheme name="F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FH blau 15%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81C1"/>
      </a:accent1>
      <a:accent2>
        <a:srgbClr val="D9EAF7"/>
      </a:accent2>
      <a:accent3>
        <a:srgbClr val="FFFFFF"/>
      </a:accent3>
      <a:accent4>
        <a:srgbClr val="000000"/>
      </a:accent4>
      <a:accent5>
        <a:srgbClr val="AAC1DD"/>
      </a:accent5>
      <a:accent6>
        <a:srgbClr val="CDE4F5"/>
      </a:accent6>
      <a:hlink>
        <a:srgbClr val="4DC4FF"/>
      </a:hlink>
      <a:folHlink>
        <a:srgbClr val="C8C8C8"/>
      </a:folHlink>
    </a:clrScheme>
    <a:fontScheme name="F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890</Words>
  <Application>Microsoft Office PowerPoint</Application>
  <PresentationFormat>Bildschirmpräsentation (4:3)</PresentationFormat>
  <Paragraphs>122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Calibri</vt:lpstr>
      <vt:lpstr>Wingdings</vt:lpstr>
      <vt:lpstr>FH_blau</vt:lpstr>
      <vt:lpstr>FH_blau - mehr Platz</vt:lpstr>
      <vt:lpstr>Tiere von Klien_tinnen der Sozialen Arbeit: Sozialraum   </vt:lpstr>
      <vt:lpstr>Heimtierhaltung in armen Haushalten</vt:lpstr>
      <vt:lpstr>PowerPoint-Präsentation</vt:lpstr>
      <vt:lpstr>institutionelle Hilfen für Tierbesitzende und Tiere in Not </vt:lpstr>
      <vt:lpstr>gemeinsame Merkmale institutioneller Tierhilfen </vt:lpstr>
      <vt:lpstr>Ambivalenzen der Tierhilfen</vt:lpstr>
      <vt:lpstr>Not ‚armer Tiere‘: besonderes soziales  Aktivierungspotential?</vt:lpstr>
      <vt:lpstr>Forderung des IAHAIO (International Association of Human-Animal Interaction Organizations) </vt:lpstr>
      <vt:lpstr>Konfliktpotentiale der Hilfen für Tiere im Sozialraum   </vt:lpstr>
      <vt:lpstr>Jutta Buchner-Fuhs: Kein Raum im Sozialraum. Überlegungen zu nicht-menschlichen Lebewesen und zur tiersensiblen Sozialraumarbeit anhand eines Projekts zur Mensch-Hunde-Begegnung. In: Jutta Buchner-Fuhs u.a. (Hg.): Tiere und Soziale Arbeit im Anthropozän (i.E.) </vt:lpstr>
      <vt:lpstr>zur Autorin</vt:lpstr>
      <vt:lpstr>Fokus des Beitrags: Tiere als (Nicht-)Thema in sozialraumorientierter Sozialer Arbeit  </vt:lpstr>
      <vt:lpstr>Spurensuche zu Tieren in Fachliteratur zu sozialraumorientierter Sozialer Arbeit</vt:lpstr>
      <vt:lpstr>Kritik: „anthropozentrische Grundierungen“ im Fachdiskurs zum Sozialraum </vt:lpstr>
      <vt:lpstr>Plädoyer: Sozialraum = von Tieren und Menschen geteilte Lebenswelt </vt:lpstr>
      <vt:lpstr>Entstehungshintergrund des Textes</vt:lpstr>
      <vt:lpstr>Neue Leipzig-Charta </vt:lpstr>
      <vt:lpstr>Untersuchung der Szenen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Büro</dc:creator>
  <cp:lastModifiedBy>Rose, Lotte</cp:lastModifiedBy>
  <cp:revision>686</cp:revision>
  <dcterms:created xsi:type="dcterms:W3CDTF">2013-05-28T07:58:57Z</dcterms:created>
  <dcterms:modified xsi:type="dcterms:W3CDTF">2025-05-27T11:50:29Z</dcterms:modified>
</cp:coreProperties>
</file>