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12" r:id="rId2"/>
    <p:sldId id="299" r:id="rId3"/>
    <p:sldId id="314" r:id="rId4"/>
    <p:sldId id="315" r:id="rId5"/>
    <p:sldId id="316" r:id="rId6"/>
    <p:sldId id="303" r:id="rId7"/>
    <p:sldId id="317" r:id="rId8"/>
    <p:sldId id="318" r:id="rId9"/>
    <p:sldId id="305" r:id="rId10"/>
    <p:sldId id="321" r:id="rId11"/>
    <p:sldId id="322" r:id="rId12"/>
    <p:sldId id="323" r:id="rId13"/>
  </p:sldIdLst>
  <p:sldSz cx="12801600" cy="9601200" type="A3"/>
  <p:notesSz cx="6805613" cy="9944100"/>
  <p:defaultTextStyle>
    <a:defPPr>
      <a:defRPr lang="en-US"/>
    </a:defPPr>
    <a:lvl1pPr marL="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6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5609" userDrawn="1">
          <p15:clr>
            <a:srgbClr val="A4A3A4"/>
          </p15:clr>
        </p15:guide>
        <p15:guide id="4" orient="horz" pos="30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cu" initials="u" lastIdx="0" clrIdx="0">
    <p:extLst/>
  </p:cmAuthor>
  <p:cmAuthor id="2" name="Sophia Busch" initials="SB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A1F5ED"/>
    <a:srgbClr val="77EEF1"/>
    <a:srgbClr val="76DEF2"/>
    <a:srgbClr val="FED21A"/>
    <a:srgbClr val="7AAEEA"/>
    <a:srgbClr val="F8807F"/>
    <a:srgbClr val="FED1E3"/>
    <a:srgbClr val="BB98DC"/>
    <a:srgbClr val="BDEA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868" autoAdjust="0"/>
  </p:normalViewPr>
  <p:slideViewPr>
    <p:cSldViewPr snapToGrid="0">
      <p:cViewPr varScale="1">
        <p:scale>
          <a:sx n="74" d="100"/>
          <a:sy n="74" d="100"/>
        </p:scale>
        <p:origin x="1152" y="91"/>
      </p:cViewPr>
      <p:guideLst>
        <p:guide orient="horz" pos="416"/>
        <p:guide pos="4032"/>
        <p:guide orient="horz" pos="5609"/>
        <p:guide orient="horz" pos="30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14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7556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493A4-3FDE-4DB3-8D4E-6231DF3D3DAA}" type="datetime7">
              <a:rPr lang="en-GB" smtClean="0"/>
              <a:t>Mar-21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3A4F2-8174-4E30-845C-3D5251375C7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7907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D5FE-8356-43A7-BC78-D04F51E533A0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98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AC48-3D61-4A27-A98E-31E0F96E9529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04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75A8-82EB-4F78-B93C-4FB1EE185BD1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79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05D-EFA9-493D-AB70-E2CBEB4BBAFB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2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64FA-A71E-4B6E-B143-E98FDC2A2E9F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4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48F95-6370-457A-A538-56DD90CD66F4}" type="datetime7">
              <a:rPr lang="en-GB" smtClean="0"/>
              <a:t>Mar-21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42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0D79-90ED-46A9-A4E5-7407014A4B11}" type="datetime7">
              <a:rPr lang="en-GB" smtClean="0"/>
              <a:t>Mar-21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76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6FF9-4DBB-4444-90D6-F8C13AFD3E02}" type="datetime7">
              <a:rPr lang="en-GB" smtClean="0"/>
              <a:t>Mar-21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44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4947-7D14-4C7A-91B1-BE7EF24EC46B}" type="datetime7">
              <a:rPr lang="en-GB" smtClean="0"/>
              <a:t>Mar-21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7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F22B-3485-4AF1-8FCA-0E9C24AA54C2}" type="datetime7">
              <a:rPr lang="en-GB" smtClean="0"/>
              <a:t>Mar-21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39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8EA6-082B-440D-8C97-C1945CC7F5C7}" type="datetime7">
              <a:rPr lang="en-GB" smtClean="0"/>
              <a:t>Mar-21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6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CC63D-2319-4114-83DF-C8AC13622500}" type="datetime7">
              <a:rPr lang="en-GB" smtClean="0"/>
              <a:t>Mar-21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02FF6-C3CA-4071-A46A-383B9E73E6E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70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1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1271" y="660258"/>
            <a:ext cx="982111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Wissenserwerb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1271" y="3850510"/>
            <a:ext cx="111850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nehmen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Lerninhalte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auf,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indem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Vorlesung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Podcast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zuhören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Bücher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Websites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lesen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Videos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anschauen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</p:txBody>
      </p:sp>
      <p:pic>
        <p:nvPicPr>
          <p:cNvPr id="7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3169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1899" y="670791"/>
            <a:ext cx="76892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Produkt</a:t>
            </a:r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erstellen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1899" y="3834423"/>
            <a:ext cx="111850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erstellen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“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Produkt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” (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z.B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in Form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Essays,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Präsentation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Artefakts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Damit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machen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ihr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Verständnis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sichtbar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einer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Überprüfung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zugänglich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pic>
        <p:nvPicPr>
          <p:cNvPr id="9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735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9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10618" y="871183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Lernformat</a:t>
            </a: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b="1" dirty="0" err="1"/>
              <a:t>Übung</a:t>
            </a:r>
            <a:endParaRPr lang="en-GB" sz="4000" dirty="0"/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/>
              <a:t>Konventionelle</a:t>
            </a:r>
            <a:r>
              <a:rPr lang="en-GB" sz="2800" b="1" dirty="0"/>
              <a:t> (</a:t>
            </a:r>
            <a:r>
              <a:rPr lang="en-GB" sz="2800" b="1" dirty="0" err="1"/>
              <a:t>analoge</a:t>
            </a:r>
            <a:r>
              <a:rPr lang="en-GB" sz="2800" b="1" dirty="0"/>
              <a:t>) </a:t>
            </a:r>
            <a:r>
              <a:rPr lang="en-GB" sz="2800" b="1" dirty="0" err="1"/>
              <a:t>Methode</a:t>
            </a:r>
            <a:endParaRPr lang="en-GB" sz="2800" dirty="0"/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/>
              <a:t>Digitale</a:t>
            </a:r>
            <a:r>
              <a:rPr lang="en-GB" sz="2800" b="1" dirty="0"/>
              <a:t> </a:t>
            </a:r>
            <a:r>
              <a:rPr lang="en-GB" sz="2800" b="1" dirty="0" err="1"/>
              <a:t>Technologie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6910552" y="1527628"/>
            <a:ext cx="575858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Modelle</a:t>
            </a:r>
            <a:r>
              <a:rPr lang="en-GB" sz="2800" dirty="0"/>
              <a:t> </a:t>
            </a:r>
            <a:r>
              <a:rPr lang="en-GB" sz="2800" dirty="0" err="1"/>
              <a:t>benutzen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Simulationen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Virtuelle</a:t>
            </a:r>
            <a:r>
              <a:rPr lang="en-GB" sz="2800" dirty="0"/>
              <a:t> </a:t>
            </a:r>
            <a:r>
              <a:rPr lang="en-GB" sz="2800" dirty="0" err="1"/>
              <a:t>Labore</a:t>
            </a:r>
            <a:r>
              <a:rPr lang="en-GB" sz="2800" dirty="0"/>
              <a:t> und </a:t>
            </a:r>
            <a:r>
              <a:rPr lang="en-GB" sz="2800" dirty="0" err="1"/>
              <a:t>Rundgänge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Online-</a:t>
            </a:r>
            <a:r>
              <a:rPr lang="en-GB" sz="2800" dirty="0" err="1"/>
              <a:t>Rollenspiele</a:t>
            </a:r>
            <a:endParaRPr lang="en-GB" sz="2800" dirty="0"/>
          </a:p>
        </p:txBody>
      </p:sp>
      <p:sp>
        <p:nvSpPr>
          <p:cNvPr id="21" name="Rectangle 20"/>
          <p:cNvSpPr/>
          <p:nvPr/>
        </p:nvSpPr>
        <p:spPr>
          <a:xfrm>
            <a:off x="222208" y="1781724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2208" y="2366280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2208" y="2943507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2208" y="3520457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3281" y="1568305"/>
            <a:ext cx="4318618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Übungsaufgaben</a:t>
            </a:r>
            <a:r>
              <a:rPr lang="en-GB" sz="2800" dirty="0"/>
              <a:t> </a:t>
            </a:r>
            <a:r>
              <a:rPr lang="en-GB" sz="2800" dirty="0" err="1"/>
              <a:t>bearbeiten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praxisbezogene</a:t>
            </a:r>
            <a:r>
              <a:rPr lang="en-GB" sz="2800" dirty="0"/>
              <a:t> </a:t>
            </a:r>
            <a:r>
              <a:rPr lang="en-GB" sz="2800" dirty="0" err="1"/>
              <a:t>Projekte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Laborarbeit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Exkursionen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Rollenspiele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2208" y="4104777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70015" y="3480843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70015" y="1779980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570015" y="2897086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70015" y="2316972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70015" y="4053351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2208" y="4655300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22208" y="5239856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2208" y="5817083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2208" y="6394033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22208" y="6978353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22208" y="7528876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22208" y="8113432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22208" y="8690659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60254" y="4700126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60254" y="5284682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560254" y="5861909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560254" y="6438859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560254" y="7023179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60254" y="7573702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60254" y="8158258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560254" y="8735485"/>
            <a:ext cx="177680" cy="177680"/>
          </a:xfrm>
          <a:prstGeom prst="rect">
            <a:avLst/>
          </a:prstGeom>
          <a:noFill/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70892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7928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Reading books, papers;</a:t>
            </a:r>
            <a:endParaRPr lang="en-GB" sz="280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Produkte</a:t>
            </a: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erstellen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rgbClr val="BDEA75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Konventionelle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analoge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Methode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rgbClr val="BDEA75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Digitale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Technologie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8537" y="1537482"/>
            <a:ext cx="530721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Digitale</a:t>
            </a:r>
            <a:r>
              <a:rPr lang="en-GB" sz="2800" dirty="0"/>
              <a:t> </a:t>
            </a:r>
            <a:r>
              <a:rPr lang="en-GB" sz="2800" dirty="0" err="1"/>
              <a:t>Dokumente</a:t>
            </a:r>
            <a:r>
              <a:rPr lang="en-GB" sz="2800" dirty="0"/>
              <a:t> </a:t>
            </a:r>
            <a:r>
              <a:rPr lang="en-GB" sz="2800" dirty="0" err="1"/>
              <a:t>erstellen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Entwürfe</a:t>
            </a:r>
            <a:r>
              <a:rPr lang="en-GB" sz="2800" dirty="0"/>
              <a:t> </a:t>
            </a:r>
            <a:r>
              <a:rPr lang="en-GB" sz="2800" dirty="0" err="1"/>
              <a:t>darstellen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Digitale</a:t>
            </a:r>
            <a:r>
              <a:rPr lang="en-GB" sz="2800" dirty="0"/>
              <a:t> </a:t>
            </a:r>
            <a:r>
              <a:rPr lang="en-GB" sz="2800" dirty="0" err="1"/>
              <a:t>Artefakte</a:t>
            </a:r>
            <a:r>
              <a:rPr lang="en-GB" sz="2800" dirty="0"/>
              <a:t> </a:t>
            </a:r>
            <a:r>
              <a:rPr lang="en-GB" sz="2800" dirty="0" err="1"/>
              <a:t>erstellen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Animationen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Modelle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Folienpräsentationen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Fotos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Videos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Blogbeiträge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E-Portfolios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2208" y="2366280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2208" y="2943507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2208" y="3520457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2208" y="4104777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2208" y="4655300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2208" y="5239856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2208" y="5817083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2208" y="6394033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2208" y="6978353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2208" y="7528876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2208" y="8113432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2208" y="1767326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93960" y="1568305"/>
            <a:ext cx="2774093" cy="520142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Thesen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Essays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Berichte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Entwürfe</a:t>
            </a:r>
            <a:r>
              <a:rPr lang="en-GB" sz="2800" dirty="0"/>
              <a:t>/Designs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Vorführungen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Artefakte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Animationen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Modelle</a:t>
            </a:r>
            <a:r>
              <a:rPr lang="en-GB" sz="2800" dirty="0"/>
              <a:t> </a:t>
            </a:r>
            <a:r>
              <a:rPr lang="en-GB" sz="2800" dirty="0" err="1"/>
              <a:t>erstellen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Videos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78180" y="1754831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78180" y="2248947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578180" y="2825897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578180" y="3451781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78180" y="3991913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78180" y="4586860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578180" y="5112132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78180" y="5730646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78180" y="6356530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578180" y="6886271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78180" y="7907249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578180" y="7413323"/>
            <a:ext cx="177680" cy="177680"/>
          </a:xfrm>
          <a:prstGeom prst="rect">
            <a:avLst/>
          </a:prstGeom>
          <a:noFill/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85703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6825" y="642103"/>
            <a:ext cx="1205133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Kollaboration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6825" y="3503746"/>
            <a:ext cx="111850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Beim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kollaborativen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werden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angeregt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gemeinsam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Ergebnisse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erarbeiten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Materialien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erstellen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Indem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Konzepte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Kommiliton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innen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diskutieren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gemeinsam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Lösungen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für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Problemstellungen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finden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konstruieren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aktiv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pic>
        <p:nvPicPr>
          <p:cNvPr id="13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994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1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8318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Wissenserwerb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rgbClr val="A1F5ED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Konventionelle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analoge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Methode</a:t>
            </a:r>
            <a:endParaRPr lang="en-GB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rgbClr val="A1F5ED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Digitale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Technologie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255" y="2135414"/>
            <a:ext cx="54167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Präsenzvorlesungen</a:t>
            </a:r>
            <a:r>
              <a:rPr lang="en-US" sz="2800" dirty="0"/>
              <a:t> </a:t>
            </a:r>
            <a:r>
              <a:rPr lang="en-US" sz="2800" dirty="0" err="1"/>
              <a:t>besuchen</a:t>
            </a:r>
            <a:r>
              <a:rPr lang="en-US" sz="2800" dirty="0"/>
              <a:t>, </a:t>
            </a:r>
            <a:r>
              <a:rPr lang="en-US" sz="2800" dirty="0" err="1"/>
              <a:t>Präsentationen</a:t>
            </a:r>
            <a:r>
              <a:rPr lang="en-US" sz="2800" dirty="0"/>
              <a:t> </a:t>
            </a:r>
            <a:r>
              <a:rPr lang="en-US" sz="2800" dirty="0" err="1"/>
              <a:t>im</a:t>
            </a:r>
            <a:r>
              <a:rPr lang="en-US" sz="2800" dirty="0"/>
              <a:t> </a:t>
            </a:r>
            <a:r>
              <a:rPr lang="en-US" sz="2800" dirty="0" err="1"/>
              <a:t>Seminarraum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602926" y="1568305"/>
            <a:ext cx="4150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Bücher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oder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Aufsätze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lesen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7315" y="3117954"/>
            <a:ext cx="54267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8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6877832" y="1527628"/>
            <a:ext cx="56939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bereitgestelltes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multimediale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Inhalte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oder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Webseiten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betrachten</a:t>
            </a: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lesen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77832" y="2826477"/>
            <a:ext cx="5089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Podcasts </a:t>
            </a:r>
            <a:r>
              <a:rPr lang="en-US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hören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77831" y="3630865"/>
            <a:ext cx="4785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GB" sz="28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Lern</a:t>
            </a:r>
            <a:r>
              <a:rPr lang="en-GB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-)Videos </a:t>
            </a:r>
            <a:r>
              <a:rPr lang="en-GB" sz="28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anschauen</a:t>
            </a:r>
            <a:r>
              <a:rPr lang="en-GB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GB" sz="2800" dirty="0"/>
          </a:p>
        </p:txBody>
      </p:sp>
      <p:sp>
        <p:nvSpPr>
          <p:cNvPr id="41" name="Rectangle 40"/>
          <p:cNvSpPr/>
          <p:nvPr/>
        </p:nvSpPr>
        <p:spPr>
          <a:xfrm>
            <a:off x="6560247" y="1772763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560247" y="3002946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60247" y="3826880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560247" y="4408070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560247" y="5808122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60247" y="6969392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560247" y="8104471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22208" y="1781724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Blip>
                <a:blip r:embed="rId2"/>
              </a:buBlip>
            </a:pPr>
            <a:endParaRPr lang="en-GB" dirty="0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2208" y="2366280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22208" y="3332475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2"/>
          <p:cNvSpPr/>
          <p:nvPr/>
        </p:nvSpPr>
        <p:spPr>
          <a:xfrm>
            <a:off x="617255" y="3143010"/>
            <a:ext cx="54167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err="1"/>
              <a:t>technische</a:t>
            </a:r>
            <a:r>
              <a:rPr lang="en-US" sz="2800" dirty="0"/>
              <a:t>) </a:t>
            </a:r>
            <a:r>
              <a:rPr lang="en-US" sz="2800" dirty="0" err="1"/>
              <a:t>Abläufe</a:t>
            </a:r>
            <a:r>
              <a:rPr lang="en-US" sz="2800" dirty="0"/>
              <a:t>/</a:t>
            </a:r>
            <a:r>
              <a:rPr lang="en-US" sz="2800" dirty="0" err="1"/>
              <a:t>Versuche</a:t>
            </a:r>
            <a:r>
              <a:rPr lang="en-US" sz="2800" dirty="0"/>
              <a:t> </a:t>
            </a:r>
            <a:r>
              <a:rPr lang="en-US" sz="2800" dirty="0" err="1"/>
              <a:t>beobachten</a:t>
            </a:r>
            <a:endParaRPr lang="en-GB" sz="2800" dirty="0"/>
          </a:p>
        </p:txBody>
      </p:sp>
      <p:sp>
        <p:nvSpPr>
          <p:cNvPr id="37" name="Rectangle 46"/>
          <p:cNvSpPr/>
          <p:nvPr/>
        </p:nvSpPr>
        <p:spPr>
          <a:xfrm>
            <a:off x="222208" y="4408070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47"/>
          <p:cNvSpPr/>
          <p:nvPr/>
        </p:nvSpPr>
        <p:spPr>
          <a:xfrm>
            <a:off x="222208" y="5808122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0" name="Rectangle 49"/>
          <p:cNvSpPr/>
          <p:nvPr/>
        </p:nvSpPr>
        <p:spPr>
          <a:xfrm>
            <a:off x="222208" y="6969392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51"/>
          <p:cNvSpPr/>
          <p:nvPr/>
        </p:nvSpPr>
        <p:spPr>
          <a:xfrm>
            <a:off x="222208" y="8104471"/>
            <a:ext cx="177680" cy="177680"/>
          </a:xfrm>
          <a:prstGeom prst="rect">
            <a:avLst/>
          </a:prstGeom>
          <a:noFill/>
          <a:ln w="28575">
            <a:solidFill>
              <a:srgbClr val="77EE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032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8318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Kollaboration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Konventionelle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analoge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Methode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Digitale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Technologie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8979" y="1568305"/>
            <a:ext cx="299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Kleingruppenarbeit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6910552" y="1527628"/>
            <a:ext cx="57585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Kleingruppenprojekte</a:t>
            </a:r>
            <a:r>
              <a:rPr lang="en-GB" sz="2800" dirty="0"/>
              <a:t> in </a:t>
            </a:r>
            <a:r>
              <a:rPr lang="en-GB" sz="2800" dirty="0" err="1"/>
              <a:t>Onlineforen</a:t>
            </a:r>
            <a:r>
              <a:rPr lang="en-GB" sz="2800" dirty="0"/>
              <a:t>, Wikis, Chats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75868" y="2173425"/>
            <a:ext cx="5237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Ergebnisse</a:t>
            </a:r>
            <a:r>
              <a:rPr lang="en-GB" sz="2800" dirty="0"/>
              <a:t> </a:t>
            </a:r>
            <a:r>
              <a:rPr lang="en-GB" sz="2800" dirty="0" err="1"/>
              <a:t>diskutieren</a:t>
            </a:r>
            <a:endParaRPr lang="en-GB" sz="2800" dirty="0"/>
          </a:p>
        </p:txBody>
      </p:sp>
      <p:sp>
        <p:nvSpPr>
          <p:cNvPr id="53" name="Rectangle 52"/>
          <p:cNvSpPr/>
          <p:nvPr/>
        </p:nvSpPr>
        <p:spPr>
          <a:xfrm>
            <a:off x="588979" y="2762344"/>
            <a:ext cx="476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gemeinsam</a:t>
            </a:r>
            <a:r>
              <a:rPr lang="en-GB" sz="2800" dirty="0"/>
              <a:t> </a:t>
            </a:r>
            <a:r>
              <a:rPr lang="en-GB" sz="2800" dirty="0" err="1"/>
              <a:t>Projekte</a:t>
            </a:r>
            <a:r>
              <a:rPr lang="en-GB" sz="2800" dirty="0"/>
              <a:t> </a:t>
            </a:r>
            <a:r>
              <a:rPr lang="en-GB" sz="2800" dirty="0" err="1"/>
              <a:t>erarbeiten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22208" y="1781724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2208" y="2366280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2208" y="2943507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22208" y="3520457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22208" y="4104777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22208" y="4655300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2208" y="5239856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22208" y="5817083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22208" y="6394033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22208" y="6978353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22208" y="7528876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22208" y="8113432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22208" y="8690659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560247" y="1747721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560247" y="3370490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560247" y="4646339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560247" y="5230895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560247" y="5808122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560247" y="6385072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560247" y="6969392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560247" y="7519915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560247" y="8104471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560247" y="2686148"/>
            <a:ext cx="177680" cy="177680"/>
          </a:xfrm>
          <a:prstGeom prst="rect">
            <a:avLst/>
          </a:prstGeom>
          <a:noFill/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5"/>
          <p:cNvSpPr/>
          <p:nvPr/>
        </p:nvSpPr>
        <p:spPr>
          <a:xfrm>
            <a:off x="6902877" y="3142785"/>
            <a:ext cx="57585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gemeinsam</a:t>
            </a:r>
            <a:r>
              <a:rPr lang="en-GB" sz="2800" dirty="0"/>
              <a:t> an </a:t>
            </a:r>
            <a:r>
              <a:rPr lang="en-GB" sz="2800" dirty="0" err="1"/>
              <a:t>einem</a:t>
            </a:r>
            <a:r>
              <a:rPr lang="en-GB" sz="2800" dirty="0"/>
              <a:t> </a:t>
            </a:r>
            <a:r>
              <a:rPr lang="en-GB" sz="2800" dirty="0" err="1"/>
              <a:t>digitalen</a:t>
            </a:r>
            <a:r>
              <a:rPr lang="en-GB" sz="2800" dirty="0"/>
              <a:t> </a:t>
            </a:r>
            <a:r>
              <a:rPr lang="en-GB" sz="2800" dirty="0" err="1"/>
              <a:t>Produkt</a:t>
            </a:r>
            <a:r>
              <a:rPr lang="en-GB" sz="2800" dirty="0"/>
              <a:t> </a:t>
            </a:r>
            <a:r>
              <a:rPr lang="en-GB" sz="2800" dirty="0" err="1"/>
              <a:t>oder</a:t>
            </a:r>
            <a:r>
              <a:rPr lang="en-GB" sz="2800" dirty="0"/>
              <a:t> </a:t>
            </a:r>
            <a:r>
              <a:rPr lang="en-GB" sz="2800" dirty="0" err="1"/>
              <a:t>Projekt</a:t>
            </a:r>
            <a:r>
              <a:rPr lang="en-GB" sz="2800" dirty="0"/>
              <a:t> </a:t>
            </a:r>
            <a:r>
              <a:rPr lang="en-GB" sz="2800" dirty="0" err="1"/>
              <a:t>arbeiten</a:t>
            </a:r>
            <a:endParaRPr lang="en-GB" sz="2800" dirty="0"/>
          </a:p>
        </p:txBody>
      </p:sp>
      <p:sp>
        <p:nvSpPr>
          <p:cNvPr id="36" name="Rectangle 51"/>
          <p:cNvSpPr/>
          <p:nvPr/>
        </p:nvSpPr>
        <p:spPr>
          <a:xfrm>
            <a:off x="6902877" y="2534569"/>
            <a:ext cx="5237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Ergebnisse</a:t>
            </a:r>
            <a:r>
              <a:rPr lang="en-GB" sz="2800" dirty="0"/>
              <a:t> </a:t>
            </a:r>
            <a:r>
              <a:rPr lang="en-GB" sz="2800" dirty="0" err="1"/>
              <a:t>diskutieren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655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A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3194" y="670650"/>
            <a:ext cx="892368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Diskussion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3194" y="3512305"/>
            <a:ext cx="111850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Beim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durch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Diskussion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äußern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ihre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Ideen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Fragen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hinterfragen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diskutieren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kritisch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Thesen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der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Lehrenden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und/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Kommiliton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innen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954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80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1124" y="670648"/>
            <a:ext cx="84893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Forschendes</a:t>
            </a:r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Lernen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124" y="2732980"/>
            <a:ext cx="111850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Beim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forschenden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erkunden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eigenständig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Lernressourcen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stellen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Fragen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suchen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geeignete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Ressourcen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zur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Beantwortung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der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Fragen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Dabei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vergleichen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verschiedene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Konzepte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Ideen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bewerten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diese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kritisch</a:t>
            </a:r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pic>
        <p:nvPicPr>
          <p:cNvPr id="9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3796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A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8318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Reading books, papers;</a:t>
            </a:r>
            <a:endParaRPr lang="en-GB" sz="280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Diskussion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551287" y="4366644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551287" y="6319178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551287" y="7658128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551287" y="8997078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178509" y="498566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178509" y="632461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178509" y="766356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178509" y="900251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rgbClr val="7AAEEA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Konventionelle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analoge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Methode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rgbClr val="7AAEEA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Digitale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Technologie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10808" y="1527628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Onlinetutorien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551287" y="1726191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8509" y="1745866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509" y="346903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9511" y="1525994"/>
            <a:ext cx="3087961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Tutorien</a:t>
            </a:r>
            <a:r>
              <a:rPr lang="en-GB" sz="2800" dirty="0"/>
              <a:t>/</a:t>
            </a:r>
            <a:r>
              <a:rPr lang="en-GB" sz="2800" dirty="0" err="1"/>
              <a:t>Übungen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Seminare</a:t>
            </a:r>
            <a:endParaRPr lang="en-GB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Diskussionsgruppen</a:t>
            </a:r>
            <a:endParaRPr lang="en-GB" sz="2800" dirty="0"/>
          </a:p>
        </p:txBody>
      </p:sp>
      <p:sp>
        <p:nvSpPr>
          <p:cNvPr id="25" name="Rectangle 24"/>
          <p:cNvSpPr/>
          <p:nvPr/>
        </p:nvSpPr>
        <p:spPr>
          <a:xfrm>
            <a:off x="178509" y="288840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509" y="2307767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05837" y="2092081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Onlineseminare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914805" y="2692722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E-Mail-</a:t>
            </a:r>
            <a:r>
              <a:rPr lang="en-GB" sz="2800" dirty="0" err="1"/>
              <a:t>Diskussionen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837" y="3264830"/>
            <a:ext cx="56507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Online-</a:t>
            </a:r>
            <a:r>
              <a:rPr lang="en-GB" sz="2800" dirty="0" err="1"/>
              <a:t>Diskussionsgruppen</a:t>
            </a:r>
            <a:r>
              <a:rPr lang="en-GB" sz="2800" dirty="0"/>
              <a:t> (</a:t>
            </a:r>
            <a:r>
              <a:rPr lang="en-GB" sz="2800" dirty="0" err="1"/>
              <a:t>z.B</a:t>
            </a:r>
            <a:r>
              <a:rPr lang="en-GB" sz="2800" dirty="0"/>
              <a:t>. Chat, </a:t>
            </a:r>
            <a:r>
              <a:rPr lang="en-GB" sz="2800" dirty="0" err="1"/>
              <a:t>Foren</a:t>
            </a:r>
            <a:r>
              <a:rPr lang="en-GB" sz="2800" dirty="0"/>
              <a:t>) 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914805" y="4180538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err="1"/>
              <a:t>Konferenzwerkzeuge</a:t>
            </a:r>
            <a:r>
              <a:rPr lang="en-GB" sz="2800" dirty="0"/>
              <a:t> (</a:t>
            </a:r>
            <a:r>
              <a:rPr lang="en-GB" sz="2800" dirty="0" err="1"/>
              <a:t>z.B</a:t>
            </a:r>
            <a:r>
              <a:rPr lang="en-GB" sz="2800" dirty="0"/>
              <a:t>. zoom)</a:t>
            </a:r>
            <a:endParaRPr lang="en-GB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51287" y="228542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51287" y="3478005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51287" y="2897370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78509" y="424160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78509" y="558055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8509" y="691950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78509" y="8258452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551287" y="5211958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51287" y="7089836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51287" y="8428786"/>
            <a:ext cx="177680" cy="177680"/>
          </a:xfrm>
          <a:prstGeom prst="rect">
            <a:avLst/>
          </a:prstGeom>
          <a:noFill/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8907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80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55066"/>
            <a:ext cx="6235910" cy="8592446"/>
          </a:xfrm>
          <a:prstGeom prst="rect">
            <a:avLst/>
          </a:prstGeom>
          <a:solidFill>
            <a:schemeClr val="bg1"/>
          </a:solidFill>
          <a:ln>
            <a:solidFill>
              <a:srgbClr val="F8D8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in a range of materials and resources;</a:t>
            </a:r>
            <a:endParaRPr lang="en-GB" sz="2800" dirty="0"/>
          </a:p>
          <a:p>
            <a:r>
              <a:rPr lang="en-US" sz="2800" dirty="0"/>
              <a:t>Using conventional methods to collect</a:t>
            </a:r>
            <a:endParaRPr lang="en-GB" sz="2800" dirty="0"/>
          </a:p>
          <a:p>
            <a:r>
              <a:rPr lang="en-GB" sz="2800" dirty="0"/>
              <a:t>Comparing texts, searching and evaluating information and ideas.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235910" cy="8592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Forschendes</a:t>
            </a:r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Lernen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32669" y="938418"/>
            <a:ext cx="6235910" cy="523220"/>
          </a:xfrm>
          <a:prstGeom prst="rect">
            <a:avLst/>
          </a:prstGeom>
          <a:solidFill>
            <a:srgbClr val="F8807F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Konventionelle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analoge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Methode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425553" y="938418"/>
            <a:ext cx="6235910" cy="523220"/>
          </a:xfrm>
          <a:prstGeom prst="rect">
            <a:avLst/>
          </a:prstGeom>
          <a:solidFill>
            <a:srgbClr val="F8807F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Digitale</a:t>
            </a: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Technologie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1582" y="1561852"/>
            <a:ext cx="424802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Mit</a:t>
            </a:r>
            <a:r>
              <a:rPr lang="en-US" sz="2800" dirty="0"/>
              <a:t> </a:t>
            </a:r>
            <a:r>
              <a:rPr lang="en-US" sz="2800" dirty="0" err="1"/>
              <a:t>Hilfe</a:t>
            </a:r>
            <a:r>
              <a:rPr lang="en-US" sz="2800" dirty="0"/>
              <a:t> von </a:t>
            </a:r>
            <a:r>
              <a:rPr lang="en-US" sz="2800" dirty="0" err="1"/>
              <a:t>Texten</a:t>
            </a:r>
            <a:r>
              <a:rPr lang="en-US" sz="2800" dirty="0"/>
              <a:t> </a:t>
            </a:r>
            <a:r>
              <a:rPr lang="en-US" sz="2800" dirty="0" err="1"/>
              <a:t>Fragen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 err="1"/>
              <a:t>beantworten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6874950" y="1527628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Internetrecherche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481582" y="4188940"/>
            <a:ext cx="53174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Texte</a:t>
            </a:r>
            <a:r>
              <a:rPr lang="en-GB" sz="2800" dirty="0"/>
              <a:t> </a:t>
            </a:r>
            <a:r>
              <a:rPr lang="en-GB" sz="2800" dirty="0" err="1"/>
              <a:t>vergleichen</a:t>
            </a:r>
            <a:endParaRPr lang="en-GB" sz="2800" dirty="0"/>
          </a:p>
        </p:txBody>
      </p:sp>
      <p:sp>
        <p:nvSpPr>
          <p:cNvPr id="22" name="Rectangle 21"/>
          <p:cNvSpPr/>
          <p:nvPr/>
        </p:nvSpPr>
        <p:spPr>
          <a:xfrm>
            <a:off x="488247" y="2459363"/>
            <a:ext cx="54835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Ideen</a:t>
            </a:r>
            <a:r>
              <a:rPr lang="en-US" sz="2800" dirty="0"/>
              <a:t> und </a:t>
            </a:r>
            <a:r>
              <a:rPr lang="en-US" sz="2800" dirty="0" err="1"/>
              <a:t>Informationen</a:t>
            </a:r>
            <a:r>
              <a:rPr lang="en-US" sz="2800" dirty="0"/>
              <a:t> </a:t>
            </a:r>
            <a:r>
              <a:rPr lang="en-US" sz="2800" dirty="0" err="1"/>
              <a:t>aus</a:t>
            </a:r>
            <a:r>
              <a:rPr lang="en-US" sz="2800" dirty="0"/>
              <a:t> </a:t>
            </a:r>
            <a:r>
              <a:rPr lang="en-US" sz="2800" dirty="0" err="1"/>
              <a:t>verschiedenen</a:t>
            </a:r>
            <a:r>
              <a:rPr lang="en-US" sz="2800" dirty="0"/>
              <a:t> </a:t>
            </a:r>
            <a:r>
              <a:rPr lang="en-US" sz="2800" dirty="0" err="1"/>
              <a:t>Quellen</a:t>
            </a:r>
            <a:r>
              <a:rPr lang="en-US" sz="2800" dirty="0"/>
              <a:t> </a:t>
            </a:r>
            <a:r>
              <a:rPr lang="en-US" sz="2800" dirty="0" err="1"/>
              <a:t>analysieren</a:t>
            </a:r>
            <a:r>
              <a:rPr lang="en-US" sz="2800" dirty="0"/>
              <a:t>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4195" y="3444381"/>
            <a:ext cx="5537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Daten</a:t>
            </a:r>
            <a:r>
              <a:rPr lang="en-US" sz="2800" dirty="0"/>
              <a:t> </a:t>
            </a:r>
            <a:r>
              <a:rPr lang="en-US" sz="2800" dirty="0" err="1"/>
              <a:t>analysieren</a:t>
            </a:r>
            <a:r>
              <a:rPr lang="en-US" sz="2800" dirty="0"/>
              <a:t> und </a:t>
            </a:r>
            <a:r>
              <a:rPr lang="en-US" sz="2800" dirty="0" err="1"/>
              <a:t>erheben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439118" y="4788277"/>
            <a:ext cx="5317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Informationen</a:t>
            </a:r>
            <a:r>
              <a:rPr lang="en-GB" sz="2800" dirty="0"/>
              <a:t> </a:t>
            </a:r>
            <a:r>
              <a:rPr lang="en-GB" sz="2800" dirty="0" err="1"/>
              <a:t>suchen</a:t>
            </a:r>
            <a:r>
              <a:rPr lang="en-GB" sz="2800" dirty="0"/>
              <a:t> und </a:t>
            </a:r>
            <a:r>
              <a:rPr lang="en-GB" sz="2800" dirty="0" err="1"/>
              <a:t>bewerten</a:t>
            </a:r>
            <a:endParaRPr lang="en-GB" sz="2800" dirty="0"/>
          </a:p>
        </p:txBody>
      </p:sp>
      <p:sp>
        <p:nvSpPr>
          <p:cNvPr id="28" name="Rectangle 27"/>
          <p:cNvSpPr/>
          <p:nvPr/>
        </p:nvSpPr>
        <p:spPr>
          <a:xfrm>
            <a:off x="195317" y="5930175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5317" y="7430486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5317" y="8769436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5317" y="1727937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5317" y="3643852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95317" y="2643943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5317" y="4367109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3246" y="5024749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95317" y="6686421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95317" y="8025371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560256" y="4767495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60256" y="6396333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60256" y="7735283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560256" y="9074233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60256" y="1710008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60256" y="3626308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60256" y="2379483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60256" y="6991218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560256" y="8330168"/>
            <a:ext cx="177680" cy="177680"/>
          </a:xfrm>
          <a:prstGeom prst="rect">
            <a:avLst/>
          </a:prstGeom>
          <a:noFill/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867275" y="2163949"/>
            <a:ext cx="56507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Ideen</a:t>
            </a:r>
            <a:r>
              <a:rPr lang="en-US" sz="2800" dirty="0"/>
              <a:t> und </a:t>
            </a:r>
            <a:r>
              <a:rPr lang="en-US" sz="2800" dirty="0" err="1"/>
              <a:t>Informationen</a:t>
            </a:r>
            <a:r>
              <a:rPr lang="en-US" sz="2800" dirty="0"/>
              <a:t> </a:t>
            </a:r>
            <a:r>
              <a:rPr lang="en-US" sz="2800" dirty="0" err="1"/>
              <a:t>aus</a:t>
            </a:r>
            <a:r>
              <a:rPr lang="en-US" sz="2800" dirty="0"/>
              <a:t> </a:t>
            </a:r>
            <a:r>
              <a:rPr lang="en-US" sz="2800" dirty="0" err="1"/>
              <a:t>verschiedenen</a:t>
            </a:r>
            <a:r>
              <a:rPr lang="en-US" sz="2800" dirty="0"/>
              <a:t> </a:t>
            </a:r>
            <a:r>
              <a:rPr lang="en-US" sz="2800" dirty="0" err="1"/>
              <a:t>digitalen</a:t>
            </a:r>
            <a:r>
              <a:rPr lang="en-US" sz="2800" dirty="0"/>
              <a:t> </a:t>
            </a:r>
            <a:r>
              <a:rPr lang="en-US" sz="2800" dirty="0" err="1"/>
              <a:t>Quellen</a:t>
            </a:r>
            <a:r>
              <a:rPr lang="en-US" sz="2800" dirty="0"/>
              <a:t> </a:t>
            </a:r>
            <a:r>
              <a:rPr lang="en-US" sz="2800" dirty="0" err="1"/>
              <a:t>analysieren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6867275" y="3470366"/>
            <a:ext cx="56507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Digitale</a:t>
            </a:r>
            <a:r>
              <a:rPr lang="en-US" sz="2800" dirty="0"/>
              <a:t> </a:t>
            </a:r>
            <a:r>
              <a:rPr lang="en-US" sz="2800" dirty="0" err="1"/>
              <a:t>Werkzeuge</a:t>
            </a:r>
            <a:r>
              <a:rPr lang="en-US" sz="2800" dirty="0"/>
              <a:t> </a:t>
            </a:r>
            <a:r>
              <a:rPr lang="en-US" sz="2800" dirty="0" err="1"/>
              <a:t>zur</a:t>
            </a:r>
            <a:r>
              <a:rPr lang="en-US" sz="2800" dirty="0"/>
              <a:t> </a:t>
            </a:r>
            <a:r>
              <a:rPr lang="en-US" sz="2800" dirty="0" err="1"/>
              <a:t>Datensammlung</a:t>
            </a:r>
            <a:r>
              <a:rPr lang="en-US" sz="2800" dirty="0"/>
              <a:t> und –</a:t>
            </a:r>
            <a:r>
              <a:rPr lang="en-US" sz="2800" dirty="0" err="1"/>
              <a:t>analyse</a:t>
            </a:r>
            <a:r>
              <a:rPr lang="en-US" sz="2800" dirty="0"/>
              <a:t> </a:t>
            </a:r>
            <a:r>
              <a:rPr lang="en-US" sz="2800" dirty="0" err="1"/>
              <a:t>nutzen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6867275" y="4648591"/>
            <a:ext cx="5650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Digitale</a:t>
            </a:r>
            <a:r>
              <a:rPr lang="en-GB" sz="2800" dirty="0"/>
              <a:t> </a:t>
            </a:r>
            <a:r>
              <a:rPr lang="en-GB" sz="2800" dirty="0" err="1"/>
              <a:t>Inhalte</a:t>
            </a:r>
            <a:r>
              <a:rPr lang="en-GB" sz="2800" dirty="0"/>
              <a:t> </a:t>
            </a:r>
            <a:r>
              <a:rPr lang="en-GB" sz="2800" dirty="0" err="1"/>
              <a:t>vergleichen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119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9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043" y="649868"/>
            <a:ext cx="98609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</a:t>
            </a:r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6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anwenden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6043" y="2317181"/>
            <a:ext cx="112046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wenden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Wissen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Lösung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von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Aufgaben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an.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Anschließend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reflektieren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ihre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Handlungen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erhalten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Feedback (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durch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Kommiliton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innen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der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Lehrperson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oder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aufgabenimmanent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Damit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werden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die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Studierenden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angeregt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Konzepte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Handlungen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überdenken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und den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eigenen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Lernfortschritt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Hinblick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auf die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Lernziele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zu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vergleichen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pic>
        <p:nvPicPr>
          <p:cNvPr id="9" name="Picture 6" descr="http://mirrors.creativecommons.org/presskit/buttons/88x31/png/by-nc-s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3" y="8863607"/>
            <a:ext cx="154107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3"/>
          <p:cNvSpPr/>
          <p:nvPr/>
        </p:nvSpPr>
        <p:spPr>
          <a:xfrm>
            <a:off x="2096113" y="8919934"/>
            <a:ext cx="10708341" cy="553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41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284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2926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568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209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5850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493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135" algn="l" defTabSz="107528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ABC Learning Design method by Clive Young and Nataša Perović, UCL. (2015). Learning types, Laurillard, D. 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2012</a:t>
            </a:r>
            <a:r>
              <a:rPr lang="en-GB" sz="1400" dirty="0">
                <a:solidFill>
                  <a:srgbClr val="1F4E7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Translated by Birgit </a:t>
            </a:r>
            <a:r>
              <a:rPr lang="en-GB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Hawelka</a:t>
            </a:r>
            <a:r>
              <a:rPr lang="en-GB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Centre of University and Academic Teaching, University of Regensburg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8875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710</Words>
  <Application>Microsoft Office PowerPoint</Application>
  <PresentationFormat>A3-Papier (297 x 420 mm)</PresentationFormat>
  <Paragraphs>103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MS Mincho</vt:lpstr>
      <vt:lpstr>Times New Roman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np_ucl1</dc:creator>
  <cp:lastModifiedBy>Rechenzentrum</cp:lastModifiedBy>
  <cp:revision>190</cp:revision>
  <cp:lastPrinted>2015-11-06T15:46:38Z</cp:lastPrinted>
  <dcterms:created xsi:type="dcterms:W3CDTF">2014-10-31T14:03:56Z</dcterms:created>
  <dcterms:modified xsi:type="dcterms:W3CDTF">2021-03-15T08:24:50Z</dcterms:modified>
</cp:coreProperties>
</file>