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5"/>
  </p:notesMasterIdLst>
  <p:handoutMasterIdLst>
    <p:handoutMasterId r:id="rId26"/>
  </p:handoutMasterIdLst>
  <p:sldIdLst>
    <p:sldId id="256" r:id="rId3"/>
    <p:sldId id="658" r:id="rId4"/>
    <p:sldId id="475" r:id="rId5"/>
    <p:sldId id="650" r:id="rId6"/>
    <p:sldId id="659" r:id="rId7"/>
    <p:sldId id="585" r:id="rId8"/>
    <p:sldId id="579" r:id="rId9"/>
    <p:sldId id="645" r:id="rId10"/>
    <p:sldId id="599" r:id="rId11"/>
    <p:sldId id="646" r:id="rId12"/>
    <p:sldId id="554" r:id="rId13"/>
    <p:sldId id="651" r:id="rId14"/>
    <p:sldId id="549" r:id="rId15"/>
    <p:sldId id="544" r:id="rId16"/>
    <p:sldId id="550" r:id="rId17"/>
    <p:sldId id="582" r:id="rId18"/>
    <p:sldId id="653" r:id="rId19"/>
    <p:sldId id="654" r:id="rId20"/>
    <p:sldId id="652" r:id="rId21"/>
    <p:sldId id="655" r:id="rId22"/>
    <p:sldId id="656" r:id="rId23"/>
    <p:sldId id="657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orient="horz" pos="1298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orient="horz" pos="618">
          <p15:clr>
            <a:srgbClr val="A4A3A4"/>
          </p15:clr>
        </p15:guide>
        <p15:guide id="7" pos="338">
          <p15:clr>
            <a:srgbClr val="A4A3A4"/>
          </p15:clr>
        </p15:guide>
        <p15:guide id="8" pos="5477">
          <p15:clr>
            <a:srgbClr val="A4A3A4"/>
          </p15:clr>
        </p15:guide>
        <p15:guide id="9" pos="2835">
          <p15:clr>
            <a:srgbClr val="A4A3A4"/>
          </p15:clr>
        </p15:guide>
        <p15:guide id="10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9CC"/>
    <a:srgbClr val="CDE4F5"/>
    <a:srgbClr val="E6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9364" autoAdjust="0"/>
  </p:normalViewPr>
  <p:slideViewPr>
    <p:cSldViewPr>
      <p:cViewPr varScale="1">
        <p:scale>
          <a:sx n="63" d="100"/>
          <a:sy n="63" d="100"/>
        </p:scale>
        <p:origin x="1212" y="56"/>
      </p:cViewPr>
      <p:guideLst>
        <p:guide orient="horz" pos="4201"/>
        <p:guide orient="horz" pos="727"/>
        <p:guide orient="horz" pos="1298"/>
        <p:guide orient="horz" pos="4020"/>
        <p:guide orient="horz" pos="1162"/>
        <p:guide orient="horz" pos="618"/>
        <p:guide pos="338"/>
        <p:guide pos="5477"/>
        <p:guide pos="2835"/>
        <p:guide pos="29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0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F4BB4-FFB3-467D-A3DF-61EBD3745EB8}" type="datetimeFigureOut">
              <a:rPr lang="de-DE" smtClean="0">
                <a:latin typeface="Arial" pitchFamily="34" charset="0"/>
                <a:cs typeface="Arial" pitchFamily="34" charset="0"/>
              </a:rPr>
              <a:t>17.06.2025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51EA-2F88-4F16-8DCC-11040A3161EF}" type="slidenum">
              <a:rPr lang="de-DE" smtClean="0">
                <a:latin typeface="Arial" pitchFamily="34" charset="0"/>
                <a:cs typeface="Arial" pitchFamily="34" charset="0"/>
              </a:rPr>
              <a:t>‹Nr.›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3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78471588-D8A4-4A88-8784-48DD0BDEE5C4}" type="datetimeFigureOut">
              <a:rPr lang="de-DE" smtClean="0"/>
              <a:pPr/>
              <a:t>17.06.2025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35AB168-8E05-4229-BDA0-03024AB665B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44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"/>
          <p:cNvSpPr>
            <a:spLocks noChangeArrowheads="1"/>
          </p:cNvSpPr>
          <p:nvPr userDrawn="1"/>
        </p:nvSpPr>
        <p:spPr bwMode="auto">
          <a:xfrm flipH="1">
            <a:off x="0" y="1154112"/>
            <a:ext cx="9162000" cy="5724000"/>
          </a:xfrm>
          <a:prstGeom prst="corner">
            <a:avLst>
              <a:gd name="adj1" fmla="val 4943"/>
              <a:gd name="adj2" fmla="val 5009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1316" y="1412776"/>
            <a:ext cx="8163422" cy="643241"/>
          </a:xfrm>
        </p:spPr>
        <p:txBody>
          <a:bodyPr wrap="square">
            <a:noAutofit/>
          </a:bodyPr>
          <a:lstStyle>
            <a:lvl1pPr>
              <a:defRPr sz="3200" b="0">
                <a:solidFill>
                  <a:srgbClr val="2D89C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6648050"/>
            <a:ext cx="504946" cy="138499"/>
          </a:xfrm>
        </p:spPr>
        <p:txBody>
          <a:bodyPr anchor="ctr" anchorCtr="0"/>
          <a:lstStyle>
            <a:lvl1pPr algn="l">
              <a:defRPr sz="9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6639746"/>
            <a:ext cx="3600000" cy="155107"/>
          </a:xfrm>
        </p:spPr>
        <p:txBody>
          <a:bodyPr anchor="ctr" anchorCtr="0"/>
          <a:lstStyle>
            <a:lvl1pPr>
              <a:defRPr sz="9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6444208" y="6639746"/>
            <a:ext cx="2250530" cy="155107"/>
          </a:xfrm>
        </p:spPr>
        <p:txBody>
          <a:bodyPr anchor="ctr" anchorCtr="0"/>
          <a:lstStyle>
            <a:lvl1pPr algn="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Datum xx.xx.xxxx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539999" y="2060848"/>
            <a:ext cx="8154739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4725988" y="6195148"/>
            <a:ext cx="3968750" cy="186601"/>
          </a:xfrm>
        </p:spPr>
        <p:txBody>
          <a:bodyPr wrap="square" anchor="b" anchorCtr="0">
            <a:spAutoFit/>
          </a:bodyPr>
          <a:lstStyle>
            <a:lvl1pPr algn="r">
              <a:defRPr sz="12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6" hasCustomPrompt="1"/>
          </p:nvPr>
        </p:nvSpPr>
        <p:spPr>
          <a:xfrm>
            <a:off x="536575" y="5517232"/>
            <a:ext cx="3963988" cy="864518"/>
          </a:xfrm>
        </p:spPr>
        <p:txBody>
          <a:bodyPr wrap="none" anchor="b" anchorCtr="0"/>
          <a:lstStyle>
            <a:lvl1pPr>
              <a:defRPr sz="1050"/>
            </a:lvl1pPr>
          </a:lstStyle>
          <a:p>
            <a:r>
              <a:rPr lang="de-DE" dirty="0"/>
              <a:t>Für Zusatzlogo auf das Bild-Symbol klicken</a:t>
            </a:r>
          </a:p>
        </p:txBody>
      </p:sp>
    </p:spTree>
    <p:extLst>
      <p:ext uri="{BB962C8B-B14F-4D97-AF65-F5344CB8AC3E}">
        <p14:creationId xmlns:p14="http://schemas.microsoft.com/office/powerpoint/2010/main" val="412170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89C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2D89CC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2D89CC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 marL="809625" indent="-266700">
              <a:buClr>
                <a:srgbClr val="2D89CC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076325" indent="-266700">
              <a:buClr>
                <a:srgbClr val="2D89CC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Datum xx.xx.xxxx</a:t>
            </a:r>
          </a:p>
        </p:txBody>
      </p:sp>
    </p:spTree>
    <p:extLst>
      <p:ext uri="{BB962C8B-B14F-4D97-AF65-F5344CB8AC3E}">
        <p14:creationId xmlns:p14="http://schemas.microsoft.com/office/powerpoint/2010/main" val="324361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6659276"/>
            <a:ext cx="504946" cy="138499"/>
          </a:xfrm>
        </p:spPr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6642668"/>
            <a:ext cx="3600000" cy="155107"/>
          </a:xfrm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5152147" y="6642668"/>
            <a:ext cx="1800000" cy="15510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Datum xx.xx.xxxx</a:t>
            </a:r>
          </a:p>
        </p:txBody>
      </p:sp>
    </p:spTree>
    <p:extLst>
      <p:ext uri="{BB962C8B-B14F-4D97-AF65-F5344CB8AC3E}">
        <p14:creationId xmlns:p14="http://schemas.microsoft.com/office/powerpoint/2010/main" val="191241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Mehr Pl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 marL="809625" indent="-266700"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076325" indent="-266700"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436096" y="6642668"/>
            <a:ext cx="18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dirty="0"/>
              <a:t>Datum </a:t>
            </a:r>
            <a:r>
              <a:rPr lang="de-DE" dirty="0" err="1"/>
              <a:t>xx.xx.xxxx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23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lanko - Mehr Pl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436096" y="6642668"/>
            <a:ext cx="18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dirty="0"/>
              <a:t>Datum </a:t>
            </a:r>
            <a:r>
              <a:rPr lang="de-DE" dirty="0" err="1"/>
              <a:t>xx.xx.xxxx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66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1999" y="1154113"/>
            <a:ext cx="8173033" cy="671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6574" y="2060848"/>
            <a:ext cx="8158163" cy="43209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529382" y="6659276"/>
            <a:ext cx="504946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algn="l"/>
            <a:r>
              <a:rPr lang="de-DE" dirty="0"/>
              <a:t>Seite  </a:t>
            </a:r>
            <a:fld id="{3733AE7F-6935-469B-B7EA-A7DFC1F0D075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>
          <a:xfrm>
            <a:off x="1404048" y="6642668"/>
            <a:ext cx="36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152147" y="6642668"/>
            <a:ext cx="18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dirty="0"/>
              <a:t>Datum </a:t>
            </a:r>
            <a:r>
              <a:rPr lang="de-DE" dirty="0" err="1"/>
              <a:t>xx.xx.xxxx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72" y="222548"/>
            <a:ext cx="1800000" cy="726563"/>
          </a:xfrm>
          <a:prstGeom prst="rect">
            <a:avLst/>
          </a:prstGeom>
        </p:spPr>
      </p:pic>
      <p:sp>
        <p:nvSpPr>
          <p:cNvPr id="9" name="Rechteck 1"/>
          <p:cNvSpPr>
            <a:spLocks noChangeArrowheads="1"/>
          </p:cNvSpPr>
          <p:nvPr/>
        </p:nvSpPr>
        <p:spPr bwMode="auto">
          <a:xfrm flipH="1">
            <a:off x="7068129" y="4778102"/>
            <a:ext cx="2088000" cy="2088000"/>
          </a:xfrm>
          <a:prstGeom prst="corner">
            <a:avLst>
              <a:gd name="adj1" fmla="val 9651"/>
              <a:gd name="adj2" fmla="val 9141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 noProof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2D89CC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6700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96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63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1999" y="981075"/>
            <a:ext cx="8173033" cy="8445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6574" y="2060848"/>
            <a:ext cx="8158163" cy="43209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7" name="Rechteck 1"/>
          <p:cNvSpPr>
            <a:spLocks noChangeArrowheads="1"/>
          </p:cNvSpPr>
          <p:nvPr/>
        </p:nvSpPr>
        <p:spPr bwMode="auto">
          <a:xfrm flipH="1">
            <a:off x="7356474" y="5065711"/>
            <a:ext cx="1799653" cy="1800000"/>
          </a:xfrm>
          <a:prstGeom prst="corner">
            <a:avLst>
              <a:gd name="adj1" fmla="val 11472"/>
              <a:gd name="adj2" fmla="val 10808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529382" y="6659276"/>
            <a:ext cx="504946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>
          <a:xfrm>
            <a:off x="1404048" y="6642668"/>
            <a:ext cx="36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Max Mustermann | Musterbezeichnung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97" y="177616"/>
            <a:ext cx="1440000" cy="58125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436096" y="6642668"/>
            <a:ext cx="1800000" cy="15510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dirty="0"/>
              <a:t>Datum </a:t>
            </a:r>
            <a:r>
              <a:rPr lang="de-DE" dirty="0" err="1"/>
              <a:t>xx.xx.xxxx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6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2D89CC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6700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96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63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29382" y="3309599"/>
            <a:ext cx="8291090" cy="643241"/>
          </a:xfrm>
        </p:spPr>
        <p:txBody>
          <a:bodyPr/>
          <a:lstStyle/>
          <a:p>
            <a:r>
              <a:rPr lang="de-DE" dirty="0"/>
              <a:t>Tiere von </a:t>
            </a:r>
            <a:r>
              <a:rPr lang="de-DE" dirty="0" err="1"/>
              <a:t>Klien_tinnen</a:t>
            </a:r>
            <a:r>
              <a:rPr lang="de-DE" dirty="0"/>
              <a:t> der Sozialen Arbeit: Familienhilfe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 </a:t>
            </a:r>
            <a:fld id="{3733AE7F-6935-469B-B7EA-A7DFC1F0D075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3600723" y="6648050"/>
            <a:ext cx="2250530" cy="1384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529382" y="4983583"/>
            <a:ext cx="8154739" cy="246221"/>
          </a:xfrm>
        </p:spPr>
        <p:txBody>
          <a:bodyPr/>
          <a:lstStyle/>
          <a:p>
            <a:r>
              <a:rPr lang="de-DE" b="0" dirty="0"/>
              <a:t>Lotte Rose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4725988" y="6260547"/>
            <a:ext cx="3968750" cy="186601"/>
          </a:xfrm>
        </p:spPr>
        <p:txBody>
          <a:bodyPr/>
          <a:lstStyle/>
          <a:p>
            <a:r>
              <a:rPr lang="de-DE" b="1" dirty="0"/>
              <a:t>Fachbereich 4</a:t>
            </a:r>
            <a:r>
              <a:rPr lang="de-DE" dirty="0"/>
              <a:t>  Soziale Arbeit und Gesundheit  </a:t>
            </a:r>
          </a:p>
        </p:txBody>
      </p:sp>
    </p:spTree>
    <p:extLst>
      <p:ext uri="{BB962C8B-B14F-4D97-AF65-F5344CB8AC3E}">
        <p14:creationId xmlns:p14="http://schemas.microsoft.com/office/powerpoint/2010/main" val="154808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6509B-F1DC-4793-98E4-7E3D4021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2" y="2492896"/>
            <a:ext cx="8173033" cy="1170896"/>
          </a:xfrm>
        </p:spPr>
        <p:txBody>
          <a:bodyPr/>
          <a:lstStyle/>
          <a:p>
            <a:r>
              <a:rPr lang="de-DE" dirty="0"/>
              <a:t>Zusammenhang zwischen Erziehungsschwächen gegenüber Kindern und Tieren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BBCD7-8526-4C93-B26C-E777367D5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8272B4E-F540-4E50-B993-2359E7E33029}"/>
              </a:ext>
            </a:extLst>
          </p:cNvPr>
          <p:cNvSpPr txBox="1"/>
          <p:nvPr/>
        </p:nvSpPr>
        <p:spPr>
          <a:xfrm>
            <a:off x="485483" y="4149080"/>
            <a:ext cx="817303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/>
              <a:t>„Am Umgang mit Haustieren in Familien kann man die Erziehungs-fähigkeit der Eltern sofort erkennen.“ (Aussage der Leitung einer Jugendhilfeeinrichtung)  </a:t>
            </a:r>
          </a:p>
        </p:txBody>
      </p:sp>
    </p:spTree>
    <p:extLst>
      <p:ext uri="{BB962C8B-B14F-4D97-AF65-F5344CB8AC3E}">
        <p14:creationId xmlns:p14="http://schemas.microsoft.com/office/powerpoint/2010/main" val="1312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CD06F-6F95-49E9-9F62-5819BEE9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2" y="2416057"/>
            <a:ext cx="8173033" cy="991487"/>
          </a:xfrm>
        </p:spPr>
        <p:txBody>
          <a:bodyPr/>
          <a:lstStyle/>
          <a:p>
            <a:r>
              <a:rPr lang="de-DE" dirty="0"/>
              <a:t>Was umfasst (heute) Erziehungskompetenz – gegenüber Tier wie Kind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4517B2-DAA5-4067-A3AF-F0CBEDD8B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79C042B-8E60-4E13-B9A8-F2ADA88559DB}"/>
              </a:ext>
            </a:extLst>
          </p:cNvPr>
          <p:cNvSpPr/>
          <p:nvPr/>
        </p:nvSpPr>
        <p:spPr>
          <a:xfrm>
            <a:off x="449730" y="3861048"/>
            <a:ext cx="82445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/>
              <a:t>erziehender Menschen muss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geeignete und gesellschaftlich legitime Erziehungstechniken beherrschen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das Verhalten selbst beherrschen, das erlernt werden soll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9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12190-BBB0-645F-0339-592D0AFE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9" y="1772816"/>
            <a:ext cx="8173033" cy="952127"/>
          </a:xfrm>
        </p:spPr>
        <p:txBody>
          <a:bodyPr/>
          <a:lstStyle/>
          <a:p>
            <a:r>
              <a:rPr lang="de-DE" dirty="0"/>
              <a:t>Ähnlichkeiten kindlicher und tierlicher Erziehung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918DF8-E70B-40BB-1C74-F41AFB2E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2" y="2857454"/>
            <a:ext cx="8158163" cy="4320902"/>
          </a:xfrm>
        </p:spPr>
        <p:txBody>
          <a:bodyPr/>
          <a:lstStyle/>
          <a:p>
            <a:r>
              <a:rPr lang="de-DE" sz="2000" dirty="0"/>
              <a:t>Historischer Wandel der Kindererziehung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von gewaltförmiger Repression zu gewaltfreier Liberalität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von Gehorsam als Erziehungsideal zu Selbstbestimmung und Freiheit des Kindes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Ziel: Anpassung an geforderte Normen nicht mehr über Unterwerfung durch äußeren Zwang, sondern über ‚Selbstanpassung‘ des Kindes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/>
              <a:t>Entwicklungen schlagen sich ein-zu-eins in Tiererziehung nieder </a:t>
            </a:r>
          </a:p>
          <a:p>
            <a:r>
              <a:rPr lang="de-DE" sz="2000" dirty="0">
                <a:sym typeface="Wingdings" panose="05000000000000000000" pitchFamily="2" charset="2"/>
              </a:rPr>
              <a:t> Blick auf Ratgeberdiskurse zur Tiererziehung</a:t>
            </a:r>
            <a:endParaRPr lang="de-DE" sz="20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71BB16-4C7E-5771-F746-F60D0D196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2E0336F9-6C4D-956F-DF0D-0D272099D127}"/>
              </a:ext>
            </a:extLst>
          </p:cNvPr>
          <p:cNvSpPr/>
          <p:nvPr/>
        </p:nvSpPr>
        <p:spPr bwMode="auto">
          <a:xfrm>
            <a:off x="1034328" y="716634"/>
            <a:ext cx="2745584" cy="952127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200" dirty="0">
                <a:latin typeface="Arial" pitchFamily="34" charset="0"/>
                <a:cs typeface="Arial" pitchFamily="34" charset="0"/>
              </a:rPr>
              <a:t>Jutta Buchner-Fuhs: Tiererziehung als Menschenerziehung, in: Buchner-Fuhs/Rose: Tierische Sozialarbeit. VS 2012</a:t>
            </a:r>
          </a:p>
        </p:txBody>
      </p:sp>
    </p:spTree>
    <p:extLst>
      <p:ext uri="{BB962C8B-B14F-4D97-AF65-F5344CB8AC3E}">
        <p14:creationId xmlns:p14="http://schemas.microsoft.com/office/powerpoint/2010/main" val="422845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6509B-F1DC-4793-98E4-7E3D4021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2" y="1594507"/>
            <a:ext cx="8173033" cy="671499"/>
          </a:xfrm>
        </p:spPr>
        <p:txBody>
          <a:bodyPr/>
          <a:lstStyle/>
          <a:p>
            <a:r>
              <a:rPr lang="de-DE" dirty="0"/>
              <a:t>Erziehungsgrundsätze: Gewaltfreiheit in der Erziehung 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E56750E-84B3-488A-88E3-5BABCC96D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997" y="3624314"/>
            <a:ext cx="3761969" cy="2539996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BBCD7-8526-4C93-B26C-E777367D5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FA448F-9651-4B21-80A3-9C166B814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213" y="2266006"/>
            <a:ext cx="2600325" cy="395287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CE91CCB-F7EC-4233-A012-C7ACF52C9332}"/>
              </a:ext>
            </a:extLst>
          </p:cNvPr>
          <p:cNvSpPr/>
          <p:nvPr/>
        </p:nvSpPr>
        <p:spPr bwMode="auto">
          <a:xfrm>
            <a:off x="779735" y="4642284"/>
            <a:ext cx="1656184" cy="504056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AF0A02B-5BAB-4216-9DFE-D3419ED1D08C}"/>
              </a:ext>
            </a:extLst>
          </p:cNvPr>
          <p:cNvSpPr/>
          <p:nvPr/>
        </p:nvSpPr>
        <p:spPr bwMode="auto">
          <a:xfrm>
            <a:off x="5107030" y="3933056"/>
            <a:ext cx="2614420" cy="576064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5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2068634-00ED-4938-B39E-F87CD153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2" y="4174419"/>
            <a:ext cx="3413234" cy="2009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96509B-F1DC-4793-98E4-7E3D4021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88" y="2012083"/>
            <a:ext cx="8173033" cy="671499"/>
          </a:xfrm>
        </p:spPr>
        <p:txBody>
          <a:bodyPr/>
          <a:lstStyle/>
          <a:p>
            <a:r>
              <a:rPr lang="de-DE" dirty="0"/>
              <a:t>gewaltfreie Erziehungstechniken: z.B. Loben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6C2B44A-0D43-4CFE-8AB9-B8C775EB7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2040" y="3317734"/>
            <a:ext cx="3594559" cy="2866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BBCD7-8526-4C93-B26C-E777367D5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710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6509B-F1DC-4793-98E4-7E3D4021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01" y="1250586"/>
            <a:ext cx="8173033" cy="671499"/>
          </a:xfrm>
        </p:spPr>
        <p:txBody>
          <a:bodyPr/>
          <a:lstStyle/>
          <a:p>
            <a:r>
              <a:rPr lang="de-DE" dirty="0"/>
              <a:t>gewaltfreie Erziehungstechniken: Liebe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BBCD7-8526-4C93-B26C-E777367D5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9110D85-4D46-4281-AC4C-46D967CD7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01" y="2313911"/>
            <a:ext cx="2601362" cy="4137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E69D25-DC2A-4659-8E39-E05271045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528" y="2313911"/>
            <a:ext cx="5206406" cy="4137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059A39AA-CE43-44E5-A82F-E8F45FFF6E5C}"/>
              </a:ext>
            </a:extLst>
          </p:cNvPr>
          <p:cNvSpPr/>
          <p:nvPr/>
        </p:nvSpPr>
        <p:spPr bwMode="auto">
          <a:xfrm>
            <a:off x="1841582" y="3068960"/>
            <a:ext cx="1274440" cy="432048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5FBD053-13C9-4EEF-8F12-7F9B4FF7E65B}"/>
              </a:ext>
            </a:extLst>
          </p:cNvPr>
          <p:cNvSpPr/>
          <p:nvPr/>
        </p:nvSpPr>
        <p:spPr bwMode="auto">
          <a:xfrm>
            <a:off x="3275856" y="6156002"/>
            <a:ext cx="797102" cy="468319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8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45D2F-0C25-4626-B0E7-22FD03FD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2" y="1556792"/>
            <a:ext cx="8173033" cy="671499"/>
          </a:xfrm>
        </p:spPr>
        <p:txBody>
          <a:bodyPr/>
          <a:lstStyle/>
          <a:p>
            <a:r>
              <a:rPr lang="de-DE" dirty="0"/>
              <a:t>„Train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baby</a:t>
            </a:r>
            <a:r>
              <a:rPr lang="de-DE" dirty="0"/>
              <a:t> like a </a:t>
            </a:r>
            <a:r>
              <a:rPr lang="de-DE" dirty="0" err="1"/>
              <a:t>dog</a:t>
            </a:r>
            <a:r>
              <a:rPr lang="de-DE" dirty="0"/>
              <a:t>“  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AAA7AD3-5A6B-4D1F-A50D-7915A38B7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987" y="2773679"/>
            <a:ext cx="8167428" cy="309711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A57D01-7EEE-4277-B68F-2DCB070643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91BB0D-79EA-EBA6-9385-26EFD01B13DE}"/>
              </a:ext>
            </a:extLst>
          </p:cNvPr>
          <p:cNvSpPr txBox="1"/>
          <p:nvPr/>
        </p:nvSpPr>
        <p:spPr>
          <a:xfrm>
            <a:off x="441585" y="6020730"/>
            <a:ext cx="826083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DE" sz="1400" dirty="0"/>
              <a:t>https://blog.dgsa.de/2021/01/22/kindererziehung-von-hunden-lernen-fragen-zur-emporung-uber-die-rtl-sendung-train-your-baby-like-a-dog/</a:t>
            </a:r>
          </a:p>
        </p:txBody>
      </p:sp>
    </p:spTree>
    <p:extLst>
      <p:ext uri="{BB962C8B-B14F-4D97-AF65-F5344CB8AC3E}">
        <p14:creationId xmlns:p14="http://schemas.microsoft.com/office/powerpoint/2010/main" val="36774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B7EBB-5A7E-CA40-DB6A-CFB2621A3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BF344-8AA4-173B-1790-308265A6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2" y="1556792"/>
            <a:ext cx="8173033" cy="1391579"/>
          </a:xfrm>
        </p:spPr>
        <p:txBody>
          <a:bodyPr/>
          <a:lstStyle/>
          <a:p>
            <a:r>
              <a:rPr lang="de-DE" dirty="0"/>
              <a:t>Schlussfolgerung für Soziale Arbeit: Sicherung des Tierwohls gehört zu ihrem ‚Kerngeschäft‘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1BCE0-7DF5-88D3-3C05-BE1EF6070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2" y="3429000"/>
            <a:ext cx="8085236" cy="432090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Soziale Arbeit hilft Menschen, Normalitätsstandards einer zivilisier-</a:t>
            </a:r>
            <a:r>
              <a:rPr lang="de-DE" sz="2000" dirty="0" err="1"/>
              <a:t>ten</a:t>
            </a:r>
            <a:r>
              <a:rPr lang="de-DE" sz="2000" dirty="0"/>
              <a:t> Gesellschaft einzuhalten </a:t>
            </a:r>
            <a:r>
              <a:rPr lang="de-DE" sz="2000" dirty="0">
                <a:sym typeface="Wingdings" panose="05000000000000000000" pitchFamily="2" charset="2"/>
              </a:rPr>
              <a:t> Förderung sozialer Integration  </a:t>
            </a:r>
            <a:r>
              <a:rPr lang="de-DE" sz="2000" dirty="0"/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Zu Normalitätsstandards gehört kompetente Übernahme von </a:t>
            </a:r>
            <a:r>
              <a:rPr lang="de-DE" sz="2000" dirty="0" err="1"/>
              <a:t>Erzie-hungs</a:t>
            </a:r>
            <a:r>
              <a:rPr lang="de-DE" sz="2000" dirty="0"/>
              <a:t>- und Fürsorgeaufgaben gegenüber bedürftigen Abhängigen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Dazu gehören Kinder, aber auch Tiere 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4EAB42-05B3-E632-CDCA-10E2A96C2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17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2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19F5E-02A7-DB32-F80C-772AF8472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16B64-377C-A6F2-84B3-F1374905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2" y="1556792"/>
            <a:ext cx="8173033" cy="1391579"/>
          </a:xfrm>
        </p:spPr>
        <p:txBody>
          <a:bodyPr/>
          <a:lstStyle/>
          <a:p>
            <a:r>
              <a:rPr lang="de-DE" dirty="0"/>
              <a:t>Schlussfolgerung für Soziale Arbeit: Sicherung des Tierwohls gehört zu ihrem ‚Kerngeschäft‘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D0DA2-CAE4-0FE1-AF89-11CDA3A6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2" y="3429000"/>
            <a:ext cx="8085236" cy="432090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Soziale Arbeit hilft Menschen, Normalitätsstandards einer zivilisier-</a:t>
            </a:r>
            <a:r>
              <a:rPr lang="de-DE" sz="2000" dirty="0" err="1"/>
              <a:t>ten</a:t>
            </a:r>
            <a:r>
              <a:rPr lang="de-DE" sz="2000" dirty="0"/>
              <a:t> Gesellschaft einzuhalten </a:t>
            </a:r>
            <a:r>
              <a:rPr lang="de-DE" sz="2000" dirty="0">
                <a:sym typeface="Wingdings" panose="05000000000000000000" pitchFamily="2" charset="2"/>
              </a:rPr>
              <a:t> Förderung sozialer Integration  </a:t>
            </a:r>
            <a:r>
              <a:rPr lang="de-DE" sz="2000" dirty="0"/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Zu Normalitätsstandards gehört kompetente Übernahme von </a:t>
            </a:r>
            <a:r>
              <a:rPr lang="de-DE" sz="2000" dirty="0" err="1"/>
              <a:t>Erzie-hungs</a:t>
            </a:r>
            <a:r>
              <a:rPr lang="de-DE" sz="2000" dirty="0"/>
              <a:t>- und Fürsorgeaufgaben gegenüber bedürftigen Abhängigen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Dazu gehören Kinder, </a:t>
            </a:r>
            <a:r>
              <a:rPr lang="de-DE" sz="2000" u="sng" dirty="0"/>
              <a:t>aber auch Tiere 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F22B38-F9D7-59CA-7A86-603D5139D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18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4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DBD16-8403-3532-790F-555E11F7D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627EB-A87D-F4FE-45A3-7BEDE12C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42" y="1916832"/>
            <a:ext cx="8439546" cy="1391579"/>
          </a:xfrm>
        </p:spPr>
        <p:txBody>
          <a:bodyPr/>
          <a:lstStyle/>
          <a:p>
            <a:r>
              <a:rPr lang="de-DE" dirty="0"/>
              <a:t>These: Soziale Arbeit erfüllt ‚Normalisierungs-auftrag‘, wenn sie </a:t>
            </a:r>
            <a:r>
              <a:rPr lang="de-DE" dirty="0" err="1"/>
              <a:t>Klient_innen</a:t>
            </a:r>
            <a:r>
              <a:rPr lang="de-DE" dirty="0"/>
              <a:t> hilft, Erziehungs- und Fürsorgeaufgaben gegenüber Tier kompetent zu übernehmen …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698994-E79A-A057-CF03-6A22F7A23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86" y="3458344"/>
            <a:ext cx="8085236" cy="4320902"/>
          </a:xfrm>
        </p:spPr>
        <p:txBody>
          <a:bodyPr/>
          <a:lstStyle/>
          <a:p>
            <a:endParaRPr lang="de-DE" sz="2000" dirty="0"/>
          </a:p>
          <a:p>
            <a:r>
              <a:rPr lang="de-DE" sz="2000" dirty="0"/>
              <a:t>… so wie sie Normalisierungsaufträge in Bezug auf andere Alltagsfähigkeiten auch tut, z.B.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Haushaltskompetenzen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Wirtschaftskompetenzen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Ernährungskompetenzen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Gesundheits- und Hygienekompetenzen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usw.   </a:t>
            </a:r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381990-8EF0-526D-014F-44AFE99D2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6BA1E4FE-64A5-AB74-C04E-95A88ED2BDAA}"/>
              </a:ext>
            </a:extLst>
          </p:cNvPr>
          <p:cNvSpPr/>
          <p:nvPr/>
        </p:nvSpPr>
        <p:spPr bwMode="auto">
          <a:xfrm>
            <a:off x="6156176" y="4437112"/>
            <a:ext cx="1850504" cy="100811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200" dirty="0">
                <a:latin typeface="Arial" pitchFamily="34" charset="0"/>
                <a:cs typeface="Arial" pitchFamily="34" charset="0"/>
              </a:rPr>
              <a:t>Was halten Sie von der Argumentation?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1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3CD94-8BB2-D0B7-F188-79265890B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2" y="1556793"/>
            <a:ext cx="8173033" cy="1872208"/>
          </a:xfrm>
        </p:spPr>
        <p:txBody>
          <a:bodyPr/>
          <a:lstStyle/>
          <a:p>
            <a:r>
              <a:rPr lang="de-DE" dirty="0"/>
              <a:t>Fachfrage der Sozialen Arbeit: Soll, muss und kann sich Soziale Arbeit um Heimtiere von </a:t>
            </a:r>
            <a:r>
              <a:rPr lang="de-DE" dirty="0" err="1"/>
              <a:t>Klient_innen</a:t>
            </a:r>
            <a:r>
              <a:rPr lang="de-DE" dirty="0"/>
              <a:t> kümmern?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A99150-F2F3-E950-4C63-84971BB91C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9C565D-0A63-4388-8FF2-944ED81067BC}"/>
              </a:ext>
            </a:extLst>
          </p:cNvPr>
          <p:cNvSpPr txBox="1"/>
          <p:nvPr/>
        </p:nvSpPr>
        <p:spPr>
          <a:xfrm>
            <a:off x="529382" y="3789040"/>
            <a:ext cx="8047075" cy="16158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Arial" pitchFamily="34" charset="0"/>
                <a:cs typeface="Arial" pitchFamily="34" charset="0"/>
              </a:rPr>
              <a:t>Frage wird bislang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nicht gestellt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0" dirty="0">
                <a:latin typeface="Arial" pitchFamily="34" charset="0"/>
                <a:cs typeface="Arial" pitchFamily="34" charset="0"/>
              </a:rPr>
              <a:t>nicht fachlich bearbeitet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Es gibt nur persönliche Meinungen dazu von Fachkräften – eher ablehnend </a:t>
            </a:r>
            <a:endParaRPr lang="de-DE" b="0" dirty="0">
              <a:latin typeface="Arial" pitchFamily="34" charset="0"/>
              <a:cs typeface="Arial" pitchFamily="34" charset="0"/>
            </a:endParaRPr>
          </a:p>
          <a:p>
            <a:r>
              <a:rPr lang="de-DE" b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2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DB4F8-A4AC-9B7C-849A-3E084521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16" y="3093250"/>
            <a:ext cx="8173033" cy="671499"/>
          </a:xfrm>
        </p:spPr>
        <p:txBody>
          <a:bodyPr/>
          <a:lstStyle/>
          <a:p>
            <a:r>
              <a:rPr lang="de-DE" sz="2800" dirty="0"/>
              <a:t>Clara Zittlau: Heimtiere der Klient*innen. Ergebnisse einer explorativen Befragung von Fachkräften der sozialpädagogischen Familienhilfe. In: Jutta Buchner-Fuhs u.a. (</a:t>
            </a:r>
            <a:r>
              <a:rPr lang="de-DE" sz="2800" dirty="0" err="1"/>
              <a:t>Hg</a:t>
            </a:r>
            <a:r>
              <a:rPr lang="de-DE" sz="2800" dirty="0"/>
              <a:t>.): Tiere und Soziale Arbeit im Anthropozän (</a:t>
            </a:r>
            <a:r>
              <a:rPr lang="de-DE" sz="2800" dirty="0" err="1"/>
              <a:t>i.E.</a:t>
            </a:r>
            <a:r>
              <a:rPr lang="de-DE" sz="2800" dirty="0"/>
              <a:t>)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E0C5B9-B76E-E404-E4AE-EC0DE48E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52" y="4149080"/>
            <a:ext cx="8158163" cy="4320902"/>
          </a:xfrm>
        </p:spPr>
        <p:txBody>
          <a:bodyPr/>
          <a:lstStyle/>
          <a:p>
            <a:r>
              <a:rPr lang="de-DE" dirty="0"/>
              <a:t>zur Autorin: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Studium des BA Soziale Arbeit und MA Forschung in der Sozialen Arbeit an der FRA UAS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Text basiert auf Thesis des MA-Studienabschlusses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069911-FD30-FE43-2A7F-02EE594A1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1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B4491-AD51-AF30-767A-75777F428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C786-93D5-3877-5B14-01787E6B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06" y="1891282"/>
            <a:ext cx="8173033" cy="671499"/>
          </a:xfrm>
        </p:spPr>
        <p:txBody>
          <a:bodyPr/>
          <a:lstStyle/>
          <a:p>
            <a:r>
              <a:rPr lang="de-DE" dirty="0"/>
              <a:t>Ausgangspunkt des Textes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74A11-AFDB-6A4E-6891-8932283D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06" y="2723055"/>
            <a:ext cx="8158163" cy="2949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Heimtiere leben in Haushalten von </a:t>
            </a:r>
            <a:r>
              <a:rPr lang="de-DE" dirty="0" err="1"/>
              <a:t>Klient_innen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fehlende Fachdebatte zum Umgang von Professionellen der Sozialen Arbeit mit Heimtieren von </a:t>
            </a:r>
            <a:r>
              <a:rPr lang="de-DE" dirty="0" err="1"/>
              <a:t>Klient_innen</a:t>
            </a:r>
            <a:r>
              <a:rPr lang="de-DE" dirty="0"/>
              <a:t> </a:t>
            </a:r>
          </a:p>
          <a:p>
            <a:pPr marL="552450" lvl="1" indent="-285750"/>
            <a:r>
              <a:rPr lang="de-DE" dirty="0"/>
              <a:t>im Allgemeinen</a:t>
            </a:r>
          </a:p>
          <a:p>
            <a:pPr marL="552450" lvl="1" indent="-285750"/>
            <a:r>
              <a:rPr lang="de-DE" dirty="0"/>
              <a:t>im Besonderen der Familienhilfe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Datenerhebung: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Leitfadengestützte narrative Interviews mit Fachkräften der Familienhilfe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vier Frauen im Alter von 25 bis 30 Jahren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Studium der Sozialen 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Tier-affin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8A54FF-A8DE-6B2F-9268-5B92A0717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09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54281-A685-EADB-324C-6F942709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2" y="1086948"/>
            <a:ext cx="8173033" cy="671499"/>
          </a:xfrm>
        </p:spPr>
        <p:txBody>
          <a:bodyPr/>
          <a:lstStyle/>
          <a:p>
            <a:r>
              <a:rPr lang="de-DE" dirty="0"/>
              <a:t>Befunde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18E3B6-A639-E9D6-0C19-3A47D37C6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75" y="2060848"/>
            <a:ext cx="5979641" cy="30963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Heimtiere als ‚Türöffner‘ für die Professionellen der Familienhilfe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Beziehung der Klient*innen zu ihren Tieren: viel Positives…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 aber auch Probleme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Tierschutz als integrale berufliche Aufgabe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Tierschutz als Gefährdungspotential für Arbeitsbündnis in Familien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Bilanzierung: Wie sprechen Fachkräfte der Familienhilfe über Heimtiere?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DCD218-3A10-D3C1-7C92-4074C1252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Geschweifte Klammer links 6">
            <a:extLst>
              <a:ext uri="{FF2B5EF4-FFF2-40B4-BE49-F238E27FC236}">
                <a16:creationId xmlns:a16="http://schemas.microsoft.com/office/drawing/2014/main" id="{AD9A431D-90D1-882E-A07B-B0CD50E0D7AF}"/>
              </a:ext>
            </a:extLst>
          </p:cNvPr>
          <p:cNvSpPr/>
          <p:nvPr/>
        </p:nvSpPr>
        <p:spPr>
          <a:xfrm flipH="1">
            <a:off x="6516216" y="2204864"/>
            <a:ext cx="420616" cy="20162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4E2AE6E-92FE-CEA5-8FB2-18CF7894703D}"/>
              </a:ext>
            </a:extLst>
          </p:cNvPr>
          <p:cNvSpPr txBox="1"/>
          <p:nvPr/>
        </p:nvSpPr>
        <p:spPr>
          <a:xfrm>
            <a:off x="7148688" y="2800410"/>
            <a:ext cx="167178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600" b="0" dirty="0">
                <a:latin typeface="Arial" pitchFamily="34" charset="0"/>
                <a:cs typeface="Arial" pitchFamily="34" charset="0"/>
              </a:rPr>
              <a:t>Was wurde von den Interviewten gesagt? </a:t>
            </a:r>
          </a:p>
        </p:txBody>
      </p:sp>
      <p:sp>
        <p:nvSpPr>
          <p:cNvPr id="9" name="Geschweifte Klammer links 8">
            <a:extLst>
              <a:ext uri="{FF2B5EF4-FFF2-40B4-BE49-F238E27FC236}">
                <a16:creationId xmlns:a16="http://schemas.microsoft.com/office/drawing/2014/main" id="{D64C392C-76BD-40B2-E1D2-D8C15A02DB02}"/>
              </a:ext>
            </a:extLst>
          </p:cNvPr>
          <p:cNvSpPr/>
          <p:nvPr/>
        </p:nvSpPr>
        <p:spPr>
          <a:xfrm flipH="1">
            <a:off x="6555291" y="4600340"/>
            <a:ext cx="381541" cy="34082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AECC77-51C4-8192-96FB-F9DC495469F6}"/>
              </a:ext>
            </a:extLst>
          </p:cNvPr>
          <p:cNvSpPr txBox="1"/>
          <p:nvPr/>
        </p:nvSpPr>
        <p:spPr>
          <a:xfrm>
            <a:off x="7158831" y="4217392"/>
            <a:ext cx="1661640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600" b="0" dirty="0">
                <a:latin typeface="Arial" pitchFamily="34" charset="0"/>
                <a:cs typeface="Arial" pitchFamily="34" charset="0"/>
              </a:rPr>
              <a:t>Welche Diskurs-muster kenn-zeichnen das Sprechen in Interviews?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36647D2-CC4F-7C6C-E8D1-375F858256DE}"/>
              </a:ext>
            </a:extLst>
          </p:cNvPr>
          <p:cNvSpPr txBox="1"/>
          <p:nvPr/>
        </p:nvSpPr>
        <p:spPr>
          <a:xfrm>
            <a:off x="536575" y="5949280"/>
            <a:ext cx="6395020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de-DE" b="0" dirty="0">
                <a:latin typeface="Arial" pitchFamily="34" charset="0"/>
                <a:cs typeface="Arial" pitchFamily="34" charset="0"/>
              </a:rPr>
              <a:t>Welche Befunde waren für Sie warum besonders interessant? </a:t>
            </a:r>
          </a:p>
        </p:txBody>
      </p:sp>
    </p:spTree>
    <p:extLst>
      <p:ext uri="{BB962C8B-B14F-4D97-AF65-F5344CB8AC3E}">
        <p14:creationId xmlns:p14="http://schemas.microsoft.com/office/powerpoint/2010/main" val="37321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6EDCF-0310-4F71-8899-0D016B8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2" y="2743787"/>
            <a:ext cx="5145706" cy="900493"/>
          </a:xfrm>
        </p:spPr>
        <p:txBody>
          <a:bodyPr/>
          <a:lstStyle/>
          <a:p>
            <a:r>
              <a:rPr lang="de-DE" dirty="0"/>
              <a:t>eine seltene Ausnahme:  Thomas Ryan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ED11F5-D9C4-48D0-82FC-95BDEF6D3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DD15110-C841-4AE7-959D-C74CA9A5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9" y="1196752"/>
            <a:ext cx="1569228" cy="24501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AD57A7E-9D11-419E-B39F-7043CC0F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196752"/>
            <a:ext cx="1569228" cy="244827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9D08EC8-0CB0-A6D9-E218-4E03364BC762}"/>
              </a:ext>
            </a:extLst>
          </p:cNvPr>
          <p:cNvSpPr txBox="1"/>
          <p:nvPr/>
        </p:nvSpPr>
        <p:spPr>
          <a:xfrm>
            <a:off x="395536" y="4143810"/>
            <a:ext cx="8409988" cy="20159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Kritik: Soziale Arbeit gleichgültig gegenüber den Bedürfnissen von Tieren, obwohl Tiere doch zur menschlichen Lebenswelt (der </a:t>
            </a:r>
            <a:r>
              <a:rPr lang="de-DE" sz="2000" dirty="0" err="1"/>
              <a:t>Klient_innen</a:t>
            </a:r>
            <a:r>
              <a:rPr lang="de-DE" sz="2000" dirty="0"/>
              <a:t>) gehören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Plädoyer für einen neuen Moral-Kodex der Sozialen Arbeit, der nicht allein Menschen im Blick hat, sondern Lebewesen unabhängig von ihrer Gattungszugehörigkeit</a:t>
            </a:r>
          </a:p>
        </p:txBody>
      </p:sp>
    </p:spTree>
    <p:extLst>
      <p:ext uri="{BB962C8B-B14F-4D97-AF65-F5344CB8AC3E}">
        <p14:creationId xmlns:p14="http://schemas.microsoft.com/office/powerpoint/2010/main" val="99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B2229-3750-2D75-304D-C6C309FB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98" y="1484784"/>
            <a:ext cx="8173033" cy="671499"/>
          </a:xfrm>
        </p:spPr>
        <p:txBody>
          <a:bodyPr/>
          <a:lstStyle/>
          <a:p>
            <a:r>
              <a:rPr lang="de-DE" sz="2800" dirty="0"/>
              <a:t>Welche fachlichen Argumente sprechen für Berücksichtigung der Heimtiere von </a:t>
            </a:r>
            <a:r>
              <a:rPr lang="de-DE" sz="2800" dirty="0" err="1"/>
              <a:t>Klient_innen</a:t>
            </a:r>
            <a:r>
              <a:rPr lang="de-DE" sz="2800" dirty="0"/>
              <a:t> in Soziale Arbeit?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8D78BA-3454-0140-D894-2AE97536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54" y="2478793"/>
            <a:ext cx="8342586" cy="4320902"/>
          </a:xfrm>
        </p:spPr>
        <p:txBody>
          <a:bodyPr/>
          <a:lstStyle/>
          <a:p>
            <a:r>
              <a:rPr lang="de-DE" dirty="0"/>
              <a:t>Ethik: Soziale Arbeit muss vulnerablen Lebewesen ‚beistehen‘</a:t>
            </a:r>
          </a:p>
          <a:p>
            <a:endParaRPr lang="de-DE" dirty="0"/>
          </a:p>
          <a:p>
            <a:r>
              <a:rPr lang="de-DE" dirty="0"/>
              <a:t>Menschenrechtsprofession: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Menschen haben Recht auf Tierhaltung (nicht formal, aber ‚Gewohnheitsrecht‘)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gilt auch für </a:t>
            </a:r>
            <a:r>
              <a:rPr lang="de-DE" dirty="0" err="1"/>
              <a:t>Klient_innen</a:t>
            </a:r>
            <a:r>
              <a:rPr lang="de-DE" dirty="0"/>
              <a:t> der Sozialen Arbeit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Soziale Arbeit muss helfen, dieses Recht beanspruchen zu können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D.h. Hilfen bei…</a:t>
            </a:r>
          </a:p>
          <a:p>
            <a:pPr marL="552450" lvl="1" indent="-285750"/>
            <a:r>
              <a:rPr lang="de-DE" dirty="0"/>
              <a:t>materiellen Anforderungen der Tierversorgung</a:t>
            </a:r>
          </a:p>
          <a:p>
            <a:pPr marL="552450" lvl="1" indent="-285750"/>
            <a:r>
              <a:rPr lang="de-DE" dirty="0"/>
              <a:t>Wissens- und Kompetenzdefiziten zur normgerechten Tierversorgung  </a:t>
            </a:r>
          </a:p>
          <a:p>
            <a:pPr marL="552450" lvl="1" indent="-285750"/>
            <a:endParaRPr lang="de-DE" dirty="0"/>
          </a:p>
          <a:p>
            <a:r>
              <a:rPr lang="de-DE" dirty="0"/>
              <a:t>Normalisierungsauftrag: Menschen helfen, gesellschaftliche Verhaltensstandards zu erfüllen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in diesem Fall der Tierhaltung</a:t>
            </a:r>
          </a:p>
          <a:p>
            <a:pPr marL="552450" lvl="1" indent="-285750"/>
            <a:endParaRPr lang="de-DE" dirty="0"/>
          </a:p>
          <a:p>
            <a:pPr marL="552450" lvl="1" indent="-285750"/>
            <a:endParaRPr lang="de-DE" dirty="0"/>
          </a:p>
          <a:p>
            <a:pPr marL="552450" lvl="1" indent="-28575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055DCA-5F29-F566-5FEE-838357077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1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24620-D6E0-7909-B233-C732912B2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B579A-1637-ABBA-AC25-806B21DC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62" y="1412776"/>
            <a:ext cx="8173033" cy="671499"/>
          </a:xfrm>
        </p:spPr>
        <p:txBody>
          <a:bodyPr/>
          <a:lstStyle/>
          <a:p>
            <a:r>
              <a:rPr lang="de-DE" sz="2800" dirty="0"/>
              <a:t>Welche Argumente sprechen für Berücksichtigung der Heimtiere von </a:t>
            </a:r>
            <a:r>
              <a:rPr lang="de-DE" sz="2800" dirty="0" err="1"/>
              <a:t>Klient_innen</a:t>
            </a:r>
            <a:r>
              <a:rPr lang="de-DE" sz="2800" dirty="0"/>
              <a:t> in der Sozialen Arbeit?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ACB1A9-CE31-C876-F08A-A47D22B7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2358838"/>
            <a:ext cx="8342586" cy="4320902"/>
          </a:xfrm>
        </p:spPr>
        <p:txBody>
          <a:bodyPr/>
          <a:lstStyle/>
          <a:p>
            <a:r>
              <a:rPr lang="de-DE" dirty="0"/>
              <a:t>Ethik: Soziale Arbeit muss vulnerablen Lebewesen ‚beistehen‘</a:t>
            </a:r>
          </a:p>
          <a:p>
            <a:endParaRPr lang="de-DE" dirty="0"/>
          </a:p>
          <a:p>
            <a:r>
              <a:rPr lang="de-DE" dirty="0"/>
              <a:t>Menschenrechtsprofession: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Menschen haben Recht auf Tierhaltung (nicht formal, aber ‚Gewohnheitsrecht‘)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gilt auch für </a:t>
            </a:r>
            <a:r>
              <a:rPr lang="de-DE" dirty="0" err="1"/>
              <a:t>Klient_innen</a:t>
            </a:r>
            <a:r>
              <a:rPr lang="de-DE" dirty="0"/>
              <a:t> der Sozialen Arbeit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Soziale Arbeit muss helfen, dieses Recht beanspruchen zu können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D.h. Hilfen bei…</a:t>
            </a:r>
          </a:p>
          <a:p>
            <a:pPr marL="552450" lvl="1" indent="-285750"/>
            <a:r>
              <a:rPr lang="de-DE" dirty="0"/>
              <a:t>materiellen Anforderungen der Tierversorgung</a:t>
            </a:r>
          </a:p>
          <a:p>
            <a:pPr marL="552450" lvl="1" indent="-285750"/>
            <a:r>
              <a:rPr lang="de-DE" dirty="0"/>
              <a:t>Wissens- und Kompetenzdefiziten zur normgerechten Tierversorgung  </a:t>
            </a:r>
          </a:p>
          <a:p>
            <a:pPr marL="552450" lvl="1" indent="-285750"/>
            <a:endParaRPr lang="de-DE" dirty="0"/>
          </a:p>
          <a:p>
            <a:r>
              <a:rPr lang="de-DE" dirty="0"/>
              <a:t>Normalisierungsauftrag: Menschen helfen, gesellschaftliche Verhaltensstandards zu erfüllen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in diesem Fall der Tierhaltung</a:t>
            </a:r>
          </a:p>
          <a:p>
            <a:pPr marL="552450" lvl="1" indent="-285750"/>
            <a:endParaRPr lang="de-DE" dirty="0"/>
          </a:p>
          <a:p>
            <a:pPr marL="552450" lvl="1" indent="-285750"/>
            <a:endParaRPr lang="de-DE" dirty="0"/>
          </a:p>
          <a:p>
            <a:pPr marL="552450" lvl="1" indent="-28575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EF8679-D5F2-A51B-2C30-4373748F7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65670F4-977E-5D8C-A3F7-EF728F17928D}"/>
              </a:ext>
            </a:extLst>
          </p:cNvPr>
          <p:cNvSpPr/>
          <p:nvPr/>
        </p:nvSpPr>
        <p:spPr bwMode="auto">
          <a:xfrm>
            <a:off x="381278" y="5445224"/>
            <a:ext cx="8486600" cy="914400"/>
          </a:xfrm>
          <a:prstGeom prst="roundRect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4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62A35-2773-0C98-2138-C86E7A85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76" y="1916832"/>
            <a:ext cx="8173033" cy="988900"/>
          </a:xfrm>
        </p:spPr>
        <p:txBody>
          <a:bodyPr/>
          <a:lstStyle/>
          <a:p>
            <a:r>
              <a:rPr lang="de-DE" dirty="0"/>
              <a:t>Normalisierungsauftrag: Menschen helfen, gesellschaftliche Verhaltensstandards zu erfüllen – in diesem Fall der Tierhaltung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B17771-FD93-42E2-EE7C-7C8365082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75" y="3384864"/>
            <a:ext cx="8173033" cy="4034170"/>
          </a:xfrm>
        </p:spPr>
        <p:txBody>
          <a:bodyPr/>
          <a:lstStyle/>
          <a:p>
            <a:r>
              <a:rPr lang="de-DE" sz="2000" dirty="0"/>
              <a:t>Unter welcher Voraussetzung können Tiere Gefährten von Menschen werden? </a:t>
            </a:r>
          </a:p>
          <a:p>
            <a:endParaRPr lang="de-DE" sz="2000" dirty="0"/>
          </a:p>
          <a:p>
            <a:r>
              <a:rPr lang="de-DE" sz="2000" dirty="0"/>
              <a:t>Gesellschaftsfähigkeit der Tiere, d. h. ...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Heimtiere müssen </a:t>
            </a:r>
            <a:r>
              <a:rPr lang="de-DE" sz="2000" dirty="0"/>
              <a:t>in der Lage sein, Verhaltensnormen der </a:t>
            </a:r>
            <a:r>
              <a:rPr lang="de-DE" sz="2000" i="1" dirty="0" err="1"/>
              <a:t>menschIichen</a:t>
            </a:r>
            <a:r>
              <a:rPr lang="de-DE" sz="2000" dirty="0"/>
              <a:t> Gesellschaft zu erfüllen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Heimtiere müssen </a:t>
            </a:r>
          </a:p>
          <a:p>
            <a:pPr marL="885825" lvl="2" indent="-342900"/>
            <a:r>
              <a:rPr lang="de-DE" sz="2000" dirty="0"/>
              <a:t>‚tierliches‘ (Instinkte, Verhalten) ablegen </a:t>
            </a:r>
          </a:p>
          <a:p>
            <a:pPr marL="885825" lvl="2" indent="-342900"/>
            <a:r>
              <a:rPr lang="de-DE" sz="2000" dirty="0"/>
              <a:t>‚vermenschlichen‘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885825" lvl="2" indent="-342900"/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C3A49-5360-975A-C725-13B6E0EFA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863512ED-43C8-DD18-FF74-BEEC48B6EC58}"/>
              </a:ext>
            </a:extLst>
          </p:cNvPr>
          <p:cNvSpPr/>
          <p:nvPr/>
        </p:nvSpPr>
        <p:spPr bwMode="auto">
          <a:xfrm>
            <a:off x="6732240" y="2348880"/>
            <a:ext cx="1688494" cy="91487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rtlCol="0" anchor="ctr"/>
          <a:lstStyle/>
          <a:p>
            <a:pPr algn="ctr"/>
            <a:r>
              <a:rPr lang="de-DE" sz="1200" dirty="0">
                <a:latin typeface="Arial" pitchFamily="34" charset="0"/>
                <a:cs typeface="Arial" pitchFamily="34" charset="0"/>
              </a:rPr>
              <a:t>Rückgriff Sitzung zu Tiere als Lebensgefährten </a:t>
            </a:r>
          </a:p>
        </p:txBody>
      </p:sp>
    </p:spTree>
    <p:extLst>
      <p:ext uri="{BB962C8B-B14F-4D97-AF65-F5344CB8AC3E}">
        <p14:creationId xmlns:p14="http://schemas.microsoft.com/office/powerpoint/2010/main" val="29779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62A35-2773-0C98-2138-C86E7A85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23" y="1412776"/>
            <a:ext cx="8173033" cy="988900"/>
          </a:xfrm>
        </p:spPr>
        <p:txBody>
          <a:bodyPr/>
          <a:lstStyle/>
          <a:p>
            <a:r>
              <a:rPr lang="de-DE" dirty="0"/>
              <a:t>Vermenschlichungsanforderungen an Heimtiere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B17771-FD93-42E2-EE7C-7C8365082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1" y="2727272"/>
            <a:ext cx="7904745" cy="3438032"/>
          </a:xfrm>
        </p:spPr>
        <p:txBody>
          <a:bodyPr/>
          <a:lstStyle/>
          <a:p>
            <a:pPr marL="342900" indent="-342900"/>
            <a:r>
              <a:rPr lang="de-DE" sz="2000" dirty="0"/>
              <a:t>Sie müssen beherrschen…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Reinlichkeitsstandards (körperliche Gepflegtheit, Vermeidung von Gerüchen, Kontrolle der Körperausscheidungen)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akustische Zurückhaltung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soziale Distanzregeln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Besitzverhältnisse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sichere Routinen in </a:t>
            </a:r>
            <a:r>
              <a:rPr lang="de-DE" sz="2000" dirty="0" err="1"/>
              <a:t>Reizflut</a:t>
            </a:r>
            <a:r>
              <a:rPr lang="de-DE" sz="2000" dirty="0"/>
              <a:t> der urbanen Welt (Technologien, Mobilität, Akustik, soziale Dichte, Fremdes …)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Tag- und Nachtrhythmus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Aggressions- und Affektkontrolle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885825" lvl="2" indent="-342900"/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C3A49-5360-975A-C725-13B6E0EFA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E4F6D3B4-5F7E-41C4-FC3C-257D75F024CF}"/>
              </a:ext>
            </a:extLst>
          </p:cNvPr>
          <p:cNvSpPr/>
          <p:nvPr/>
        </p:nvSpPr>
        <p:spPr bwMode="auto">
          <a:xfrm>
            <a:off x="3131840" y="519192"/>
            <a:ext cx="2376264" cy="1135976"/>
          </a:xfrm>
          <a:prstGeom prst="wedgeEllipseCallout">
            <a:avLst/>
          </a:prstGeom>
          <a:solidFill>
            <a:schemeClr val="accent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400" dirty="0">
                <a:latin typeface="Arial" pitchFamily="34" charset="0"/>
                <a:cs typeface="Arial" pitchFamily="34" charset="0"/>
              </a:rPr>
              <a:t>Rückgriff Sitzung zu „Tiere als Lebensgefährten“</a:t>
            </a:r>
          </a:p>
        </p:txBody>
      </p:sp>
    </p:spTree>
    <p:extLst>
      <p:ext uri="{BB962C8B-B14F-4D97-AF65-F5344CB8AC3E}">
        <p14:creationId xmlns:p14="http://schemas.microsoft.com/office/powerpoint/2010/main" val="23693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62A35-2773-0C98-2138-C86E7A85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45" y="2060848"/>
            <a:ext cx="8173033" cy="988900"/>
          </a:xfrm>
        </p:spPr>
        <p:txBody>
          <a:bodyPr/>
          <a:lstStyle/>
          <a:p>
            <a:r>
              <a:rPr lang="de-DE" dirty="0"/>
              <a:t>Damit Tiere erfolgreich ‚vermenschlichen‘, bedarf es ihrer Erziehung!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B17771-FD93-42E2-EE7C-7C8365082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26" y="3284984"/>
            <a:ext cx="7904745" cy="4034170"/>
          </a:xfrm>
        </p:spPr>
        <p:txBody>
          <a:bodyPr/>
          <a:lstStyle/>
          <a:p>
            <a:r>
              <a:rPr lang="de-DE" sz="2000" dirty="0"/>
              <a:t>Parallele zum Menschsein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Menschen </a:t>
            </a:r>
            <a:r>
              <a:rPr lang="de-DE" sz="2000" i="1" dirty="0"/>
              <a:t>und ebenso Heimtiere </a:t>
            </a:r>
            <a:r>
              <a:rPr lang="de-DE" sz="2000" dirty="0"/>
              <a:t>müssen Lernprozesse durch-laufen, damit aus instinktgesteuerten Lebewesen gesellschafts-fähige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Lernprozesse müssen von Menschen initiiert, reguliert und flankiert werden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Erziehungsverantwortung liegt </a:t>
            </a:r>
          </a:p>
          <a:p>
            <a:pPr marL="609600" lvl="1" indent="-342900"/>
            <a:r>
              <a:rPr lang="de-DE" sz="2000" dirty="0"/>
              <a:t>im Fall von Kindern bei Eltern</a:t>
            </a:r>
          </a:p>
          <a:p>
            <a:pPr marL="609600" lvl="1" indent="-342900"/>
            <a:r>
              <a:rPr lang="de-DE" sz="2000" dirty="0"/>
              <a:t>im Fall von Tieren bei Tierbesitzenden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885825" lvl="2" indent="-342900"/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C3A49-5360-975A-C725-13B6E0EFA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4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6509B-F1DC-4793-98E4-7E3D4021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87" y="1556792"/>
            <a:ext cx="8173033" cy="1170896"/>
          </a:xfrm>
        </p:spPr>
        <p:txBody>
          <a:bodyPr/>
          <a:lstStyle/>
          <a:p>
            <a:r>
              <a:rPr lang="de-DE" dirty="0"/>
              <a:t>Erziehungsschwächen – ob bei Kindern oder Tieren – bergen soziale Desintegrationsrisiken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BBCD7-8526-4C93-B26C-E777367D5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 </a:t>
            </a:r>
            <a:fld id="{3733AE7F-6935-469B-B7EA-A7DFC1F0D07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8272B4E-F540-4E50-B993-2359E7E33029}"/>
              </a:ext>
            </a:extLst>
          </p:cNvPr>
          <p:cNvSpPr txBox="1"/>
          <p:nvPr/>
        </p:nvSpPr>
        <p:spPr>
          <a:xfrm>
            <a:off x="529382" y="3461008"/>
            <a:ext cx="8173033" cy="29392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/>
              <a:t>Wenn Erziehungsprozess nicht gelingt …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Stigmatisierung, Regulierung, Sanktionierung der verantwortlichen Sorgenden (Eltern/bzw. Tierbesitzende)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Wegnahme des Kindes/Tieres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Fremdunterbringung zur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kompensatorischen Erziehung im Fall des Kindes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Sicherung der gesellschaftlichen Störungsfreiheit im Fall des Tieres </a:t>
            </a:r>
            <a:r>
              <a:rPr lang="de-DE" sz="2000" dirty="0">
                <a:sym typeface="Wingdings" panose="05000000000000000000" pitchFamily="2" charset="2"/>
              </a:rPr>
              <a:t> evtl. auch Tötung </a:t>
            </a:r>
            <a:endParaRPr lang="de-DE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72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5|22|1.6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21.8|33.9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21.8|33.9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21.8|33.9|7.9"/>
</p:tagLst>
</file>

<file path=ppt/theme/theme1.xml><?xml version="1.0" encoding="utf-8"?>
<a:theme xmlns:a="http://schemas.openxmlformats.org/drawingml/2006/main" name="FH_blau">
  <a:themeElements>
    <a:clrScheme name="FH_FB4_20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1F2F"/>
      </a:accent1>
      <a:accent2>
        <a:srgbClr val="F8EAE2"/>
      </a:accent2>
      <a:accent3>
        <a:srgbClr val="FFFFFF"/>
      </a:accent3>
      <a:accent4>
        <a:srgbClr val="EDB1B6"/>
      </a:accent4>
      <a:accent5>
        <a:srgbClr val="ECA092"/>
      </a:accent5>
      <a:accent6>
        <a:srgbClr val="F1BBAE"/>
      </a:accent6>
      <a:hlink>
        <a:srgbClr val="808080"/>
      </a:hlink>
      <a:folHlink>
        <a:srgbClr val="C8C8C8"/>
      </a:folHlink>
    </a:clrScheme>
    <a:fontScheme name="FH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accent1"/>
          </a:solidFill>
          <a:round/>
          <a:headEnd/>
          <a:tailEnd/>
        </a:ln>
      </a:spPr>
      <a:bodyPr/>
      <a:lstStyle>
        <a:defPPr>
          <a:defRPr>
            <a:latin typeface="Arial" pitchFamily="34" charset="0"/>
            <a:cs typeface="Arial" pitchFamily="34" charset="0"/>
          </a:defRPr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b="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H_blau - mehr Platz">
  <a:themeElements>
    <a:clrScheme name="FH_FB4_20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1F2F"/>
      </a:accent1>
      <a:accent2>
        <a:srgbClr val="F8EAE2"/>
      </a:accent2>
      <a:accent3>
        <a:srgbClr val="FFFFFF"/>
      </a:accent3>
      <a:accent4>
        <a:srgbClr val="EDB1B6"/>
      </a:accent4>
      <a:accent5>
        <a:srgbClr val="ECA092"/>
      </a:accent5>
      <a:accent6>
        <a:srgbClr val="F1BBAE"/>
      </a:accent6>
      <a:hlink>
        <a:srgbClr val="808080"/>
      </a:hlink>
      <a:folHlink>
        <a:srgbClr val="C8C8C8"/>
      </a:folHlink>
    </a:clrScheme>
    <a:fontScheme name="FH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accent1"/>
          </a:solidFill>
          <a:round/>
          <a:headEnd/>
          <a:tailEnd/>
        </a:ln>
      </a:spPr>
      <a:bodyPr/>
      <a:lstStyle>
        <a:defPPr>
          <a:defRPr>
            <a:latin typeface="Arial" pitchFamily="34" charset="0"/>
            <a:cs typeface="Arial" pitchFamily="34" charset="0"/>
          </a:defRPr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b="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FH blau 15%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1C1"/>
      </a:accent1>
      <a:accent2>
        <a:srgbClr val="D9EAF7"/>
      </a:accent2>
      <a:accent3>
        <a:srgbClr val="FFFFFF"/>
      </a:accent3>
      <a:accent4>
        <a:srgbClr val="000000"/>
      </a:accent4>
      <a:accent5>
        <a:srgbClr val="AAC1DD"/>
      </a:accent5>
      <a:accent6>
        <a:srgbClr val="CDE4F5"/>
      </a:accent6>
      <a:hlink>
        <a:srgbClr val="4DC4FF"/>
      </a:hlink>
      <a:folHlink>
        <a:srgbClr val="C8C8C8"/>
      </a:folHlink>
    </a:clrScheme>
    <a:fontScheme name="F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FH blau 15%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1C1"/>
      </a:accent1>
      <a:accent2>
        <a:srgbClr val="D9EAF7"/>
      </a:accent2>
      <a:accent3>
        <a:srgbClr val="FFFFFF"/>
      </a:accent3>
      <a:accent4>
        <a:srgbClr val="000000"/>
      </a:accent4>
      <a:accent5>
        <a:srgbClr val="AAC1DD"/>
      </a:accent5>
      <a:accent6>
        <a:srgbClr val="CDE4F5"/>
      </a:accent6>
      <a:hlink>
        <a:srgbClr val="4DC4FF"/>
      </a:hlink>
      <a:folHlink>
        <a:srgbClr val="C8C8C8"/>
      </a:folHlink>
    </a:clrScheme>
    <a:fontScheme name="F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Microsoft Office PowerPoint</Application>
  <PresentationFormat>Bildschirmpräsentation (4:3)</PresentationFormat>
  <Paragraphs>171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FH_blau</vt:lpstr>
      <vt:lpstr>FH_blau - mehr Platz</vt:lpstr>
      <vt:lpstr>Tiere von Klien_tinnen der Sozialen Arbeit: Familienhilfe    </vt:lpstr>
      <vt:lpstr>Fachfrage der Sozialen Arbeit: Soll, muss und kann sich Soziale Arbeit um Heimtiere von Klient_innen kümmern? </vt:lpstr>
      <vt:lpstr>eine seltene Ausnahme:  Thomas Ryan</vt:lpstr>
      <vt:lpstr>Welche fachlichen Argumente sprechen für Berücksichtigung der Heimtiere von Klient_innen in Soziale Arbeit?</vt:lpstr>
      <vt:lpstr>Welche Argumente sprechen für Berücksichtigung der Heimtiere von Klient_innen in der Sozialen Arbeit?</vt:lpstr>
      <vt:lpstr>Normalisierungsauftrag: Menschen helfen, gesellschaftliche Verhaltensstandards zu erfüllen – in diesem Fall der Tierhaltung</vt:lpstr>
      <vt:lpstr>Vermenschlichungsanforderungen an Heimtiere</vt:lpstr>
      <vt:lpstr>Damit Tiere erfolgreich ‚vermenschlichen‘, bedarf es ihrer Erziehung! </vt:lpstr>
      <vt:lpstr>Erziehungsschwächen – ob bei Kindern oder Tieren – bergen soziale Desintegrationsrisiken</vt:lpstr>
      <vt:lpstr>Zusammenhang zwischen Erziehungsschwächen gegenüber Kindern und Tieren </vt:lpstr>
      <vt:lpstr>Was umfasst (heute) Erziehungskompetenz – gegenüber Tier wie Kind </vt:lpstr>
      <vt:lpstr>Ähnlichkeiten kindlicher und tierlicher Erziehung </vt:lpstr>
      <vt:lpstr>Erziehungsgrundsätze: Gewaltfreiheit in der Erziehung  </vt:lpstr>
      <vt:lpstr>gewaltfreie Erziehungstechniken: z.B. Loben</vt:lpstr>
      <vt:lpstr>gewaltfreie Erziehungstechniken: Liebe </vt:lpstr>
      <vt:lpstr>„Train your baby like a dog“   </vt:lpstr>
      <vt:lpstr>Schlussfolgerung für Soziale Arbeit: Sicherung des Tierwohls gehört zu ihrem ‚Kerngeschäft‘</vt:lpstr>
      <vt:lpstr>Schlussfolgerung für Soziale Arbeit: Sicherung des Tierwohls gehört zu ihrem ‚Kerngeschäft‘</vt:lpstr>
      <vt:lpstr>These: Soziale Arbeit erfüllt ‚Normalisierungs-auftrag‘, wenn sie Klient_innen hilft, Erziehungs- und Fürsorgeaufgaben gegenüber Tier kompetent zu übernehmen … </vt:lpstr>
      <vt:lpstr>Clara Zittlau: Heimtiere der Klient*innen. Ergebnisse einer explorativen Befragung von Fachkräften der sozialpädagogischen Familienhilfe. In: Jutta Buchner-Fuhs u.a. (Hg.): Tiere und Soziale Arbeit im Anthropozän (i.E.) </vt:lpstr>
      <vt:lpstr>Ausgangspunkt des Textes </vt:lpstr>
      <vt:lpstr>Befunde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Büro</dc:creator>
  <cp:lastModifiedBy>Rose, Lotte</cp:lastModifiedBy>
  <cp:revision>673</cp:revision>
  <dcterms:created xsi:type="dcterms:W3CDTF">2013-05-28T07:58:57Z</dcterms:created>
  <dcterms:modified xsi:type="dcterms:W3CDTF">2025-06-17T09:37:33Z</dcterms:modified>
</cp:coreProperties>
</file>