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2" r:id="rId3"/>
    <p:sldId id="303" r:id="rId4"/>
    <p:sldId id="297" r:id="rId5"/>
    <p:sldId id="282" r:id="rId6"/>
    <p:sldId id="283" r:id="rId7"/>
    <p:sldId id="258" r:id="rId8"/>
    <p:sldId id="284" r:id="rId9"/>
    <p:sldId id="289" r:id="rId10"/>
    <p:sldId id="259" r:id="rId11"/>
    <p:sldId id="285" r:id="rId12"/>
    <p:sldId id="287" r:id="rId13"/>
    <p:sldId id="288" r:id="rId14"/>
    <p:sldId id="296" r:id="rId15"/>
    <p:sldId id="277" r:id="rId16"/>
    <p:sldId id="280" r:id="rId17"/>
    <p:sldId id="291" r:id="rId18"/>
    <p:sldId id="300" r:id="rId19"/>
    <p:sldId id="304" r:id="rId20"/>
    <p:sldId id="305" r:id="rId21"/>
    <p:sldId id="306" r:id="rId22"/>
    <p:sldId id="260" r:id="rId23"/>
    <p:sldId id="261" r:id="rId24"/>
    <p:sldId id="263" r:id="rId25"/>
    <p:sldId id="262" r:id="rId26"/>
    <p:sldId id="264" r:id="rId27"/>
    <p:sldId id="265" r:id="rId28"/>
    <p:sldId id="266" r:id="rId29"/>
    <p:sldId id="298" r:id="rId30"/>
    <p:sldId id="279" r:id="rId31"/>
    <p:sldId id="295" r:id="rId3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2850951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492270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671418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792247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2969859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642005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197515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59053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2842455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167715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FDF0936-7834-4B8D-A664-3E3F6F90F875}" type="datetimeFigureOut">
              <a:rPr lang="de-DE" smtClean="0"/>
              <a:pPr/>
              <a:t>21.10.2024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166017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F0936-7834-4B8D-A664-3E3F6F90F875}" type="datetimeFigureOut">
              <a:rPr lang="de-DE" smtClean="0"/>
              <a:pPr/>
              <a:t>21.10.2024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78702-B1C4-4A86-80E1-01E5E1A020A3}" type="slidenum">
              <a:rPr lang="de-DE" smtClean="0"/>
              <a:pPr/>
              <a:t>‹Nr.›</a:t>
            </a:fld>
            <a:endParaRPr lang="de-DE"/>
          </a:p>
        </p:txBody>
      </p:sp>
    </p:spTree>
    <p:extLst>
      <p:ext uri="{BB962C8B-B14F-4D97-AF65-F5344CB8AC3E}">
        <p14:creationId xmlns:p14="http://schemas.microsoft.com/office/powerpoint/2010/main" val="866538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a:t>Module: Academic Skills (5 ECTS)</a:t>
            </a:r>
            <a:br>
              <a:rPr lang="de-DE" dirty="0"/>
            </a:br>
            <a:r>
              <a:rPr lang="de-DE" dirty="0"/>
              <a:t>Studiengang: </a:t>
            </a:r>
            <a:r>
              <a:rPr lang="de-DE" dirty="0" err="1"/>
              <a:t>Mechatronics</a:t>
            </a:r>
            <a:br>
              <a:rPr lang="de-DE" dirty="0"/>
            </a:br>
            <a:br>
              <a:rPr lang="de-DE" dirty="0"/>
            </a:br>
            <a:br>
              <a:rPr lang="de-DE" dirty="0"/>
            </a:br>
            <a:r>
              <a:rPr lang="de-DE" dirty="0" err="1"/>
              <a:t>Slides</a:t>
            </a:r>
            <a:r>
              <a:rPr lang="de-DE" dirty="0"/>
              <a:t> </a:t>
            </a:r>
            <a:r>
              <a:rPr lang="de-DE" dirty="0" err="1"/>
              <a:t>for</a:t>
            </a:r>
            <a:r>
              <a:rPr lang="de-DE" dirty="0"/>
              <a:t> Kick-Off</a:t>
            </a:r>
          </a:p>
        </p:txBody>
      </p:sp>
      <p:sp>
        <p:nvSpPr>
          <p:cNvPr id="3" name="Untertitel 2"/>
          <p:cNvSpPr>
            <a:spLocks noGrp="1"/>
          </p:cNvSpPr>
          <p:nvPr>
            <p:ph type="subTitle" idx="1"/>
          </p:nvPr>
        </p:nvSpPr>
        <p:spPr/>
        <p:txBody>
          <a:bodyPr/>
          <a:lstStyle/>
          <a:p>
            <a:endParaRPr lang="de-DE" dirty="0"/>
          </a:p>
          <a:p>
            <a:r>
              <a:rPr lang="de-DE" dirty="0"/>
              <a:t>(English Version)</a:t>
            </a:r>
          </a:p>
        </p:txBody>
      </p:sp>
    </p:spTree>
    <p:extLst>
      <p:ext uri="{BB962C8B-B14F-4D97-AF65-F5344CB8AC3E}">
        <p14:creationId xmlns:p14="http://schemas.microsoft.com/office/powerpoint/2010/main" val="4033678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Grading</a:t>
            </a:r>
            <a:endParaRPr lang="de-DE" dirty="0"/>
          </a:p>
        </p:txBody>
      </p:sp>
      <p:sp>
        <p:nvSpPr>
          <p:cNvPr id="3" name="Inhaltsplatzhalter 2"/>
          <p:cNvSpPr>
            <a:spLocks noGrp="1"/>
          </p:cNvSpPr>
          <p:nvPr>
            <p:ph idx="1"/>
          </p:nvPr>
        </p:nvSpPr>
        <p:spPr/>
        <p:txBody>
          <a:bodyPr>
            <a:normAutofit/>
          </a:bodyPr>
          <a:lstStyle/>
          <a:p>
            <a:pPr marL="0" indent="0">
              <a:buNone/>
            </a:pPr>
            <a:r>
              <a:rPr lang="en-GB" b="1" dirty="0"/>
              <a:t>According to points (1,0 – 5,0).  </a:t>
            </a:r>
          </a:p>
          <a:p>
            <a:pPr marL="0" indent="0">
              <a:buNone/>
            </a:pPr>
            <a:r>
              <a:rPr lang="en-GB" b="1" dirty="0"/>
              <a:t>   1,0 = 100-95</a:t>
            </a:r>
          </a:p>
          <a:p>
            <a:pPr marL="0" indent="0">
              <a:buNone/>
            </a:pPr>
            <a:r>
              <a:rPr lang="en-GB" b="1" dirty="0"/>
              <a:t>   1,3 = 94-90, etc.  </a:t>
            </a:r>
          </a:p>
          <a:p>
            <a:pPr marL="0" indent="0">
              <a:buNone/>
            </a:pPr>
            <a:r>
              <a:rPr lang="en-GB" b="1" dirty="0"/>
              <a:t>Pass grade is 50 and above out of 100.</a:t>
            </a:r>
            <a:endParaRPr lang="de-DE" dirty="0"/>
          </a:p>
          <a:p>
            <a:endParaRPr lang="de-DE" dirty="0"/>
          </a:p>
        </p:txBody>
      </p:sp>
    </p:spTree>
    <p:extLst>
      <p:ext uri="{BB962C8B-B14F-4D97-AF65-F5344CB8AC3E}">
        <p14:creationId xmlns:p14="http://schemas.microsoft.com/office/powerpoint/2010/main" val="1742025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Basis – </a:t>
            </a:r>
            <a:r>
              <a:rPr lang="de-DE" dirty="0" err="1"/>
              <a:t>Literature</a:t>
            </a:r>
            <a:r>
              <a:rPr lang="de-DE" dirty="0"/>
              <a:t>: </a:t>
            </a:r>
            <a:r>
              <a:rPr lang="de-DE" dirty="0" err="1"/>
              <a:t>Script</a:t>
            </a:r>
            <a:endParaRPr lang="de-DE" dirty="0"/>
          </a:p>
        </p:txBody>
      </p:sp>
      <p:sp>
        <p:nvSpPr>
          <p:cNvPr id="3" name="Inhaltsplatzhalter 2"/>
          <p:cNvSpPr>
            <a:spLocks noGrp="1"/>
          </p:cNvSpPr>
          <p:nvPr>
            <p:ph idx="1"/>
          </p:nvPr>
        </p:nvSpPr>
        <p:spPr/>
        <p:txBody>
          <a:bodyPr/>
          <a:lstStyle/>
          <a:p>
            <a:pPr marL="0" indent="0">
              <a:buNone/>
            </a:pPr>
            <a:r>
              <a:rPr lang="de-DE" dirty="0"/>
              <a:t>Script: €5,00.</a:t>
            </a:r>
          </a:p>
          <a:p>
            <a:pPr marL="0" indent="0">
              <a:buNone/>
            </a:pPr>
            <a:r>
              <a:rPr lang="de-DE" dirty="0"/>
              <a:t>PDF: Free </a:t>
            </a:r>
            <a:r>
              <a:rPr lang="de-DE" dirty="0" err="1"/>
              <a:t>of</a:t>
            </a:r>
            <a:r>
              <a:rPr lang="de-DE" dirty="0"/>
              <a:t> </a:t>
            </a:r>
            <a:r>
              <a:rPr lang="de-DE" dirty="0" err="1"/>
              <a:t>charge</a:t>
            </a:r>
            <a:r>
              <a:rPr lang="de-DE" dirty="0"/>
              <a:t>.  Download on </a:t>
            </a:r>
            <a:r>
              <a:rPr lang="de-DE" dirty="0" err="1"/>
              <a:t>campUAS</a:t>
            </a:r>
            <a:r>
              <a:rPr lang="de-DE" dirty="0"/>
              <a:t>.</a:t>
            </a:r>
          </a:p>
          <a:p>
            <a:pPr marL="0" indent="0">
              <a:buNone/>
            </a:pPr>
            <a:endParaRPr lang="de-DE" dirty="0"/>
          </a:p>
        </p:txBody>
      </p:sp>
    </p:spTree>
    <p:extLst>
      <p:ext uri="{BB962C8B-B14F-4D97-AF65-F5344CB8AC3E}">
        <p14:creationId xmlns:p14="http://schemas.microsoft.com/office/powerpoint/2010/main" val="2997486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Language </a:t>
            </a:r>
            <a:r>
              <a:rPr lang="de-DE" dirty="0" err="1"/>
              <a:t>of</a:t>
            </a:r>
            <a:r>
              <a:rPr lang="de-DE" dirty="0"/>
              <a:t> </a:t>
            </a:r>
            <a:r>
              <a:rPr lang="de-DE" dirty="0" err="1"/>
              <a:t>the</a:t>
            </a:r>
            <a:r>
              <a:rPr lang="de-DE" dirty="0"/>
              <a:t> Unit</a:t>
            </a:r>
          </a:p>
        </p:txBody>
      </p:sp>
      <p:sp>
        <p:nvSpPr>
          <p:cNvPr id="3" name="Inhaltsplatzhalter 2"/>
          <p:cNvSpPr>
            <a:spLocks noGrp="1"/>
          </p:cNvSpPr>
          <p:nvPr>
            <p:ph idx="1"/>
          </p:nvPr>
        </p:nvSpPr>
        <p:spPr/>
        <p:txBody>
          <a:bodyPr/>
          <a:lstStyle/>
          <a:p>
            <a:pPr marL="0" indent="0">
              <a:buNone/>
            </a:pPr>
            <a:r>
              <a:rPr lang="de-DE" dirty="0"/>
              <a:t>English</a:t>
            </a:r>
          </a:p>
        </p:txBody>
      </p:sp>
    </p:spTree>
    <p:extLst>
      <p:ext uri="{BB962C8B-B14F-4D97-AF65-F5344CB8AC3E}">
        <p14:creationId xmlns:p14="http://schemas.microsoft.com/office/powerpoint/2010/main" val="2982945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Teaching Form</a:t>
            </a:r>
          </a:p>
        </p:txBody>
      </p:sp>
      <p:sp>
        <p:nvSpPr>
          <p:cNvPr id="3" name="Inhaltsplatzhalter 2"/>
          <p:cNvSpPr>
            <a:spLocks noGrp="1"/>
          </p:cNvSpPr>
          <p:nvPr>
            <p:ph idx="1"/>
          </p:nvPr>
        </p:nvSpPr>
        <p:spPr/>
        <p:txBody>
          <a:bodyPr/>
          <a:lstStyle/>
          <a:p>
            <a:pPr marL="0" indent="0">
              <a:buNone/>
            </a:pPr>
            <a:r>
              <a:rPr lang="de-DE" dirty="0"/>
              <a:t>„</a:t>
            </a:r>
            <a:r>
              <a:rPr lang="de-DE" dirty="0" err="1"/>
              <a:t>Seminaristic</a:t>
            </a:r>
            <a:r>
              <a:rPr lang="de-DE" dirty="0"/>
              <a:t> </a:t>
            </a:r>
            <a:r>
              <a:rPr lang="de-DE" dirty="0" err="1"/>
              <a:t>teaching</a:t>
            </a:r>
            <a:r>
              <a:rPr lang="de-DE" dirty="0"/>
              <a:t>“</a:t>
            </a:r>
          </a:p>
          <a:p>
            <a:pPr marL="0" indent="0">
              <a:buNone/>
            </a:pPr>
            <a:endParaRPr lang="de-DE" dirty="0"/>
          </a:p>
          <a:p>
            <a:pPr marL="0" indent="0">
              <a:buNone/>
            </a:pPr>
            <a:r>
              <a:rPr lang="de-DE" dirty="0" err="1"/>
              <a:t>Exercises</a:t>
            </a:r>
            <a:r>
              <a:rPr lang="de-DE" dirty="0"/>
              <a:t> in </a:t>
            </a:r>
            <a:r>
              <a:rPr lang="de-DE" dirty="0" err="1"/>
              <a:t>four</a:t>
            </a:r>
            <a:r>
              <a:rPr lang="de-DE" dirty="0"/>
              <a:t> different </a:t>
            </a:r>
            <a:r>
              <a:rPr lang="de-DE" dirty="0" err="1"/>
              <a:t>language</a:t>
            </a:r>
            <a:r>
              <a:rPr lang="de-DE" dirty="0"/>
              <a:t> </a:t>
            </a:r>
            <a:r>
              <a:rPr lang="de-DE" dirty="0" err="1"/>
              <a:t>skills</a:t>
            </a:r>
            <a:r>
              <a:rPr lang="de-DE" dirty="0"/>
              <a:t> (</a:t>
            </a:r>
            <a:r>
              <a:rPr lang="de-DE" dirty="0" err="1"/>
              <a:t>reading</a:t>
            </a:r>
            <a:r>
              <a:rPr lang="de-DE" dirty="0"/>
              <a:t>, </a:t>
            </a:r>
            <a:r>
              <a:rPr lang="de-DE" dirty="0" err="1"/>
              <a:t>writing</a:t>
            </a:r>
            <a:r>
              <a:rPr lang="de-DE" dirty="0"/>
              <a:t>, </a:t>
            </a:r>
            <a:r>
              <a:rPr lang="de-DE" dirty="0" err="1"/>
              <a:t>listening</a:t>
            </a:r>
            <a:r>
              <a:rPr lang="de-DE" dirty="0"/>
              <a:t>, </a:t>
            </a:r>
            <a:r>
              <a:rPr lang="de-DE" dirty="0" err="1"/>
              <a:t>speaking</a:t>
            </a:r>
            <a:r>
              <a:rPr lang="de-DE" dirty="0"/>
              <a:t>).</a:t>
            </a:r>
          </a:p>
          <a:p>
            <a:pPr marL="0" indent="0">
              <a:buNone/>
            </a:pPr>
            <a:r>
              <a:rPr lang="de-DE" dirty="0"/>
              <a:t>Multi-media </a:t>
            </a:r>
            <a:r>
              <a:rPr lang="de-DE" dirty="0" err="1"/>
              <a:t>based</a:t>
            </a:r>
            <a:r>
              <a:rPr lang="de-DE" dirty="0"/>
              <a:t> </a:t>
            </a:r>
            <a:r>
              <a:rPr lang="de-DE" dirty="0" err="1"/>
              <a:t>input</a:t>
            </a:r>
            <a:r>
              <a:rPr lang="de-DE" dirty="0"/>
              <a:t> (</a:t>
            </a:r>
            <a:r>
              <a:rPr lang="de-DE" dirty="0" err="1"/>
              <a:t>You</a:t>
            </a:r>
            <a:r>
              <a:rPr lang="de-DE" dirty="0"/>
              <a:t> Tube </a:t>
            </a:r>
            <a:r>
              <a:rPr lang="de-DE" dirty="0" err="1"/>
              <a:t>videos</a:t>
            </a:r>
            <a:r>
              <a:rPr lang="de-DE" dirty="0"/>
              <a:t>, </a:t>
            </a:r>
            <a:r>
              <a:rPr lang="de-DE" dirty="0" err="1"/>
              <a:t>audio</a:t>
            </a:r>
            <a:r>
              <a:rPr lang="de-DE" dirty="0"/>
              <a:t> </a:t>
            </a:r>
            <a:r>
              <a:rPr lang="de-DE" dirty="0" err="1"/>
              <a:t>recordings</a:t>
            </a:r>
            <a:r>
              <a:rPr lang="de-DE" dirty="0"/>
              <a:t>).</a:t>
            </a:r>
          </a:p>
        </p:txBody>
      </p:sp>
    </p:spTree>
    <p:extLst>
      <p:ext uri="{BB962C8B-B14F-4D97-AF65-F5344CB8AC3E}">
        <p14:creationId xmlns:p14="http://schemas.microsoft.com/office/powerpoint/2010/main" val="4251338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07D0D7-8F14-44A0-A281-64ED07B5E627}"/>
              </a:ext>
            </a:extLst>
          </p:cNvPr>
          <p:cNvSpPr>
            <a:spLocks noGrp="1"/>
          </p:cNvSpPr>
          <p:nvPr>
            <p:ph type="title"/>
          </p:nvPr>
        </p:nvSpPr>
        <p:spPr/>
        <p:txBody>
          <a:bodyPr/>
          <a:lstStyle/>
          <a:p>
            <a:r>
              <a:rPr lang="de-DE" dirty="0"/>
              <a:t>Study </a:t>
            </a:r>
            <a:r>
              <a:rPr lang="de-DE" dirty="0" err="1"/>
              <a:t>Tips</a:t>
            </a:r>
            <a:endParaRPr lang="de-DE" dirty="0"/>
          </a:p>
        </p:txBody>
      </p:sp>
      <p:sp>
        <p:nvSpPr>
          <p:cNvPr id="3" name="Inhaltsplatzhalter 2">
            <a:extLst>
              <a:ext uri="{FF2B5EF4-FFF2-40B4-BE49-F238E27FC236}">
                <a16:creationId xmlns:a16="http://schemas.microsoft.com/office/drawing/2014/main" id="{B9E62A08-8E62-45A7-A82B-2F47F99FEC08}"/>
              </a:ext>
            </a:extLst>
          </p:cNvPr>
          <p:cNvSpPr>
            <a:spLocks noGrp="1"/>
          </p:cNvSpPr>
          <p:nvPr>
            <p:ph idx="1"/>
          </p:nvPr>
        </p:nvSpPr>
        <p:spPr/>
        <p:txBody>
          <a:bodyPr>
            <a:normAutofit fontScale="92500" lnSpcReduction="20000"/>
          </a:bodyPr>
          <a:lstStyle/>
          <a:p>
            <a:r>
              <a:rPr lang="de-DE" dirty="0"/>
              <a:t>Do not </a:t>
            </a:r>
            <a:r>
              <a:rPr lang="de-DE" dirty="0" err="1"/>
              <a:t>simply</a:t>
            </a:r>
            <a:r>
              <a:rPr lang="de-DE" dirty="0"/>
              <a:t> </a:t>
            </a:r>
            <a:r>
              <a:rPr lang="de-DE" dirty="0" err="1"/>
              <a:t>read</a:t>
            </a:r>
            <a:r>
              <a:rPr lang="de-DE" dirty="0"/>
              <a:t> </a:t>
            </a:r>
            <a:r>
              <a:rPr lang="de-DE" dirty="0" err="1"/>
              <a:t>through</a:t>
            </a:r>
            <a:r>
              <a:rPr lang="de-DE" dirty="0"/>
              <a:t> </a:t>
            </a:r>
            <a:r>
              <a:rPr lang="de-DE" dirty="0" err="1"/>
              <a:t>the</a:t>
            </a:r>
            <a:r>
              <a:rPr lang="de-DE" dirty="0"/>
              <a:t> </a:t>
            </a:r>
            <a:r>
              <a:rPr lang="de-DE" dirty="0" err="1"/>
              <a:t>script</a:t>
            </a:r>
            <a:r>
              <a:rPr lang="de-DE" dirty="0"/>
              <a:t>.  </a:t>
            </a:r>
            <a:r>
              <a:rPr lang="de-DE" dirty="0" err="1"/>
              <a:t>Instead</a:t>
            </a:r>
            <a:r>
              <a:rPr lang="de-DE" dirty="0"/>
              <a:t> </a:t>
            </a:r>
            <a:r>
              <a:rPr lang="de-DE" dirty="0" err="1"/>
              <a:t>you</a:t>
            </a:r>
            <a:r>
              <a:rPr lang="de-DE" dirty="0"/>
              <a:t> </a:t>
            </a:r>
            <a:r>
              <a:rPr lang="de-DE" dirty="0" err="1"/>
              <a:t>should</a:t>
            </a:r>
            <a:r>
              <a:rPr lang="de-DE" dirty="0"/>
              <a:t> </a:t>
            </a:r>
            <a:r>
              <a:rPr lang="de-DE" b="1" dirty="0" err="1"/>
              <a:t>actively</a:t>
            </a:r>
            <a:r>
              <a:rPr lang="de-DE" b="1" dirty="0"/>
              <a:t> do </a:t>
            </a:r>
            <a:r>
              <a:rPr lang="de-DE" dirty="0" err="1"/>
              <a:t>the</a:t>
            </a:r>
            <a:r>
              <a:rPr lang="de-DE" dirty="0"/>
              <a:t> </a:t>
            </a:r>
            <a:r>
              <a:rPr lang="de-DE" dirty="0" err="1"/>
              <a:t>exercises</a:t>
            </a:r>
            <a:r>
              <a:rPr lang="de-DE" dirty="0"/>
              <a:t> </a:t>
            </a:r>
            <a:r>
              <a:rPr lang="de-DE" dirty="0" err="1"/>
              <a:t>every</a:t>
            </a:r>
            <a:r>
              <a:rPr lang="de-DE" dirty="0"/>
              <a:t> </a:t>
            </a:r>
            <a:r>
              <a:rPr lang="de-DE" dirty="0" err="1"/>
              <a:t>week</a:t>
            </a:r>
            <a:r>
              <a:rPr lang="de-DE" dirty="0"/>
              <a:t> and </a:t>
            </a:r>
            <a:r>
              <a:rPr lang="de-DE" dirty="0" err="1"/>
              <a:t>then</a:t>
            </a:r>
            <a:r>
              <a:rPr lang="de-DE" dirty="0"/>
              <a:t> check </a:t>
            </a:r>
            <a:r>
              <a:rPr lang="de-DE" dirty="0" err="1"/>
              <a:t>your</a:t>
            </a:r>
            <a:r>
              <a:rPr lang="de-DE" dirty="0"/>
              <a:t> </a:t>
            </a:r>
            <a:r>
              <a:rPr lang="de-DE" dirty="0" err="1"/>
              <a:t>answers</a:t>
            </a:r>
            <a:r>
              <a:rPr lang="de-DE" dirty="0"/>
              <a:t> </a:t>
            </a:r>
            <a:r>
              <a:rPr lang="de-DE" dirty="0" err="1"/>
              <a:t>step-by-step</a:t>
            </a:r>
            <a:r>
              <a:rPr lang="de-DE" dirty="0"/>
              <a:t> </a:t>
            </a:r>
            <a:r>
              <a:rPr lang="de-DE" dirty="0" err="1"/>
              <a:t>the</a:t>
            </a:r>
            <a:r>
              <a:rPr lang="de-DE" dirty="0"/>
              <a:t> </a:t>
            </a:r>
            <a:r>
              <a:rPr lang="de-DE" dirty="0" err="1"/>
              <a:t>next</a:t>
            </a:r>
            <a:r>
              <a:rPr lang="de-DE" dirty="0"/>
              <a:t> </a:t>
            </a:r>
            <a:r>
              <a:rPr lang="de-DE" dirty="0" err="1"/>
              <a:t>week</a:t>
            </a:r>
            <a:r>
              <a:rPr lang="de-DE" dirty="0"/>
              <a:t> </a:t>
            </a:r>
            <a:r>
              <a:rPr lang="de-DE" dirty="0" err="1"/>
              <a:t>to</a:t>
            </a:r>
            <a:r>
              <a:rPr lang="de-DE" dirty="0"/>
              <a:t> </a:t>
            </a:r>
            <a:r>
              <a:rPr lang="de-DE" dirty="0" err="1"/>
              <a:t>see</a:t>
            </a:r>
            <a:r>
              <a:rPr lang="de-DE" dirty="0"/>
              <a:t> </a:t>
            </a:r>
            <a:r>
              <a:rPr lang="de-DE" dirty="0" err="1"/>
              <a:t>what</a:t>
            </a:r>
            <a:r>
              <a:rPr lang="de-DE" dirty="0"/>
              <a:t> </a:t>
            </a:r>
            <a:r>
              <a:rPr lang="de-DE" dirty="0" err="1"/>
              <a:t>you</a:t>
            </a:r>
            <a:r>
              <a:rPr lang="de-DE" dirty="0"/>
              <a:t> </a:t>
            </a:r>
            <a:r>
              <a:rPr lang="de-DE" dirty="0" err="1"/>
              <a:t>got</a:t>
            </a:r>
            <a:r>
              <a:rPr lang="de-DE" dirty="0"/>
              <a:t> </a:t>
            </a:r>
            <a:r>
              <a:rPr lang="de-DE" dirty="0" err="1"/>
              <a:t>correct</a:t>
            </a:r>
            <a:r>
              <a:rPr lang="de-DE" dirty="0"/>
              <a:t> and </a:t>
            </a:r>
            <a:r>
              <a:rPr lang="de-DE" dirty="0" err="1"/>
              <a:t>what</a:t>
            </a:r>
            <a:r>
              <a:rPr lang="de-DE" dirty="0"/>
              <a:t> </a:t>
            </a:r>
            <a:r>
              <a:rPr lang="de-DE" dirty="0" err="1"/>
              <a:t>you</a:t>
            </a:r>
            <a:r>
              <a:rPr lang="de-DE" dirty="0"/>
              <a:t> </a:t>
            </a:r>
            <a:r>
              <a:rPr lang="de-DE" dirty="0" err="1"/>
              <a:t>got</a:t>
            </a:r>
            <a:r>
              <a:rPr lang="de-DE" dirty="0"/>
              <a:t> </a:t>
            </a:r>
            <a:r>
              <a:rPr lang="de-DE" dirty="0" err="1"/>
              <a:t>wrong</a:t>
            </a:r>
            <a:r>
              <a:rPr lang="de-DE" dirty="0"/>
              <a:t>.</a:t>
            </a:r>
          </a:p>
          <a:p>
            <a:r>
              <a:rPr lang="de-DE" dirty="0"/>
              <a:t>Set </a:t>
            </a:r>
            <a:r>
              <a:rPr lang="de-DE" dirty="0" err="1"/>
              <a:t>aside</a:t>
            </a:r>
            <a:r>
              <a:rPr lang="de-DE" dirty="0"/>
              <a:t> a </a:t>
            </a:r>
            <a:r>
              <a:rPr lang="de-DE" b="1" dirty="0" err="1"/>
              <a:t>regular</a:t>
            </a:r>
            <a:r>
              <a:rPr lang="de-DE" b="1" dirty="0"/>
              <a:t> time </a:t>
            </a:r>
            <a:r>
              <a:rPr lang="de-DE" dirty="0" err="1"/>
              <a:t>of</a:t>
            </a:r>
            <a:r>
              <a:rPr lang="de-DE" dirty="0"/>
              <a:t> </a:t>
            </a:r>
            <a:r>
              <a:rPr lang="de-DE" dirty="0" err="1"/>
              <a:t>the</a:t>
            </a:r>
            <a:r>
              <a:rPr lang="de-DE" dirty="0"/>
              <a:t> </a:t>
            </a:r>
            <a:r>
              <a:rPr lang="de-DE" dirty="0" err="1"/>
              <a:t>week</a:t>
            </a:r>
            <a:r>
              <a:rPr lang="de-DE" dirty="0"/>
              <a:t> </a:t>
            </a:r>
            <a:r>
              <a:rPr lang="de-DE" dirty="0" err="1"/>
              <a:t>to</a:t>
            </a:r>
            <a:r>
              <a:rPr lang="de-DE" dirty="0"/>
              <a:t> do </a:t>
            </a:r>
            <a:r>
              <a:rPr lang="de-DE" dirty="0" err="1"/>
              <a:t>your</a:t>
            </a:r>
            <a:r>
              <a:rPr lang="de-DE" dirty="0"/>
              <a:t> </a:t>
            </a:r>
            <a:r>
              <a:rPr lang="de-DE" dirty="0" err="1"/>
              <a:t>asynchronous</a:t>
            </a:r>
            <a:r>
              <a:rPr lang="de-DE" dirty="0"/>
              <a:t> English </a:t>
            </a:r>
            <a:r>
              <a:rPr lang="de-DE" dirty="0" err="1"/>
              <a:t>homework</a:t>
            </a:r>
            <a:r>
              <a:rPr lang="de-DE" dirty="0"/>
              <a:t>.</a:t>
            </a:r>
          </a:p>
          <a:p>
            <a:r>
              <a:rPr lang="de-DE" dirty="0" err="1"/>
              <a:t>Record</a:t>
            </a:r>
            <a:r>
              <a:rPr lang="de-DE" dirty="0"/>
              <a:t> </a:t>
            </a:r>
            <a:r>
              <a:rPr lang="de-DE" dirty="0" err="1"/>
              <a:t>new</a:t>
            </a:r>
            <a:r>
              <a:rPr lang="de-DE" dirty="0"/>
              <a:t> </a:t>
            </a:r>
            <a:r>
              <a:rPr lang="de-DE" dirty="0" err="1"/>
              <a:t>words</a:t>
            </a:r>
            <a:r>
              <a:rPr lang="de-DE" dirty="0"/>
              <a:t>, </a:t>
            </a:r>
            <a:r>
              <a:rPr lang="de-DE" dirty="0" err="1"/>
              <a:t>new</a:t>
            </a:r>
            <a:r>
              <a:rPr lang="de-DE" dirty="0"/>
              <a:t> </a:t>
            </a:r>
            <a:r>
              <a:rPr lang="de-DE" dirty="0" err="1"/>
              <a:t>rules</a:t>
            </a:r>
            <a:r>
              <a:rPr lang="de-DE" dirty="0"/>
              <a:t>, etc. in a </a:t>
            </a:r>
            <a:r>
              <a:rPr lang="de-DE" b="1" dirty="0" err="1"/>
              <a:t>notebook</a:t>
            </a:r>
            <a:r>
              <a:rPr lang="de-DE" b="1" dirty="0"/>
              <a:t> </a:t>
            </a:r>
            <a:r>
              <a:rPr lang="de-DE" b="1" dirty="0" err="1"/>
              <a:t>or</a:t>
            </a:r>
            <a:r>
              <a:rPr lang="de-DE" b="1" dirty="0"/>
              <a:t> separate </a:t>
            </a:r>
            <a:r>
              <a:rPr lang="de-DE" b="1" dirty="0" err="1"/>
              <a:t>computer</a:t>
            </a:r>
            <a:r>
              <a:rPr lang="de-DE" b="1" dirty="0"/>
              <a:t> </a:t>
            </a:r>
            <a:r>
              <a:rPr lang="de-DE" b="1" dirty="0" err="1"/>
              <a:t>file</a:t>
            </a:r>
            <a:r>
              <a:rPr lang="de-DE" dirty="0"/>
              <a:t> </a:t>
            </a:r>
            <a:r>
              <a:rPr lang="de-DE" dirty="0" err="1"/>
              <a:t>called</a:t>
            </a:r>
            <a:r>
              <a:rPr lang="de-DE" dirty="0"/>
              <a:t> „Academic Skills“ </a:t>
            </a:r>
            <a:r>
              <a:rPr lang="de-DE" dirty="0" err="1"/>
              <a:t>to</a:t>
            </a:r>
            <a:r>
              <a:rPr lang="de-DE" dirty="0"/>
              <a:t> </a:t>
            </a:r>
            <a:r>
              <a:rPr lang="de-DE" dirty="0" err="1"/>
              <a:t>document</a:t>
            </a:r>
            <a:r>
              <a:rPr lang="de-DE" dirty="0"/>
              <a:t> </a:t>
            </a:r>
            <a:r>
              <a:rPr lang="de-DE" dirty="0" err="1"/>
              <a:t>your</a:t>
            </a:r>
            <a:r>
              <a:rPr lang="de-DE" dirty="0"/>
              <a:t> </a:t>
            </a:r>
            <a:r>
              <a:rPr lang="de-DE" dirty="0" err="1"/>
              <a:t>work</a:t>
            </a:r>
            <a:r>
              <a:rPr lang="de-DE" dirty="0"/>
              <a:t> and </a:t>
            </a:r>
            <a:r>
              <a:rPr lang="de-DE" dirty="0" err="1"/>
              <a:t>look</a:t>
            </a:r>
            <a:r>
              <a:rPr lang="de-DE" dirty="0"/>
              <a:t> back at </a:t>
            </a:r>
            <a:r>
              <a:rPr lang="de-DE" dirty="0" err="1"/>
              <a:t>when</a:t>
            </a:r>
            <a:r>
              <a:rPr lang="de-DE" dirty="0"/>
              <a:t> </a:t>
            </a:r>
            <a:r>
              <a:rPr lang="de-DE" dirty="0" err="1"/>
              <a:t>studying</a:t>
            </a:r>
            <a:r>
              <a:rPr lang="de-DE" dirty="0"/>
              <a:t> </a:t>
            </a:r>
            <a:r>
              <a:rPr lang="de-DE" dirty="0" err="1"/>
              <a:t>for</a:t>
            </a:r>
            <a:r>
              <a:rPr lang="de-DE" dirty="0"/>
              <a:t> </a:t>
            </a:r>
            <a:r>
              <a:rPr lang="de-DE" dirty="0" err="1"/>
              <a:t>the</a:t>
            </a:r>
            <a:r>
              <a:rPr lang="de-DE" dirty="0"/>
              <a:t> final </a:t>
            </a:r>
            <a:r>
              <a:rPr lang="de-DE" dirty="0" err="1"/>
              <a:t>exam</a:t>
            </a:r>
            <a:r>
              <a:rPr lang="de-DE" dirty="0"/>
              <a:t>.</a:t>
            </a:r>
          </a:p>
        </p:txBody>
      </p:sp>
    </p:spTree>
    <p:extLst>
      <p:ext uri="{BB962C8B-B14F-4D97-AF65-F5344CB8AC3E}">
        <p14:creationId xmlns:p14="http://schemas.microsoft.com/office/powerpoint/2010/main" val="2160753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de-DE" altLang="de-DE" sz="4000" dirty="0" err="1"/>
              <a:t>CampUAS</a:t>
            </a:r>
            <a:r>
              <a:rPr lang="de-DE" altLang="de-DE" sz="4000" dirty="0"/>
              <a:t> Online Course </a:t>
            </a:r>
            <a:r>
              <a:rPr lang="de-DE" altLang="de-DE" sz="4000" dirty="0" err="1"/>
              <a:t>for</a:t>
            </a:r>
            <a:r>
              <a:rPr lang="de-DE" altLang="de-DE" sz="4000" dirty="0"/>
              <a:t> Academic Skills </a:t>
            </a:r>
            <a:r>
              <a:rPr lang="de-DE" altLang="de-DE" sz="4000" dirty="0" err="1"/>
              <a:t>Program</a:t>
            </a:r>
            <a:r>
              <a:rPr lang="de-DE" altLang="de-DE" sz="4000" dirty="0"/>
              <a:t> in Mech</a:t>
            </a:r>
          </a:p>
        </p:txBody>
      </p:sp>
      <p:sp>
        <p:nvSpPr>
          <p:cNvPr id="27651" name="Rectangle 3"/>
          <p:cNvSpPr>
            <a:spLocks noGrp="1" noChangeArrowheads="1"/>
          </p:cNvSpPr>
          <p:nvPr>
            <p:ph type="body" idx="1"/>
          </p:nvPr>
        </p:nvSpPr>
        <p:spPr/>
        <p:txBody>
          <a:bodyPr>
            <a:normAutofit/>
          </a:bodyPr>
          <a:lstStyle/>
          <a:p>
            <a:pPr eaLnBrk="1" hangingPunct="1"/>
            <a:r>
              <a:rPr lang="de-DE" altLang="de-DE" dirty="0"/>
              <a:t>Slawney: Academic Skills </a:t>
            </a:r>
            <a:r>
              <a:rPr lang="de-DE" altLang="de-DE" dirty="0" err="1"/>
              <a:t>Mechatronics</a:t>
            </a:r>
            <a:endParaRPr lang="de-DE" altLang="de-DE" dirty="0"/>
          </a:p>
          <a:p>
            <a:pPr eaLnBrk="1" hangingPunct="1"/>
            <a:r>
              <a:rPr lang="de-DE" altLang="de-DE" dirty="0"/>
              <a:t>Password: </a:t>
            </a:r>
            <a:r>
              <a:rPr lang="de-DE" altLang="de-DE" dirty="0" err="1"/>
              <a:t>Slawney_Skills</a:t>
            </a:r>
            <a:endParaRPr lang="de-DE" altLang="de-DE" dirty="0"/>
          </a:p>
          <a:p>
            <a:pPr eaLnBrk="1" hangingPunct="1"/>
            <a:endParaRPr lang="de-DE" altLang="de-DE" dirty="0"/>
          </a:p>
          <a:p>
            <a:pPr eaLnBrk="1" hangingPunct="1"/>
            <a:endParaRPr lang="de-DE" altLang="de-DE" dirty="0"/>
          </a:p>
        </p:txBody>
      </p:sp>
    </p:spTree>
    <p:extLst>
      <p:ext uri="{BB962C8B-B14F-4D97-AF65-F5344CB8AC3E}">
        <p14:creationId xmlns:p14="http://schemas.microsoft.com/office/powerpoint/2010/main" val="4267357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campUAS</a:t>
            </a:r>
            <a:r>
              <a:rPr lang="de-DE" dirty="0"/>
              <a:t> Course</a:t>
            </a:r>
          </a:p>
        </p:txBody>
      </p:sp>
      <p:sp>
        <p:nvSpPr>
          <p:cNvPr id="3" name="Inhaltsplatzhalter 2"/>
          <p:cNvSpPr>
            <a:spLocks noGrp="1"/>
          </p:cNvSpPr>
          <p:nvPr>
            <p:ph idx="1"/>
          </p:nvPr>
        </p:nvSpPr>
        <p:spPr/>
        <p:txBody>
          <a:bodyPr>
            <a:normAutofit fontScale="85000" lnSpcReduction="20000"/>
          </a:bodyPr>
          <a:lstStyle/>
          <a:p>
            <a:pPr marL="0" indent="0">
              <a:buNone/>
            </a:pPr>
            <a:r>
              <a:rPr lang="de-DE" dirty="0" err="1"/>
              <a:t>What</a:t>
            </a:r>
            <a:r>
              <a:rPr lang="de-DE" dirty="0"/>
              <a:t> </a:t>
            </a:r>
            <a:r>
              <a:rPr lang="de-DE" dirty="0" err="1"/>
              <a:t>is</a:t>
            </a:r>
            <a:r>
              <a:rPr lang="de-DE" dirty="0"/>
              <a:t> on </a:t>
            </a:r>
            <a:r>
              <a:rPr lang="de-DE" dirty="0" err="1"/>
              <a:t>the</a:t>
            </a:r>
            <a:r>
              <a:rPr lang="de-DE" dirty="0"/>
              <a:t> </a:t>
            </a:r>
            <a:r>
              <a:rPr lang="de-DE" dirty="0" err="1"/>
              <a:t>campUAS</a:t>
            </a:r>
            <a:r>
              <a:rPr lang="de-DE" dirty="0"/>
              <a:t> Course?</a:t>
            </a:r>
          </a:p>
          <a:p>
            <a:pPr>
              <a:buFont typeface="Arial" charset="0"/>
              <a:buChar char="•"/>
            </a:pPr>
            <a:r>
              <a:rPr lang="de-DE" dirty="0" err="1"/>
              <a:t>Instructor</a:t>
            </a:r>
            <a:r>
              <a:rPr lang="de-DE" dirty="0"/>
              <a:t> </a:t>
            </a:r>
            <a:r>
              <a:rPr lang="de-DE" dirty="0" err="1"/>
              <a:t>Announcements</a:t>
            </a:r>
            <a:endParaRPr lang="de-DE" dirty="0"/>
          </a:p>
          <a:p>
            <a:pPr>
              <a:buFont typeface="Arial" charset="0"/>
              <a:buChar char="•"/>
            </a:pPr>
            <a:r>
              <a:rPr lang="de-DE" dirty="0"/>
              <a:t>Zoom Meeting </a:t>
            </a:r>
            <a:r>
              <a:rPr lang="de-DE" dirty="0" err="1"/>
              <a:t>Invitations</a:t>
            </a:r>
            <a:r>
              <a:rPr lang="de-DE" dirty="0"/>
              <a:t> (</a:t>
            </a:r>
            <a:r>
              <a:rPr lang="de-DE" dirty="0" err="1"/>
              <a:t>if</a:t>
            </a:r>
            <a:r>
              <a:rPr lang="de-DE" dirty="0"/>
              <a:t> </a:t>
            </a:r>
            <a:r>
              <a:rPr lang="de-DE" dirty="0" err="1"/>
              <a:t>necessary</a:t>
            </a:r>
            <a:r>
              <a:rPr lang="de-DE" dirty="0"/>
              <a:t>)</a:t>
            </a:r>
          </a:p>
          <a:p>
            <a:pPr>
              <a:buFont typeface="Arial" charset="0"/>
              <a:buChar char="•"/>
            </a:pPr>
            <a:r>
              <a:rPr lang="de-DE" dirty="0"/>
              <a:t>„Sprachtest“ (</a:t>
            </a:r>
            <a:r>
              <a:rPr lang="de-DE" dirty="0" err="1"/>
              <a:t>Entrance</a:t>
            </a:r>
            <a:r>
              <a:rPr lang="de-DE" dirty="0"/>
              <a:t> </a:t>
            </a:r>
            <a:r>
              <a:rPr lang="de-DE" dirty="0" err="1"/>
              <a:t>Exam</a:t>
            </a:r>
            <a:r>
              <a:rPr lang="de-DE" dirty="0"/>
              <a:t>)</a:t>
            </a:r>
          </a:p>
          <a:p>
            <a:pPr>
              <a:buFont typeface="Arial" charset="0"/>
              <a:buChar char="•"/>
            </a:pPr>
            <a:r>
              <a:rPr lang="de-DE" dirty="0"/>
              <a:t>Power Point </a:t>
            </a:r>
            <a:r>
              <a:rPr lang="de-DE" dirty="0" err="1"/>
              <a:t>Slides</a:t>
            </a:r>
            <a:r>
              <a:rPr lang="de-DE" dirty="0"/>
              <a:t> </a:t>
            </a:r>
            <a:r>
              <a:rPr lang="de-DE" dirty="0" err="1"/>
              <a:t>for</a:t>
            </a:r>
            <a:r>
              <a:rPr lang="de-DE" dirty="0"/>
              <a:t> </a:t>
            </a:r>
            <a:r>
              <a:rPr lang="de-DE" dirty="0" err="1"/>
              <a:t>Lessons</a:t>
            </a:r>
            <a:endParaRPr lang="de-DE" dirty="0"/>
          </a:p>
          <a:p>
            <a:pPr>
              <a:buFont typeface="Arial" charset="0"/>
              <a:buChar char="•"/>
            </a:pPr>
            <a:r>
              <a:rPr lang="de-DE" dirty="0" err="1"/>
              <a:t>Presentation</a:t>
            </a:r>
            <a:r>
              <a:rPr lang="de-DE" dirty="0"/>
              <a:t> </a:t>
            </a:r>
            <a:r>
              <a:rPr lang="de-DE" dirty="0" err="1"/>
              <a:t>Sign-Up</a:t>
            </a:r>
            <a:r>
              <a:rPr lang="de-DE" dirty="0"/>
              <a:t> Portal</a:t>
            </a:r>
          </a:p>
          <a:p>
            <a:pPr>
              <a:buFont typeface="Arial" charset="0"/>
              <a:buChar char="•"/>
            </a:pPr>
            <a:r>
              <a:rPr lang="de-DE" dirty="0"/>
              <a:t>Report Upload Portal</a:t>
            </a:r>
          </a:p>
          <a:p>
            <a:pPr>
              <a:buFont typeface="Arial" charset="0"/>
              <a:buChar char="•"/>
            </a:pPr>
            <a:r>
              <a:rPr lang="de-DE" dirty="0" err="1"/>
              <a:t>Assignment</a:t>
            </a:r>
            <a:r>
              <a:rPr lang="de-DE" dirty="0"/>
              <a:t> </a:t>
            </a:r>
            <a:r>
              <a:rPr lang="de-DE" dirty="0" err="1"/>
              <a:t>Descriptions</a:t>
            </a:r>
            <a:endParaRPr lang="de-DE" dirty="0"/>
          </a:p>
          <a:p>
            <a:pPr>
              <a:buFont typeface="Arial" charset="0"/>
              <a:buChar char="•"/>
            </a:pPr>
            <a:r>
              <a:rPr lang="de-DE" dirty="0"/>
              <a:t>Learning Materials</a:t>
            </a:r>
          </a:p>
          <a:p>
            <a:pPr>
              <a:buFont typeface="Arial" charset="0"/>
              <a:buChar char="•"/>
            </a:pPr>
            <a:r>
              <a:rPr lang="de-DE" dirty="0"/>
              <a:t>Access </a:t>
            </a:r>
            <a:r>
              <a:rPr lang="de-DE" dirty="0" err="1"/>
              <a:t>to</a:t>
            </a:r>
            <a:r>
              <a:rPr lang="de-DE" dirty="0"/>
              <a:t> SPEEX Online </a:t>
            </a:r>
            <a:r>
              <a:rPr lang="de-DE" dirty="0" err="1"/>
              <a:t>Self-Learn</a:t>
            </a:r>
            <a:r>
              <a:rPr lang="de-DE" dirty="0"/>
              <a:t> Software</a:t>
            </a:r>
          </a:p>
          <a:p>
            <a:pPr marL="0" indent="0">
              <a:buNone/>
            </a:pPr>
            <a:endParaRPr lang="de-DE" dirty="0"/>
          </a:p>
        </p:txBody>
      </p:sp>
    </p:spTree>
    <p:extLst>
      <p:ext uri="{BB962C8B-B14F-4D97-AF65-F5344CB8AC3E}">
        <p14:creationId xmlns:p14="http://schemas.microsoft.com/office/powerpoint/2010/main" val="3449925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Online Placement Test</a:t>
            </a:r>
          </a:p>
        </p:txBody>
      </p:sp>
      <p:sp>
        <p:nvSpPr>
          <p:cNvPr id="3" name="Inhaltsplatzhalter 2"/>
          <p:cNvSpPr>
            <a:spLocks noGrp="1"/>
          </p:cNvSpPr>
          <p:nvPr>
            <p:ph idx="1"/>
          </p:nvPr>
        </p:nvSpPr>
        <p:spPr/>
        <p:txBody>
          <a:bodyPr>
            <a:normAutofit fontScale="55000" lnSpcReduction="20000"/>
          </a:bodyPr>
          <a:lstStyle/>
          <a:p>
            <a:pPr marL="0" indent="0">
              <a:buNone/>
            </a:pPr>
            <a:r>
              <a:rPr lang="en-US" dirty="0"/>
              <a:t>The online placement test is used to determine where your strengths and weaknesses are as well as to place you in the group best suited for your needs. You should complete the test the first week of the semester. You can take the test twice. Take it alone and without outside help so that we have an accurate idea of your skills.</a:t>
            </a:r>
            <a:endParaRPr lang="de-DE" dirty="0"/>
          </a:p>
          <a:p>
            <a:pPr marL="0" indent="0">
              <a:buNone/>
            </a:pPr>
            <a:r>
              <a:rPr lang="en-US" dirty="0"/>
              <a:t> </a:t>
            </a:r>
            <a:endParaRPr lang="de-DE" dirty="0"/>
          </a:p>
          <a:p>
            <a:pPr marL="0" indent="0">
              <a:buNone/>
            </a:pPr>
            <a:r>
              <a:rPr lang="en-US" dirty="0"/>
              <a:t>The online test is available in your </a:t>
            </a:r>
            <a:r>
              <a:rPr lang="en-US" dirty="0" err="1"/>
              <a:t>campUAS</a:t>
            </a:r>
            <a:r>
              <a:rPr lang="en-US" dirty="0"/>
              <a:t> course room. In order to access the online placement exam, you must have a </a:t>
            </a:r>
            <a:r>
              <a:rPr lang="en-US" dirty="0" err="1"/>
              <a:t>campUAS</a:t>
            </a:r>
            <a:r>
              <a:rPr lang="en-US" dirty="0"/>
              <a:t> account. You can access the test via the FRA-UAS </a:t>
            </a:r>
            <a:r>
              <a:rPr lang="en-US" dirty="0" err="1"/>
              <a:t>campUAS</a:t>
            </a:r>
            <a:r>
              <a:rPr lang="en-US" dirty="0"/>
              <a:t> platform: </a:t>
            </a:r>
            <a:endParaRPr lang="de-DE" dirty="0"/>
          </a:p>
          <a:p>
            <a:pPr marL="0" indent="0">
              <a:buNone/>
            </a:pPr>
            <a:endParaRPr lang="en-US" dirty="0"/>
          </a:p>
          <a:p>
            <a:pPr marL="0" indent="0">
              <a:buNone/>
            </a:pPr>
            <a:r>
              <a:rPr lang="en-US" b="1" dirty="0"/>
              <a:t>Course: Slawney: Academic Skills Mechatronics</a:t>
            </a:r>
            <a:endParaRPr lang="de-DE" dirty="0"/>
          </a:p>
          <a:p>
            <a:pPr marL="0" indent="0">
              <a:buNone/>
            </a:pPr>
            <a:r>
              <a:rPr lang="en-US" b="1" dirty="0"/>
              <a:t>Password: </a:t>
            </a:r>
            <a:r>
              <a:rPr lang="en-US" b="1" dirty="0" err="1"/>
              <a:t>Slawney_Skills</a:t>
            </a:r>
            <a:endParaRPr lang="de-DE" dirty="0"/>
          </a:p>
          <a:p>
            <a:pPr marL="0" indent="0">
              <a:buNone/>
            </a:pPr>
            <a:r>
              <a:rPr lang="en-US" b="1" dirty="0"/>
              <a:t> </a:t>
            </a:r>
            <a:endParaRPr lang="de-DE" dirty="0"/>
          </a:p>
          <a:p>
            <a:pPr marL="0" indent="0">
              <a:buNone/>
            </a:pPr>
            <a:r>
              <a:rPr lang="de-DE" b="1" dirty="0"/>
              <a:t>Time </a:t>
            </a:r>
            <a:r>
              <a:rPr lang="de-DE" b="1" dirty="0" err="1"/>
              <a:t>is</a:t>
            </a:r>
            <a:r>
              <a:rPr lang="de-DE" b="1" dirty="0"/>
              <a:t> </a:t>
            </a:r>
            <a:r>
              <a:rPr lang="de-DE" b="1" dirty="0" err="1"/>
              <a:t>given</a:t>
            </a:r>
            <a:r>
              <a:rPr lang="de-DE" b="1" dirty="0"/>
              <a:t> </a:t>
            </a:r>
            <a:r>
              <a:rPr lang="de-DE" b="1" dirty="0" err="1"/>
              <a:t>to</a:t>
            </a:r>
            <a:r>
              <a:rPr lang="de-DE" b="1" dirty="0"/>
              <a:t> </a:t>
            </a:r>
            <a:r>
              <a:rPr lang="de-DE" b="1" dirty="0" err="1"/>
              <a:t>you</a:t>
            </a:r>
            <a:r>
              <a:rPr lang="de-DE" b="1" dirty="0"/>
              <a:t> in </a:t>
            </a:r>
            <a:r>
              <a:rPr lang="de-DE" b="1" dirty="0" err="1"/>
              <a:t>the</a:t>
            </a:r>
            <a:r>
              <a:rPr lang="de-DE" b="1" dirty="0"/>
              <a:t> </a:t>
            </a:r>
            <a:r>
              <a:rPr lang="de-DE" b="1" dirty="0" err="1"/>
              <a:t>first</a:t>
            </a:r>
            <a:r>
              <a:rPr lang="de-DE" b="1" dirty="0"/>
              <a:t> </a:t>
            </a:r>
            <a:r>
              <a:rPr lang="de-DE" b="1" dirty="0" err="1"/>
              <a:t>lesson</a:t>
            </a:r>
            <a:r>
              <a:rPr lang="de-DE" b="1" dirty="0"/>
              <a:t> </a:t>
            </a:r>
            <a:r>
              <a:rPr lang="de-DE" b="1" dirty="0" err="1"/>
              <a:t>to</a:t>
            </a:r>
            <a:r>
              <a:rPr lang="de-DE" b="1" dirty="0"/>
              <a:t> do </a:t>
            </a:r>
            <a:r>
              <a:rPr lang="de-DE" b="1" dirty="0" err="1"/>
              <a:t>this</a:t>
            </a:r>
            <a:r>
              <a:rPr lang="de-DE" b="1" dirty="0"/>
              <a:t> </a:t>
            </a:r>
            <a:r>
              <a:rPr lang="de-DE" b="1" dirty="0" err="1"/>
              <a:t>exam</a:t>
            </a:r>
            <a:r>
              <a:rPr lang="de-DE" b="1" dirty="0"/>
              <a:t> </a:t>
            </a:r>
            <a:r>
              <a:rPr lang="de-DE" b="1" dirty="0" err="1"/>
              <a:t>up</a:t>
            </a:r>
            <a:r>
              <a:rPr lang="de-DE" b="1" dirty="0"/>
              <a:t> </a:t>
            </a:r>
            <a:r>
              <a:rPr lang="de-DE" b="1" dirty="0" err="1"/>
              <a:t>to</a:t>
            </a:r>
            <a:r>
              <a:rPr lang="de-DE" b="1" dirty="0"/>
              <a:t> </a:t>
            </a:r>
            <a:r>
              <a:rPr lang="de-DE" b="1" dirty="0" err="1"/>
              <a:t>two</a:t>
            </a:r>
            <a:r>
              <a:rPr lang="de-DE" b="1" dirty="0"/>
              <a:t> </a:t>
            </a:r>
            <a:r>
              <a:rPr lang="de-DE" b="1" dirty="0" err="1"/>
              <a:t>times</a:t>
            </a:r>
            <a:r>
              <a:rPr lang="de-DE" dirty="0"/>
              <a:t>.  </a:t>
            </a:r>
            <a:r>
              <a:rPr lang="de-DE" dirty="0" err="1"/>
              <a:t>If</a:t>
            </a:r>
            <a:r>
              <a:rPr lang="de-DE" dirty="0"/>
              <a:t> </a:t>
            </a:r>
            <a:r>
              <a:rPr lang="de-DE" dirty="0" err="1"/>
              <a:t>you</a:t>
            </a:r>
            <a:r>
              <a:rPr lang="de-DE" dirty="0"/>
              <a:t> </a:t>
            </a:r>
            <a:r>
              <a:rPr lang="de-DE" dirty="0" err="1"/>
              <a:t>have</a:t>
            </a:r>
            <a:r>
              <a:rPr lang="de-DE" dirty="0"/>
              <a:t> </a:t>
            </a:r>
            <a:r>
              <a:rPr lang="de-DE" dirty="0" err="1"/>
              <a:t>less</a:t>
            </a:r>
            <a:r>
              <a:rPr lang="de-DE" dirty="0"/>
              <a:t> </a:t>
            </a:r>
            <a:r>
              <a:rPr lang="de-DE" dirty="0" err="1"/>
              <a:t>than</a:t>
            </a:r>
            <a:r>
              <a:rPr lang="de-DE" dirty="0"/>
              <a:t> 45 </a:t>
            </a:r>
            <a:r>
              <a:rPr lang="de-DE" dirty="0" err="1"/>
              <a:t>points</a:t>
            </a:r>
            <a:r>
              <a:rPr lang="de-DE" dirty="0"/>
              <a:t> </a:t>
            </a:r>
            <a:r>
              <a:rPr lang="de-DE" dirty="0" err="1"/>
              <a:t>correct</a:t>
            </a:r>
            <a:r>
              <a:rPr lang="de-DE" dirty="0"/>
              <a:t> on </a:t>
            </a:r>
            <a:r>
              <a:rPr lang="de-DE" dirty="0" err="1"/>
              <a:t>the</a:t>
            </a:r>
            <a:r>
              <a:rPr lang="de-DE" dirty="0"/>
              <a:t> Online Placement Test </a:t>
            </a:r>
            <a:r>
              <a:rPr lang="de-DE" dirty="0" err="1"/>
              <a:t>you</a:t>
            </a:r>
            <a:r>
              <a:rPr lang="de-DE" dirty="0"/>
              <a:t> will </a:t>
            </a:r>
            <a:r>
              <a:rPr lang="de-DE" dirty="0" err="1"/>
              <a:t>need</a:t>
            </a:r>
            <a:r>
              <a:rPr lang="de-DE" dirty="0"/>
              <a:t> </a:t>
            </a:r>
            <a:r>
              <a:rPr lang="de-DE" dirty="0" err="1"/>
              <a:t>to</a:t>
            </a:r>
            <a:r>
              <a:rPr lang="de-DE" dirty="0"/>
              <a:t> </a:t>
            </a:r>
            <a:r>
              <a:rPr lang="de-DE" dirty="0" err="1"/>
              <a:t>strengthen</a:t>
            </a:r>
            <a:r>
              <a:rPr lang="de-DE" dirty="0"/>
              <a:t> </a:t>
            </a:r>
            <a:r>
              <a:rPr lang="de-DE" dirty="0" err="1"/>
              <a:t>your</a:t>
            </a:r>
            <a:r>
              <a:rPr lang="de-DE" dirty="0"/>
              <a:t> English </a:t>
            </a:r>
            <a:r>
              <a:rPr lang="de-DE" dirty="0" err="1"/>
              <a:t>throughout</a:t>
            </a:r>
            <a:r>
              <a:rPr lang="de-DE" dirty="0"/>
              <a:t> </a:t>
            </a:r>
            <a:r>
              <a:rPr lang="de-DE" dirty="0" err="1"/>
              <a:t>the</a:t>
            </a:r>
            <a:r>
              <a:rPr lang="de-DE" dirty="0"/>
              <a:t> </a:t>
            </a:r>
            <a:r>
              <a:rPr lang="de-DE" dirty="0" err="1"/>
              <a:t>semester</a:t>
            </a:r>
            <a:r>
              <a:rPr lang="de-DE" dirty="0"/>
              <a:t> </a:t>
            </a:r>
            <a:r>
              <a:rPr lang="de-DE" dirty="0" err="1"/>
              <a:t>by</a:t>
            </a:r>
            <a:r>
              <a:rPr lang="de-DE" dirty="0"/>
              <a:t> </a:t>
            </a:r>
            <a:r>
              <a:rPr lang="de-DE" dirty="0" err="1"/>
              <a:t>taking</a:t>
            </a:r>
            <a:r>
              <a:rPr lang="de-DE" dirty="0"/>
              <a:t> an additional </a:t>
            </a:r>
            <a:r>
              <a:rPr lang="de-DE" dirty="0" err="1"/>
              <a:t>language</a:t>
            </a:r>
            <a:r>
              <a:rPr lang="de-DE" dirty="0"/>
              <a:t> </a:t>
            </a:r>
            <a:r>
              <a:rPr lang="de-DE" dirty="0" err="1"/>
              <a:t>course</a:t>
            </a:r>
            <a:r>
              <a:rPr lang="de-DE" dirty="0"/>
              <a:t> in </a:t>
            </a:r>
            <a:r>
              <a:rPr lang="de-DE" dirty="0" err="1"/>
              <a:t>the</a:t>
            </a:r>
            <a:r>
              <a:rPr lang="de-DE" dirty="0"/>
              <a:t> University Language Center </a:t>
            </a:r>
            <a:r>
              <a:rPr lang="de-DE" dirty="0" err="1"/>
              <a:t>or</a:t>
            </a:r>
            <a:r>
              <a:rPr lang="de-DE" dirty="0"/>
              <a:t> </a:t>
            </a:r>
            <a:r>
              <a:rPr lang="de-DE" dirty="0" err="1"/>
              <a:t>using</a:t>
            </a:r>
            <a:r>
              <a:rPr lang="de-DE" dirty="0"/>
              <a:t> </a:t>
            </a:r>
            <a:r>
              <a:rPr lang="de-DE" dirty="0" err="1"/>
              <a:t>self-study</a:t>
            </a:r>
            <a:r>
              <a:rPr lang="de-DE" dirty="0"/>
              <a:t> </a:t>
            </a:r>
            <a:r>
              <a:rPr lang="de-DE" dirty="0" err="1"/>
              <a:t>materials</a:t>
            </a:r>
            <a:r>
              <a:rPr lang="de-DE" dirty="0"/>
              <a:t> such </a:t>
            </a:r>
            <a:r>
              <a:rPr lang="de-DE" dirty="0" err="1"/>
              <a:t>as</a:t>
            </a:r>
            <a:r>
              <a:rPr lang="de-DE" dirty="0"/>
              <a:t> SPEEX (links at </a:t>
            </a:r>
            <a:r>
              <a:rPr lang="de-DE" dirty="0" err="1"/>
              <a:t>bottom</a:t>
            </a:r>
            <a:r>
              <a:rPr lang="de-DE" dirty="0"/>
              <a:t> </a:t>
            </a:r>
            <a:r>
              <a:rPr lang="de-DE" dirty="0" err="1"/>
              <a:t>of</a:t>
            </a:r>
            <a:r>
              <a:rPr lang="de-DE" dirty="0"/>
              <a:t> </a:t>
            </a:r>
            <a:r>
              <a:rPr lang="de-DE" dirty="0" err="1"/>
              <a:t>the</a:t>
            </a:r>
            <a:r>
              <a:rPr lang="de-DE" dirty="0"/>
              <a:t> </a:t>
            </a:r>
            <a:r>
              <a:rPr lang="de-DE" dirty="0" err="1"/>
              <a:t>campUAS</a:t>
            </a:r>
            <a:r>
              <a:rPr lang="de-DE" dirty="0"/>
              <a:t> </a:t>
            </a:r>
            <a:r>
              <a:rPr lang="de-DE" dirty="0" err="1"/>
              <a:t>course</a:t>
            </a:r>
            <a:r>
              <a:rPr lang="de-DE" dirty="0"/>
              <a:t>).</a:t>
            </a:r>
          </a:p>
        </p:txBody>
      </p:sp>
    </p:spTree>
    <p:extLst>
      <p:ext uri="{BB962C8B-B14F-4D97-AF65-F5344CB8AC3E}">
        <p14:creationId xmlns:p14="http://schemas.microsoft.com/office/powerpoint/2010/main" val="304376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436130-226C-41E6-B68C-2EAF5F04B3F3}"/>
              </a:ext>
            </a:extLst>
          </p:cNvPr>
          <p:cNvSpPr>
            <a:spLocks noGrp="1"/>
          </p:cNvSpPr>
          <p:nvPr>
            <p:ph type="title"/>
          </p:nvPr>
        </p:nvSpPr>
        <p:spPr/>
        <p:txBody>
          <a:bodyPr>
            <a:normAutofit fontScale="90000"/>
          </a:bodyPr>
          <a:lstStyle/>
          <a:p>
            <a:r>
              <a:rPr lang="de-DE" dirty="0"/>
              <a:t>Online Placement </a:t>
            </a:r>
            <a:r>
              <a:rPr lang="de-DE" dirty="0" err="1"/>
              <a:t>Exam</a:t>
            </a:r>
            <a:r>
              <a:rPr lang="de-DE" dirty="0"/>
              <a:t> versus Final </a:t>
            </a:r>
            <a:r>
              <a:rPr lang="de-DE" dirty="0" err="1"/>
              <a:t>Written</a:t>
            </a:r>
            <a:r>
              <a:rPr lang="de-DE" dirty="0"/>
              <a:t> </a:t>
            </a:r>
            <a:r>
              <a:rPr lang="de-DE" dirty="0" err="1"/>
              <a:t>Exam</a:t>
            </a:r>
            <a:r>
              <a:rPr lang="de-DE" dirty="0"/>
              <a:t> (schriftlich Klausur)</a:t>
            </a:r>
          </a:p>
        </p:txBody>
      </p:sp>
      <p:sp>
        <p:nvSpPr>
          <p:cNvPr id="3" name="Inhaltsplatzhalter 2">
            <a:extLst>
              <a:ext uri="{FF2B5EF4-FFF2-40B4-BE49-F238E27FC236}">
                <a16:creationId xmlns:a16="http://schemas.microsoft.com/office/drawing/2014/main" id="{80E05C6E-C1CC-464E-9B33-076E1630374A}"/>
              </a:ext>
            </a:extLst>
          </p:cNvPr>
          <p:cNvSpPr>
            <a:spLocks noGrp="1"/>
          </p:cNvSpPr>
          <p:nvPr>
            <p:ph idx="1"/>
          </p:nvPr>
        </p:nvSpPr>
        <p:spPr/>
        <p:txBody>
          <a:bodyPr>
            <a:normAutofit fontScale="70000" lnSpcReduction="20000"/>
          </a:bodyPr>
          <a:lstStyle/>
          <a:p>
            <a:r>
              <a:rPr lang="de-DE" dirty="0"/>
              <a:t>The </a:t>
            </a:r>
            <a:r>
              <a:rPr lang="de-DE" b="1" dirty="0"/>
              <a:t>online </a:t>
            </a:r>
            <a:r>
              <a:rPr lang="de-DE" b="1" dirty="0" err="1"/>
              <a:t>placement</a:t>
            </a:r>
            <a:r>
              <a:rPr lang="de-DE" b="1" dirty="0"/>
              <a:t> </a:t>
            </a:r>
            <a:r>
              <a:rPr lang="de-DE" b="1" dirty="0" err="1"/>
              <a:t>exam</a:t>
            </a:r>
            <a:r>
              <a:rPr lang="de-DE" b="1" dirty="0"/>
              <a:t> </a:t>
            </a:r>
            <a:r>
              <a:rPr lang="de-DE" dirty="0" err="1"/>
              <a:t>does</a:t>
            </a:r>
            <a:r>
              <a:rPr lang="de-DE" dirty="0"/>
              <a:t> not </a:t>
            </a:r>
            <a:r>
              <a:rPr lang="de-DE" dirty="0" err="1"/>
              <a:t>count</a:t>
            </a:r>
            <a:r>
              <a:rPr lang="de-DE" dirty="0"/>
              <a:t> </a:t>
            </a:r>
            <a:r>
              <a:rPr lang="de-DE" dirty="0" err="1"/>
              <a:t>for</a:t>
            </a:r>
            <a:r>
              <a:rPr lang="de-DE" dirty="0"/>
              <a:t> </a:t>
            </a:r>
            <a:r>
              <a:rPr lang="de-DE" dirty="0" err="1"/>
              <a:t>your</a:t>
            </a:r>
            <a:r>
              <a:rPr lang="de-DE" dirty="0"/>
              <a:t> grade.  </a:t>
            </a:r>
            <a:r>
              <a:rPr lang="de-DE" dirty="0" err="1"/>
              <a:t>It</a:t>
            </a:r>
            <a:r>
              <a:rPr lang="de-DE" dirty="0"/>
              <a:t> </a:t>
            </a:r>
            <a:r>
              <a:rPr lang="de-DE" dirty="0" err="1"/>
              <a:t>is</a:t>
            </a:r>
            <a:r>
              <a:rPr lang="de-DE" dirty="0"/>
              <a:t> a </a:t>
            </a:r>
            <a:r>
              <a:rPr lang="de-DE" dirty="0" err="1"/>
              <a:t>diagnostic</a:t>
            </a:r>
            <a:r>
              <a:rPr lang="de-DE" dirty="0"/>
              <a:t> </a:t>
            </a:r>
            <a:r>
              <a:rPr lang="de-DE" dirty="0" err="1"/>
              <a:t>test</a:t>
            </a:r>
            <a:r>
              <a:rPr lang="de-DE" dirty="0"/>
              <a:t> </a:t>
            </a:r>
            <a:r>
              <a:rPr lang="de-DE" dirty="0" err="1"/>
              <a:t>to</a:t>
            </a:r>
            <a:r>
              <a:rPr lang="de-DE" dirty="0"/>
              <a:t> </a:t>
            </a:r>
            <a:r>
              <a:rPr lang="de-DE" dirty="0" err="1"/>
              <a:t>see</a:t>
            </a:r>
            <a:r>
              <a:rPr lang="de-DE" dirty="0"/>
              <a:t> </a:t>
            </a:r>
            <a:r>
              <a:rPr lang="de-DE" dirty="0" err="1"/>
              <a:t>what</a:t>
            </a:r>
            <a:r>
              <a:rPr lang="de-DE" dirty="0"/>
              <a:t> </a:t>
            </a:r>
            <a:r>
              <a:rPr lang="de-DE" dirty="0" err="1"/>
              <a:t>level</a:t>
            </a:r>
            <a:r>
              <a:rPr lang="de-DE" dirty="0"/>
              <a:t> </a:t>
            </a:r>
            <a:r>
              <a:rPr lang="de-DE" dirty="0" err="1"/>
              <a:t>general</a:t>
            </a:r>
            <a:r>
              <a:rPr lang="de-DE" dirty="0"/>
              <a:t> English </a:t>
            </a:r>
            <a:r>
              <a:rPr lang="de-DE" dirty="0" err="1"/>
              <a:t>you</a:t>
            </a:r>
            <a:r>
              <a:rPr lang="de-DE" dirty="0"/>
              <a:t> </a:t>
            </a:r>
            <a:r>
              <a:rPr lang="de-DE" dirty="0" err="1"/>
              <a:t>already</a:t>
            </a:r>
            <a:r>
              <a:rPr lang="de-DE" dirty="0"/>
              <a:t> </a:t>
            </a:r>
            <a:r>
              <a:rPr lang="de-DE" dirty="0" err="1"/>
              <a:t>have</a:t>
            </a:r>
            <a:r>
              <a:rPr lang="de-DE" dirty="0"/>
              <a:t>.  Even </a:t>
            </a:r>
            <a:r>
              <a:rPr lang="de-DE" dirty="0" err="1"/>
              <a:t>if</a:t>
            </a:r>
            <a:r>
              <a:rPr lang="de-DE" dirty="0"/>
              <a:t> </a:t>
            </a:r>
            <a:r>
              <a:rPr lang="de-DE" dirty="0" err="1"/>
              <a:t>you</a:t>
            </a:r>
            <a:r>
              <a:rPr lang="de-DE" dirty="0"/>
              <a:t> </a:t>
            </a:r>
            <a:r>
              <a:rPr lang="de-DE" dirty="0" err="1"/>
              <a:t>have</a:t>
            </a:r>
            <a:r>
              <a:rPr lang="de-DE" dirty="0"/>
              <a:t> a </a:t>
            </a:r>
            <a:r>
              <a:rPr lang="de-DE" dirty="0" err="1"/>
              <a:t>perfect</a:t>
            </a:r>
            <a:r>
              <a:rPr lang="de-DE" dirty="0"/>
              <a:t> score on </a:t>
            </a:r>
            <a:r>
              <a:rPr lang="de-DE" dirty="0" err="1"/>
              <a:t>the</a:t>
            </a:r>
            <a:r>
              <a:rPr lang="de-DE" dirty="0"/>
              <a:t> </a:t>
            </a:r>
            <a:r>
              <a:rPr lang="de-DE" dirty="0" err="1"/>
              <a:t>placement</a:t>
            </a:r>
            <a:r>
              <a:rPr lang="de-DE" dirty="0"/>
              <a:t> </a:t>
            </a:r>
            <a:r>
              <a:rPr lang="de-DE" dirty="0" err="1"/>
              <a:t>exam</a:t>
            </a:r>
            <a:r>
              <a:rPr lang="de-DE" dirty="0"/>
              <a:t>, </a:t>
            </a:r>
            <a:r>
              <a:rPr lang="de-DE" dirty="0" err="1"/>
              <a:t>this</a:t>
            </a:r>
            <a:r>
              <a:rPr lang="de-DE" dirty="0"/>
              <a:t> </a:t>
            </a:r>
            <a:r>
              <a:rPr lang="de-DE" dirty="0" err="1"/>
              <a:t>does</a:t>
            </a:r>
            <a:r>
              <a:rPr lang="de-DE" dirty="0"/>
              <a:t> not </a:t>
            </a:r>
            <a:r>
              <a:rPr lang="de-DE" dirty="0" err="1"/>
              <a:t>mean</a:t>
            </a:r>
            <a:r>
              <a:rPr lang="de-DE" dirty="0"/>
              <a:t> </a:t>
            </a:r>
            <a:r>
              <a:rPr lang="de-DE" dirty="0" err="1"/>
              <a:t>you</a:t>
            </a:r>
            <a:r>
              <a:rPr lang="de-DE" dirty="0"/>
              <a:t> </a:t>
            </a:r>
            <a:r>
              <a:rPr lang="de-DE" dirty="0" err="1"/>
              <a:t>can</a:t>
            </a:r>
            <a:r>
              <a:rPr lang="de-DE" dirty="0"/>
              <a:t> </a:t>
            </a:r>
            <a:r>
              <a:rPr lang="de-DE" dirty="0" err="1"/>
              <a:t>use</a:t>
            </a:r>
            <a:r>
              <a:rPr lang="de-DE" dirty="0"/>
              <a:t> English </a:t>
            </a:r>
            <a:r>
              <a:rPr lang="de-DE" dirty="0" err="1"/>
              <a:t>perfectly</a:t>
            </a:r>
            <a:r>
              <a:rPr lang="de-DE" dirty="0"/>
              <a:t> in </a:t>
            </a:r>
            <a:r>
              <a:rPr lang="de-DE" dirty="0" err="1"/>
              <a:t>technical</a:t>
            </a:r>
            <a:r>
              <a:rPr lang="de-DE" dirty="0"/>
              <a:t> </a:t>
            </a:r>
            <a:r>
              <a:rPr lang="de-DE" dirty="0" err="1"/>
              <a:t>or</a:t>
            </a:r>
            <a:r>
              <a:rPr lang="de-DE" dirty="0"/>
              <a:t> </a:t>
            </a:r>
            <a:r>
              <a:rPr lang="de-DE" dirty="0" err="1"/>
              <a:t>scientific</a:t>
            </a:r>
            <a:r>
              <a:rPr lang="de-DE" dirty="0"/>
              <a:t> </a:t>
            </a:r>
            <a:r>
              <a:rPr lang="de-DE" dirty="0" err="1"/>
              <a:t>or</a:t>
            </a:r>
            <a:r>
              <a:rPr lang="de-DE" dirty="0"/>
              <a:t> </a:t>
            </a:r>
            <a:r>
              <a:rPr lang="de-DE" dirty="0" err="1"/>
              <a:t>situations</a:t>
            </a:r>
            <a:r>
              <a:rPr lang="de-DE" dirty="0"/>
              <a:t> </a:t>
            </a:r>
            <a:r>
              <a:rPr lang="de-DE" dirty="0" err="1"/>
              <a:t>or</a:t>
            </a:r>
            <a:r>
              <a:rPr lang="de-DE" dirty="0"/>
              <a:t> </a:t>
            </a:r>
            <a:r>
              <a:rPr lang="de-DE" dirty="0" err="1"/>
              <a:t>academically</a:t>
            </a:r>
            <a:r>
              <a:rPr lang="de-DE" dirty="0"/>
              <a:t>.  </a:t>
            </a:r>
            <a:r>
              <a:rPr lang="de-DE" dirty="0" err="1"/>
              <a:t>That</a:t>
            </a:r>
            <a:r>
              <a:rPr lang="de-DE" dirty="0"/>
              <a:t> </a:t>
            </a:r>
            <a:r>
              <a:rPr lang="de-DE" dirty="0" err="1"/>
              <a:t>is</a:t>
            </a:r>
            <a:r>
              <a:rPr lang="de-DE" dirty="0"/>
              <a:t> </a:t>
            </a:r>
            <a:r>
              <a:rPr lang="de-DE" dirty="0" err="1"/>
              <a:t>the</a:t>
            </a:r>
            <a:r>
              <a:rPr lang="de-DE" dirty="0"/>
              <a:t> </a:t>
            </a:r>
            <a:r>
              <a:rPr lang="de-DE" dirty="0" err="1"/>
              <a:t>reason</a:t>
            </a:r>
            <a:r>
              <a:rPr lang="de-DE" dirty="0"/>
              <a:t> </a:t>
            </a:r>
            <a:r>
              <a:rPr lang="de-DE" dirty="0" err="1"/>
              <a:t>for</a:t>
            </a:r>
            <a:r>
              <a:rPr lang="de-DE" dirty="0"/>
              <a:t> </a:t>
            </a:r>
            <a:r>
              <a:rPr lang="de-DE" dirty="0" err="1"/>
              <a:t>the</a:t>
            </a:r>
            <a:r>
              <a:rPr lang="de-DE" dirty="0"/>
              <a:t> </a:t>
            </a:r>
            <a:r>
              <a:rPr lang="de-DE" dirty="0" err="1"/>
              <a:t>course</a:t>
            </a:r>
            <a:r>
              <a:rPr lang="de-DE" dirty="0"/>
              <a:t> „Academic Skills.“</a:t>
            </a:r>
          </a:p>
          <a:p>
            <a:r>
              <a:rPr lang="de-DE" dirty="0"/>
              <a:t>The </a:t>
            </a:r>
            <a:r>
              <a:rPr lang="de-DE" b="1" dirty="0" err="1"/>
              <a:t>written</a:t>
            </a:r>
            <a:r>
              <a:rPr lang="de-DE" b="1" dirty="0"/>
              <a:t> </a:t>
            </a:r>
            <a:r>
              <a:rPr lang="de-DE" b="1" dirty="0" err="1"/>
              <a:t>exam</a:t>
            </a:r>
            <a:r>
              <a:rPr lang="de-DE" b="1" dirty="0"/>
              <a:t> (Klausur) </a:t>
            </a:r>
            <a:r>
              <a:rPr lang="de-DE" dirty="0"/>
              <a:t>at </a:t>
            </a:r>
            <a:r>
              <a:rPr lang="de-DE" dirty="0" err="1"/>
              <a:t>the</a:t>
            </a:r>
            <a:r>
              <a:rPr lang="de-DE" dirty="0"/>
              <a:t> end </a:t>
            </a:r>
            <a:r>
              <a:rPr lang="de-DE" dirty="0" err="1"/>
              <a:t>of</a:t>
            </a:r>
            <a:r>
              <a:rPr lang="de-DE" dirty="0"/>
              <a:t> </a:t>
            </a:r>
            <a:r>
              <a:rPr lang="de-DE" dirty="0" err="1"/>
              <a:t>the</a:t>
            </a:r>
            <a:r>
              <a:rPr lang="de-DE" dirty="0"/>
              <a:t> </a:t>
            </a:r>
            <a:r>
              <a:rPr lang="de-DE" dirty="0" err="1"/>
              <a:t>semester</a:t>
            </a:r>
            <a:r>
              <a:rPr lang="de-DE" dirty="0"/>
              <a:t> </a:t>
            </a:r>
            <a:r>
              <a:rPr lang="de-DE" dirty="0" err="1"/>
              <a:t>is</a:t>
            </a:r>
            <a:r>
              <a:rPr lang="de-DE" dirty="0"/>
              <a:t> </a:t>
            </a:r>
            <a:r>
              <a:rPr lang="de-DE" dirty="0" err="1"/>
              <a:t>worth</a:t>
            </a:r>
            <a:r>
              <a:rPr lang="de-DE" dirty="0"/>
              <a:t> 50% </a:t>
            </a:r>
            <a:r>
              <a:rPr lang="de-DE" dirty="0" err="1"/>
              <a:t>of</a:t>
            </a:r>
            <a:r>
              <a:rPr lang="de-DE" dirty="0"/>
              <a:t> </a:t>
            </a:r>
            <a:r>
              <a:rPr lang="de-DE" dirty="0" err="1"/>
              <a:t>your</a:t>
            </a:r>
            <a:r>
              <a:rPr lang="de-DE" dirty="0"/>
              <a:t> </a:t>
            </a:r>
            <a:r>
              <a:rPr lang="de-DE" dirty="0" err="1"/>
              <a:t>module</a:t>
            </a:r>
            <a:r>
              <a:rPr lang="de-DE" dirty="0"/>
              <a:t> grade and </a:t>
            </a:r>
            <a:r>
              <a:rPr lang="de-DE" dirty="0" err="1"/>
              <a:t>is</a:t>
            </a:r>
            <a:r>
              <a:rPr lang="de-DE" dirty="0"/>
              <a:t> </a:t>
            </a:r>
            <a:r>
              <a:rPr lang="de-DE" dirty="0" err="1"/>
              <a:t>based</a:t>
            </a:r>
            <a:r>
              <a:rPr lang="de-DE" dirty="0"/>
              <a:t> on </a:t>
            </a:r>
            <a:r>
              <a:rPr lang="de-DE" dirty="0" err="1"/>
              <a:t>the</a:t>
            </a:r>
            <a:r>
              <a:rPr lang="de-DE" dirty="0"/>
              <a:t> </a:t>
            </a:r>
            <a:r>
              <a:rPr lang="de-DE" dirty="0" err="1"/>
              <a:t>exercises</a:t>
            </a:r>
            <a:r>
              <a:rPr lang="de-DE" dirty="0"/>
              <a:t> </a:t>
            </a:r>
            <a:r>
              <a:rPr lang="de-DE" dirty="0" err="1"/>
              <a:t>we</a:t>
            </a:r>
            <a:r>
              <a:rPr lang="de-DE" dirty="0"/>
              <a:t> do in-</a:t>
            </a:r>
            <a:r>
              <a:rPr lang="de-DE" dirty="0" err="1"/>
              <a:t>class</a:t>
            </a:r>
            <a:r>
              <a:rPr lang="de-DE" dirty="0"/>
              <a:t> </a:t>
            </a:r>
            <a:r>
              <a:rPr lang="de-DE" dirty="0" err="1"/>
              <a:t>during</a:t>
            </a:r>
            <a:r>
              <a:rPr lang="de-DE" dirty="0"/>
              <a:t> </a:t>
            </a:r>
            <a:r>
              <a:rPr lang="de-DE" dirty="0" err="1"/>
              <a:t>our</a:t>
            </a:r>
            <a:r>
              <a:rPr lang="de-DE" dirty="0"/>
              <a:t> </a:t>
            </a:r>
            <a:r>
              <a:rPr lang="de-DE" dirty="0" err="1"/>
              <a:t>lessons</a:t>
            </a:r>
            <a:r>
              <a:rPr lang="de-DE" dirty="0"/>
              <a:t>, </a:t>
            </a:r>
            <a:r>
              <a:rPr lang="de-DE" dirty="0" err="1"/>
              <a:t>ie</a:t>
            </a:r>
            <a:r>
              <a:rPr lang="de-DE" dirty="0"/>
              <a:t>. </a:t>
            </a:r>
            <a:r>
              <a:rPr lang="de-DE" dirty="0" err="1"/>
              <a:t>the</a:t>
            </a:r>
            <a:r>
              <a:rPr lang="de-DE" dirty="0"/>
              <a:t> </a:t>
            </a:r>
            <a:r>
              <a:rPr lang="de-DE" dirty="0" err="1"/>
              <a:t>lessons</a:t>
            </a:r>
            <a:r>
              <a:rPr lang="de-DE" dirty="0"/>
              <a:t> </a:t>
            </a:r>
            <a:r>
              <a:rPr lang="de-DE" dirty="0" err="1"/>
              <a:t>are</a:t>
            </a:r>
            <a:r>
              <a:rPr lang="de-DE" dirty="0"/>
              <a:t> </a:t>
            </a:r>
            <a:r>
              <a:rPr lang="de-DE" dirty="0" err="1"/>
              <a:t>exam</a:t>
            </a:r>
            <a:r>
              <a:rPr lang="de-DE" dirty="0"/>
              <a:t>-relevant.   The </a:t>
            </a:r>
            <a:r>
              <a:rPr lang="de-DE" dirty="0" err="1"/>
              <a:t>prerequisitie</a:t>
            </a:r>
            <a:r>
              <a:rPr lang="de-DE" dirty="0"/>
              <a:t> </a:t>
            </a:r>
            <a:r>
              <a:rPr lang="de-DE" dirty="0" err="1"/>
              <a:t>for</a:t>
            </a:r>
            <a:r>
              <a:rPr lang="de-DE" dirty="0"/>
              <a:t> </a:t>
            </a:r>
            <a:r>
              <a:rPr lang="de-DE" dirty="0" err="1"/>
              <a:t>the</a:t>
            </a:r>
            <a:r>
              <a:rPr lang="de-DE" dirty="0"/>
              <a:t> </a:t>
            </a:r>
            <a:r>
              <a:rPr lang="de-DE" dirty="0" err="1"/>
              <a:t>written</a:t>
            </a:r>
            <a:r>
              <a:rPr lang="de-DE" dirty="0"/>
              <a:t> </a:t>
            </a:r>
            <a:r>
              <a:rPr lang="de-DE" dirty="0" err="1"/>
              <a:t>exam</a:t>
            </a:r>
            <a:r>
              <a:rPr lang="de-DE" dirty="0"/>
              <a:t> </a:t>
            </a:r>
            <a:r>
              <a:rPr lang="de-DE" dirty="0" err="1"/>
              <a:t>is</a:t>
            </a:r>
            <a:r>
              <a:rPr lang="de-DE" dirty="0"/>
              <a:t> </a:t>
            </a:r>
            <a:r>
              <a:rPr lang="de-DE" dirty="0" err="1"/>
              <a:t>attendance</a:t>
            </a:r>
            <a:r>
              <a:rPr lang="de-DE" dirty="0"/>
              <a:t> in 70% </a:t>
            </a:r>
            <a:r>
              <a:rPr lang="de-DE" dirty="0" err="1"/>
              <a:t>of</a:t>
            </a:r>
            <a:r>
              <a:rPr lang="de-DE" dirty="0"/>
              <a:t> </a:t>
            </a:r>
            <a:r>
              <a:rPr lang="de-DE" dirty="0" err="1"/>
              <a:t>the</a:t>
            </a:r>
            <a:r>
              <a:rPr lang="de-DE" dirty="0"/>
              <a:t> </a:t>
            </a:r>
            <a:r>
              <a:rPr lang="de-DE" dirty="0" err="1"/>
              <a:t>lessons</a:t>
            </a:r>
            <a:r>
              <a:rPr lang="de-DE" dirty="0"/>
              <a:t>.</a:t>
            </a:r>
          </a:p>
          <a:p>
            <a:r>
              <a:rPr lang="de-DE" dirty="0"/>
              <a:t>The </a:t>
            </a:r>
            <a:r>
              <a:rPr lang="de-DE" dirty="0" err="1"/>
              <a:t>other</a:t>
            </a:r>
            <a:r>
              <a:rPr lang="de-DE" dirty="0"/>
              <a:t> 50% </a:t>
            </a:r>
            <a:r>
              <a:rPr lang="de-DE" dirty="0" err="1"/>
              <a:t>of</a:t>
            </a:r>
            <a:r>
              <a:rPr lang="de-DE" dirty="0"/>
              <a:t> </a:t>
            </a:r>
            <a:r>
              <a:rPr lang="de-DE" dirty="0" err="1"/>
              <a:t>your</a:t>
            </a:r>
            <a:r>
              <a:rPr lang="de-DE" dirty="0"/>
              <a:t> grade </a:t>
            </a:r>
            <a:r>
              <a:rPr lang="de-DE" dirty="0" err="1"/>
              <a:t>for</a:t>
            </a:r>
            <a:r>
              <a:rPr lang="de-DE" dirty="0"/>
              <a:t> Academic Skills </a:t>
            </a:r>
            <a:r>
              <a:rPr lang="de-DE" dirty="0" err="1"/>
              <a:t>is</a:t>
            </a:r>
            <a:r>
              <a:rPr lang="de-DE" dirty="0"/>
              <a:t> </a:t>
            </a:r>
            <a:r>
              <a:rPr lang="de-DE" dirty="0" err="1"/>
              <a:t>earned</a:t>
            </a:r>
            <a:r>
              <a:rPr lang="de-DE" dirty="0"/>
              <a:t> </a:t>
            </a:r>
            <a:r>
              <a:rPr lang="de-DE" dirty="0" err="1"/>
              <a:t>through</a:t>
            </a:r>
            <a:r>
              <a:rPr lang="de-DE" dirty="0"/>
              <a:t> a </a:t>
            </a:r>
            <a:r>
              <a:rPr lang="de-DE" b="1" dirty="0" err="1"/>
              <a:t>written</a:t>
            </a:r>
            <a:r>
              <a:rPr lang="de-DE" b="1" dirty="0"/>
              <a:t> </a:t>
            </a:r>
            <a:r>
              <a:rPr lang="de-DE" b="1" dirty="0" err="1"/>
              <a:t>scientific</a:t>
            </a:r>
            <a:r>
              <a:rPr lang="de-DE" b="1" dirty="0"/>
              <a:t> report (25% </a:t>
            </a:r>
            <a:r>
              <a:rPr lang="de-DE" b="1" dirty="0" err="1"/>
              <a:t>of</a:t>
            </a:r>
            <a:r>
              <a:rPr lang="de-DE" b="1" dirty="0"/>
              <a:t> grade) </a:t>
            </a:r>
            <a:r>
              <a:rPr lang="de-DE" dirty="0"/>
              <a:t>and an </a:t>
            </a:r>
            <a:r>
              <a:rPr lang="de-DE" b="1" dirty="0"/>
              <a:t>in-</a:t>
            </a:r>
            <a:r>
              <a:rPr lang="de-DE" b="1" dirty="0" err="1"/>
              <a:t>class</a:t>
            </a:r>
            <a:r>
              <a:rPr lang="de-DE" b="1" dirty="0"/>
              <a:t> </a:t>
            </a:r>
            <a:r>
              <a:rPr lang="de-DE" b="1" dirty="0" err="1"/>
              <a:t>presentation</a:t>
            </a:r>
            <a:r>
              <a:rPr lang="de-DE" b="1" dirty="0"/>
              <a:t> (25% </a:t>
            </a:r>
            <a:r>
              <a:rPr lang="de-DE" b="1" dirty="0" err="1"/>
              <a:t>of</a:t>
            </a:r>
            <a:r>
              <a:rPr lang="de-DE" b="1" dirty="0"/>
              <a:t> grade). </a:t>
            </a:r>
          </a:p>
        </p:txBody>
      </p:sp>
    </p:spTree>
    <p:extLst>
      <p:ext uri="{BB962C8B-B14F-4D97-AF65-F5344CB8AC3E}">
        <p14:creationId xmlns:p14="http://schemas.microsoft.com/office/powerpoint/2010/main" val="458046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70B843-09E0-461C-B8BC-EE4420BB803D}"/>
              </a:ext>
            </a:extLst>
          </p:cNvPr>
          <p:cNvSpPr>
            <a:spLocks noGrp="1"/>
          </p:cNvSpPr>
          <p:nvPr>
            <p:ph type="title"/>
          </p:nvPr>
        </p:nvSpPr>
        <p:spPr/>
        <p:txBody>
          <a:bodyPr/>
          <a:lstStyle/>
          <a:p>
            <a:r>
              <a:rPr lang="de-DE" dirty="0" err="1"/>
              <a:t>Written</a:t>
            </a:r>
            <a:r>
              <a:rPr lang="de-DE" dirty="0"/>
              <a:t> Scientific Report</a:t>
            </a:r>
          </a:p>
        </p:txBody>
      </p:sp>
      <p:sp>
        <p:nvSpPr>
          <p:cNvPr id="3" name="Inhaltsplatzhalter 2">
            <a:extLst>
              <a:ext uri="{FF2B5EF4-FFF2-40B4-BE49-F238E27FC236}">
                <a16:creationId xmlns:a16="http://schemas.microsoft.com/office/drawing/2014/main" id="{BF730E39-5F1D-4F4F-BE51-56E4611B878D}"/>
              </a:ext>
            </a:extLst>
          </p:cNvPr>
          <p:cNvSpPr>
            <a:spLocks noGrp="1"/>
          </p:cNvSpPr>
          <p:nvPr>
            <p:ph idx="1"/>
          </p:nvPr>
        </p:nvSpPr>
        <p:spPr/>
        <p:txBody>
          <a:bodyPr>
            <a:normAutofit fontScale="85000" lnSpcReduction="10000"/>
          </a:bodyPr>
          <a:lstStyle/>
          <a:p>
            <a:r>
              <a:rPr lang="en-US" u="sng" dirty="0"/>
              <a:t>Topic: Describing and Evaluating Strengths and Weaknesses of a Recent Technical Innovation</a:t>
            </a:r>
            <a:endParaRPr lang="de-DE" dirty="0"/>
          </a:p>
          <a:p>
            <a:r>
              <a:rPr lang="en-US" dirty="0"/>
              <a:t>Weighting: 25% of grade</a:t>
            </a:r>
            <a:endParaRPr lang="de-DE" dirty="0"/>
          </a:p>
          <a:p>
            <a:r>
              <a:rPr lang="en-US" dirty="0"/>
              <a:t>Due: 9 January, 2024</a:t>
            </a:r>
            <a:endParaRPr lang="de-DE" dirty="0"/>
          </a:p>
          <a:p>
            <a:r>
              <a:rPr lang="en-US" dirty="0"/>
              <a:t>In this assignment, you will advance your own views and opinions surrounding a technological </a:t>
            </a:r>
            <a:r>
              <a:rPr lang="en-US" dirty="0" err="1"/>
              <a:t>innovatio</a:t>
            </a:r>
            <a:r>
              <a:rPr lang="en-US" dirty="0"/>
              <a:t>.  In a minimum 200 word “position” or “opinion” paper, describe and evaluate the device’s strengths and weaknesses. </a:t>
            </a:r>
          </a:p>
          <a:p>
            <a:r>
              <a:rPr lang="en-US" dirty="0"/>
              <a:t>You must paraphrase one quote from a source and have two references in a Harvard-style bibliography. </a:t>
            </a:r>
            <a:endParaRPr lang="de-DE" dirty="0"/>
          </a:p>
        </p:txBody>
      </p:sp>
    </p:spTree>
    <p:extLst>
      <p:ext uri="{BB962C8B-B14F-4D97-AF65-F5344CB8AC3E}">
        <p14:creationId xmlns:p14="http://schemas.microsoft.com/office/powerpoint/2010/main" val="358211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4C6922-8501-418A-9E88-50A715388FE5}"/>
              </a:ext>
            </a:extLst>
          </p:cNvPr>
          <p:cNvSpPr>
            <a:spLocks noGrp="1"/>
          </p:cNvSpPr>
          <p:nvPr>
            <p:ph type="title"/>
          </p:nvPr>
        </p:nvSpPr>
        <p:spPr/>
        <p:txBody>
          <a:bodyPr>
            <a:normAutofit fontScale="90000"/>
          </a:bodyPr>
          <a:lstStyle/>
          <a:p>
            <a:r>
              <a:rPr lang="de-DE" dirty="0"/>
              <a:t>The </a:t>
            </a:r>
            <a:r>
              <a:rPr lang="de-DE" dirty="0" err="1"/>
              <a:t>Slides</a:t>
            </a:r>
            <a:r>
              <a:rPr lang="de-DE" dirty="0"/>
              <a:t> </a:t>
            </a:r>
            <a:r>
              <a:rPr lang="de-DE" dirty="0" err="1"/>
              <a:t>You</a:t>
            </a:r>
            <a:r>
              <a:rPr lang="de-DE" dirty="0"/>
              <a:t> Are Looking At Right </a:t>
            </a:r>
            <a:r>
              <a:rPr lang="de-DE" dirty="0" err="1"/>
              <a:t>Now</a:t>
            </a:r>
            <a:endParaRPr lang="de-DE" dirty="0"/>
          </a:p>
        </p:txBody>
      </p:sp>
      <p:sp>
        <p:nvSpPr>
          <p:cNvPr id="3" name="Inhaltsplatzhalter 2">
            <a:extLst>
              <a:ext uri="{FF2B5EF4-FFF2-40B4-BE49-F238E27FC236}">
                <a16:creationId xmlns:a16="http://schemas.microsoft.com/office/drawing/2014/main" id="{C53A4487-6042-4DE8-8F45-510AA4F2FD3F}"/>
              </a:ext>
            </a:extLst>
          </p:cNvPr>
          <p:cNvSpPr>
            <a:spLocks noGrp="1"/>
          </p:cNvSpPr>
          <p:nvPr>
            <p:ph idx="1"/>
          </p:nvPr>
        </p:nvSpPr>
        <p:spPr/>
        <p:txBody>
          <a:bodyPr>
            <a:normAutofit/>
          </a:bodyPr>
          <a:lstStyle/>
          <a:p>
            <a:pPr marL="0" indent="0">
              <a:buNone/>
            </a:pPr>
            <a:r>
              <a:rPr lang="de-DE" dirty="0"/>
              <a:t>These </a:t>
            </a:r>
            <a:r>
              <a:rPr lang="de-DE" dirty="0" err="1"/>
              <a:t>slides</a:t>
            </a:r>
            <a:r>
              <a:rPr lang="de-DE" dirty="0"/>
              <a:t> </a:t>
            </a:r>
            <a:r>
              <a:rPr lang="de-DE" dirty="0" err="1"/>
              <a:t>are</a:t>
            </a:r>
            <a:r>
              <a:rPr lang="de-DE" dirty="0"/>
              <a:t> </a:t>
            </a:r>
            <a:r>
              <a:rPr lang="de-DE" dirty="0" err="1"/>
              <a:t>available</a:t>
            </a:r>
            <a:r>
              <a:rPr lang="de-DE" dirty="0"/>
              <a:t> on </a:t>
            </a:r>
            <a:r>
              <a:rPr lang="de-DE" dirty="0" err="1"/>
              <a:t>the</a:t>
            </a:r>
            <a:r>
              <a:rPr lang="de-DE" dirty="0"/>
              <a:t> </a:t>
            </a:r>
            <a:r>
              <a:rPr lang="de-DE" dirty="0" err="1"/>
              <a:t>campUAS</a:t>
            </a:r>
            <a:r>
              <a:rPr lang="de-DE" dirty="0"/>
              <a:t> </a:t>
            </a:r>
            <a:r>
              <a:rPr lang="de-DE" dirty="0" err="1"/>
              <a:t>course</a:t>
            </a:r>
            <a:r>
              <a:rPr lang="de-DE" dirty="0"/>
              <a:t> </a:t>
            </a:r>
            <a:r>
              <a:rPr lang="de-DE" dirty="0" err="1"/>
              <a:t>for</a:t>
            </a:r>
            <a:r>
              <a:rPr lang="de-DE" dirty="0"/>
              <a:t> „Academic Skills“</a:t>
            </a:r>
          </a:p>
          <a:p>
            <a:pPr marL="0" indent="0">
              <a:buNone/>
            </a:pPr>
            <a:endParaRPr lang="de-DE" dirty="0"/>
          </a:p>
          <a:p>
            <a:r>
              <a:rPr lang="de-DE" altLang="de-DE" dirty="0"/>
              <a:t>Slawney: Academic Skills </a:t>
            </a:r>
            <a:r>
              <a:rPr lang="de-DE" altLang="de-DE" dirty="0" err="1"/>
              <a:t>Mechatronics</a:t>
            </a:r>
            <a:endParaRPr lang="de-DE" altLang="de-DE" dirty="0"/>
          </a:p>
          <a:p>
            <a:r>
              <a:rPr lang="de-DE" altLang="de-DE" dirty="0"/>
              <a:t>Password: </a:t>
            </a:r>
            <a:r>
              <a:rPr lang="de-DE" altLang="de-DE" dirty="0" err="1"/>
              <a:t>Slawney_Skills</a:t>
            </a:r>
            <a:endParaRPr lang="de-DE" altLang="de-DE" dirty="0"/>
          </a:p>
          <a:p>
            <a:endParaRPr lang="de-DE" altLang="de-DE" dirty="0"/>
          </a:p>
          <a:p>
            <a:pPr marL="0" indent="0">
              <a:buNone/>
            </a:pPr>
            <a:endParaRPr lang="de-DE" dirty="0"/>
          </a:p>
        </p:txBody>
      </p:sp>
    </p:spTree>
    <p:extLst>
      <p:ext uri="{BB962C8B-B14F-4D97-AF65-F5344CB8AC3E}">
        <p14:creationId xmlns:p14="http://schemas.microsoft.com/office/powerpoint/2010/main" val="2345244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C11BA0-EADC-4F58-BFD1-FC3B7D9D6C45}"/>
              </a:ext>
            </a:extLst>
          </p:cNvPr>
          <p:cNvSpPr>
            <a:spLocks noGrp="1"/>
          </p:cNvSpPr>
          <p:nvPr>
            <p:ph type="title"/>
          </p:nvPr>
        </p:nvSpPr>
        <p:spPr/>
        <p:txBody>
          <a:bodyPr/>
          <a:lstStyle/>
          <a:p>
            <a:r>
              <a:rPr lang="de-DE" dirty="0" err="1"/>
              <a:t>Presentation</a:t>
            </a:r>
            <a:endParaRPr lang="de-DE" dirty="0"/>
          </a:p>
        </p:txBody>
      </p:sp>
      <p:sp>
        <p:nvSpPr>
          <p:cNvPr id="3" name="Inhaltsplatzhalter 2">
            <a:extLst>
              <a:ext uri="{FF2B5EF4-FFF2-40B4-BE49-F238E27FC236}">
                <a16:creationId xmlns:a16="http://schemas.microsoft.com/office/drawing/2014/main" id="{1597018F-70FB-4388-A54F-969315557D9E}"/>
              </a:ext>
            </a:extLst>
          </p:cNvPr>
          <p:cNvSpPr>
            <a:spLocks noGrp="1"/>
          </p:cNvSpPr>
          <p:nvPr>
            <p:ph idx="1"/>
          </p:nvPr>
        </p:nvSpPr>
        <p:spPr/>
        <p:txBody>
          <a:bodyPr>
            <a:normAutofit fontScale="62500" lnSpcReduction="20000"/>
          </a:bodyPr>
          <a:lstStyle/>
          <a:p>
            <a:pPr marL="0" indent="0" algn="ctr">
              <a:buNone/>
            </a:pPr>
            <a:endParaRPr lang="en-US" dirty="0"/>
          </a:p>
          <a:p>
            <a:r>
              <a:rPr lang="en-US" dirty="0"/>
              <a:t>Speaking time: 5-10 Minutes, Language: English</a:t>
            </a:r>
          </a:p>
          <a:p>
            <a:r>
              <a:rPr lang="en-US" dirty="0"/>
              <a:t>Weighting: 25% of Grade</a:t>
            </a:r>
          </a:p>
          <a:p>
            <a:r>
              <a:rPr lang="en-US" dirty="0"/>
              <a:t>Topic: </a:t>
            </a:r>
            <a:r>
              <a:rPr lang="en-US" u="sng" dirty="0"/>
              <a:t>any topic of your choice in: 1.) engineering, 2.) IT, or 3.)  business</a:t>
            </a:r>
            <a:r>
              <a:rPr lang="en-US" dirty="0"/>
              <a:t>.</a:t>
            </a:r>
          </a:p>
          <a:p>
            <a:r>
              <a:rPr lang="en-US" dirty="0"/>
              <a:t>For both classes, there will be fixed days in January and February on which you can give presentations at your class-time in the classroom we use through the semester for presence classes.  You can sign up for your individual 15 Minute appointment to give your presentation alone in the classroom on the </a:t>
            </a:r>
            <a:r>
              <a:rPr lang="en-US" dirty="0" err="1"/>
              <a:t>campUAS</a:t>
            </a:r>
            <a:r>
              <a:rPr lang="en-US" dirty="0"/>
              <a:t> platform later in the semester.</a:t>
            </a:r>
          </a:p>
          <a:p>
            <a:r>
              <a:rPr lang="en-US" dirty="0"/>
              <a:t>Preparation is important.   You should familiarize yourself with the </a:t>
            </a:r>
            <a:r>
              <a:rPr lang="en-US" dirty="0" err="1"/>
              <a:t>campUAS</a:t>
            </a:r>
            <a:r>
              <a:rPr lang="en-US" dirty="0"/>
              <a:t> material on presentation for practical tips.  In addition, the Script materials on giving a presentation have useful language frames for you to use.   We will also work on presentation skills in-class by looking at videos of bad and good presentations and previous student Power Point slides.  </a:t>
            </a:r>
          </a:p>
          <a:p>
            <a:pPr marL="0" indent="0">
              <a:buNone/>
            </a:pPr>
            <a:endParaRPr lang="de-DE" dirty="0"/>
          </a:p>
        </p:txBody>
      </p:sp>
    </p:spTree>
    <p:extLst>
      <p:ext uri="{BB962C8B-B14F-4D97-AF65-F5344CB8AC3E}">
        <p14:creationId xmlns:p14="http://schemas.microsoft.com/office/powerpoint/2010/main" val="1585278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E413E7-7E12-41F9-953C-DCC519131745}"/>
              </a:ext>
            </a:extLst>
          </p:cNvPr>
          <p:cNvSpPr>
            <a:spLocks noGrp="1"/>
          </p:cNvSpPr>
          <p:nvPr>
            <p:ph type="title"/>
          </p:nvPr>
        </p:nvSpPr>
        <p:spPr/>
        <p:txBody>
          <a:bodyPr/>
          <a:lstStyle/>
          <a:p>
            <a:r>
              <a:rPr lang="de-DE" dirty="0" err="1"/>
              <a:t>Written</a:t>
            </a:r>
            <a:r>
              <a:rPr lang="de-DE" dirty="0"/>
              <a:t> </a:t>
            </a:r>
            <a:r>
              <a:rPr lang="de-DE" dirty="0" err="1"/>
              <a:t>Exam</a:t>
            </a:r>
            <a:r>
              <a:rPr lang="de-DE" dirty="0"/>
              <a:t> (Klausur)</a:t>
            </a:r>
          </a:p>
        </p:txBody>
      </p:sp>
      <p:sp>
        <p:nvSpPr>
          <p:cNvPr id="3" name="Inhaltsplatzhalter 2">
            <a:extLst>
              <a:ext uri="{FF2B5EF4-FFF2-40B4-BE49-F238E27FC236}">
                <a16:creationId xmlns:a16="http://schemas.microsoft.com/office/drawing/2014/main" id="{8A97BC8C-81F3-4266-B4BB-FEAB58074D38}"/>
              </a:ext>
            </a:extLst>
          </p:cNvPr>
          <p:cNvSpPr>
            <a:spLocks noGrp="1"/>
          </p:cNvSpPr>
          <p:nvPr>
            <p:ph idx="1"/>
          </p:nvPr>
        </p:nvSpPr>
        <p:spPr/>
        <p:txBody>
          <a:bodyPr/>
          <a:lstStyle/>
          <a:p>
            <a:pPr marL="0" indent="0">
              <a:buNone/>
            </a:pPr>
            <a:r>
              <a:rPr lang="de-DE" dirty="0" err="1"/>
              <a:t>Weighting</a:t>
            </a:r>
            <a:r>
              <a:rPr lang="de-DE" dirty="0"/>
              <a:t>: 50% </a:t>
            </a:r>
            <a:r>
              <a:rPr lang="de-DE" dirty="0" err="1"/>
              <a:t>of</a:t>
            </a:r>
            <a:r>
              <a:rPr lang="de-DE" dirty="0"/>
              <a:t> Grade.</a:t>
            </a:r>
          </a:p>
        </p:txBody>
      </p:sp>
    </p:spTree>
    <p:extLst>
      <p:ext uri="{BB962C8B-B14F-4D97-AF65-F5344CB8AC3E}">
        <p14:creationId xmlns:p14="http://schemas.microsoft.com/office/powerpoint/2010/main" val="801277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Length</a:t>
            </a:r>
            <a:r>
              <a:rPr lang="de-DE" dirty="0"/>
              <a:t> </a:t>
            </a:r>
            <a:r>
              <a:rPr lang="de-DE" dirty="0" err="1"/>
              <a:t>of</a:t>
            </a:r>
            <a:r>
              <a:rPr lang="de-DE" dirty="0"/>
              <a:t> </a:t>
            </a:r>
            <a:r>
              <a:rPr lang="de-DE" dirty="0" err="1"/>
              <a:t>Written</a:t>
            </a:r>
            <a:r>
              <a:rPr lang="de-DE" dirty="0"/>
              <a:t> </a:t>
            </a:r>
            <a:r>
              <a:rPr lang="de-DE" dirty="0" err="1"/>
              <a:t>Exam</a:t>
            </a:r>
            <a:endParaRPr lang="de-DE" dirty="0"/>
          </a:p>
        </p:txBody>
      </p:sp>
      <p:sp>
        <p:nvSpPr>
          <p:cNvPr id="3" name="Inhaltsplatzhalter 2"/>
          <p:cNvSpPr>
            <a:spLocks noGrp="1"/>
          </p:cNvSpPr>
          <p:nvPr>
            <p:ph idx="1"/>
          </p:nvPr>
        </p:nvSpPr>
        <p:spPr/>
        <p:txBody>
          <a:bodyPr/>
          <a:lstStyle/>
          <a:p>
            <a:pPr marL="0" indent="0">
              <a:buNone/>
            </a:pPr>
            <a:r>
              <a:rPr lang="en-GB" b="1" dirty="0"/>
              <a:t>60 Minutes</a:t>
            </a:r>
            <a:endParaRPr lang="de-DE" dirty="0"/>
          </a:p>
        </p:txBody>
      </p:sp>
    </p:spTree>
    <p:extLst>
      <p:ext uri="{BB962C8B-B14F-4D97-AF65-F5344CB8AC3E}">
        <p14:creationId xmlns:p14="http://schemas.microsoft.com/office/powerpoint/2010/main" val="3286061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Date </a:t>
            </a:r>
            <a:r>
              <a:rPr lang="de-DE" dirty="0" err="1"/>
              <a:t>and</a:t>
            </a:r>
            <a:r>
              <a:rPr lang="de-DE" dirty="0"/>
              <a:t> Place </a:t>
            </a:r>
            <a:r>
              <a:rPr lang="de-DE" dirty="0" err="1"/>
              <a:t>of</a:t>
            </a:r>
            <a:r>
              <a:rPr lang="de-DE" dirty="0"/>
              <a:t> </a:t>
            </a:r>
            <a:r>
              <a:rPr lang="de-DE" dirty="0" err="1"/>
              <a:t>Exam</a:t>
            </a:r>
            <a:endParaRPr lang="de-DE" dirty="0"/>
          </a:p>
        </p:txBody>
      </p:sp>
      <p:sp>
        <p:nvSpPr>
          <p:cNvPr id="3" name="Inhaltsplatzhalter 2"/>
          <p:cNvSpPr>
            <a:spLocks noGrp="1"/>
          </p:cNvSpPr>
          <p:nvPr>
            <p:ph idx="1"/>
          </p:nvPr>
        </p:nvSpPr>
        <p:spPr/>
        <p:txBody>
          <a:bodyPr/>
          <a:lstStyle/>
          <a:p>
            <a:pPr marL="0" indent="0">
              <a:buNone/>
            </a:pPr>
            <a:r>
              <a:rPr lang="en-GB" b="1" dirty="0"/>
              <a:t>Date &amp; Place assigned through Exam Office</a:t>
            </a:r>
          </a:p>
          <a:p>
            <a:pPr marL="0" indent="0">
              <a:buNone/>
            </a:pPr>
            <a:r>
              <a:rPr lang="en-GB" b="1" dirty="0"/>
              <a:t>You will be seated every second seat for the exam.</a:t>
            </a:r>
          </a:p>
          <a:p>
            <a:pPr marL="0" indent="0">
              <a:buNone/>
            </a:pPr>
            <a:r>
              <a:rPr lang="en-GB" b="1" dirty="0"/>
              <a:t>Please register for the exam on time.</a:t>
            </a:r>
          </a:p>
          <a:p>
            <a:pPr marL="0" indent="0">
              <a:buNone/>
            </a:pPr>
            <a:endParaRPr lang="de-DE" dirty="0"/>
          </a:p>
        </p:txBody>
      </p:sp>
    </p:spTree>
    <p:extLst>
      <p:ext uri="{BB962C8B-B14F-4D97-AF65-F5344CB8AC3E}">
        <p14:creationId xmlns:p14="http://schemas.microsoft.com/office/powerpoint/2010/main" val="1056927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Exam</a:t>
            </a:r>
            <a:r>
              <a:rPr lang="de-DE" dirty="0"/>
              <a:t> Aids</a:t>
            </a:r>
          </a:p>
        </p:txBody>
      </p:sp>
      <p:sp>
        <p:nvSpPr>
          <p:cNvPr id="3" name="Inhaltsplatzhalter 2"/>
          <p:cNvSpPr>
            <a:spLocks noGrp="1"/>
          </p:cNvSpPr>
          <p:nvPr>
            <p:ph idx="1"/>
          </p:nvPr>
        </p:nvSpPr>
        <p:spPr/>
        <p:txBody>
          <a:bodyPr/>
          <a:lstStyle/>
          <a:p>
            <a:r>
              <a:rPr lang="en-GB" b="1" dirty="0"/>
              <a:t>None</a:t>
            </a:r>
          </a:p>
          <a:p>
            <a:r>
              <a:rPr lang="en-GB" b="1" dirty="0"/>
              <a:t>Dictionaries are not allowed</a:t>
            </a:r>
          </a:p>
          <a:p>
            <a:r>
              <a:rPr lang="en-GB" b="1" dirty="0"/>
              <a:t>Notes are not allowed</a:t>
            </a:r>
          </a:p>
          <a:p>
            <a:r>
              <a:rPr lang="en-GB" b="1" dirty="0"/>
              <a:t>Mobile phones are not allowed</a:t>
            </a:r>
          </a:p>
          <a:p>
            <a:r>
              <a:rPr lang="en-GB" b="1" dirty="0"/>
              <a:t>Vocabulary lists are not allowed</a:t>
            </a:r>
          </a:p>
          <a:p>
            <a:pPr marL="0" indent="0">
              <a:buNone/>
            </a:pPr>
            <a:r>
              <a:rPr lang="en-GB" b="1" dirty="0"/>
              <a:t>Reason:</a:t>
            </a:r>
          </a:p>
          <a:p>
            <a:pPr marL="0" indent="0">
              <a:buNone/>
            </a:pPr>
            <a:r>
              <a:rPr lang="en-GB" b="1" dirty="0"/>
              <a:t>Equality of Opportunity (</a:t>
            </a:r>
            <a:r>
              <a:rPr lang="en-GB" b="1" i="1" dirty="0" err="1"/>
              <a:t>Chancengleichheit</a:t>
            </a:r>
            <a:r>
              <a:rPr lang="en-GB" b="1" dirty="0"/>
              <a:t>.)  </a:t>
            </a:r>
            <a:endParaRPr lang="de-DE" dirty="0"/>
          </a:p>
          <a:p>
            <a:endParaRPr lang="de-DE" dirty="0"/>
          </a:p>
        </p:txBody>
      </p:sp>
    </p:spTree>
    <p:extLst>
      <p:ext uri="{BB962C8B-B14F-4D97-AF65-F5344CB8AC3E}">
        <p14:creationId xmlns:p14="http://schemas.microsoft.com/office/powerpoint/2010/main" val="1631644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Registration</a:t>
            </a:r>
          </a:p>
        </p:txBody>
      </p:sp>
      <p:sp>
        <p:nvSpPr>
          <p:cNvPr id="3" name="Inhaltsplatzhalter 2"/>
          <p:cNvSpPr>
            <a:spLocks noGrp="1"/>
          </p:cNvSpPr>
          <p:nvPr>
            <p:ph idx="1"/>
          </p:nvPr>
        </p:nvSpPr>
        <p:spPr/>
        <p:txBody>
          <a:bodyPr>
            <a:normAutofit lnSpcReduction="10000"/>
          </a:bodyPr>
          <a:lstStyle/>
          <a:p>
            <a:pPr marL="0" indent="0">
              <a:buNone/>
            </a:pPr>
            <a:r>
              <a:rPr lang="en-GB" b="1" dirty="0"/>
              <a:t>There are two registration time periods.</a:t>
            </a:r>
          </a:p>
          <a:p>
            <a:pPr marL="0" indent="0">
              <a:buNone/>
            </a:pPr>
            <a:r>
              <a:rPr lang="en-GB" b="1" dirty="0"/>
              <a:t>1  Please register for the course “Academic Skills” already right now. </a:t>
            </a:r>
          </a:p>
          <a:p>
            <a:pPr marL="0" indent="0">
              <a:buNone/>
            </a:pPr>
            <a:r>
              <a:rPr lang="en-GB" b="1" dirty="0"/>
              <a:t>2  Registration for the final exam will be possible once the Exam Office completes the input of the Preliminary Exam (</a:t>
            </a:r>
            <a:r>
              <a:rPr lang="en-GB" b="1" i="1" dirty="0" err="1"/>
              <a:t>Vorleistung</a:t>
            </a:r>
            <a:r>
              <a:rPr lang="en-GB" b="1" dirty="0"/>
              <a:t>) results, i.e. after you have attended more than 70% of the lessons.  This will be end of January or beginning of February.</a:t>
            </a:r>
          </a:p>
          <a:p>
            <a:endParaRPr lang="de-DE" dirty="0"/>
          </a:p>
        </p:txBody>
      </p:sp>
    </p:spTree>
    <p:extLst>
      <p:ext uri="{BB962C8B-B14F-4D97-AF65-F5344CB8AC3E}">
        <p14:creationId xmlns:p14="http://schemas.microsoft.com/office/powerpoint/2010/main" val="2409627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Exam</a:t>
            </a:r>
            <a:r>
              <a:rPr lang="de-DE" dirty="0"/>
              <a:t> </a:t>
            </a:r>
            <a:r>
              <a:rPr lang="de-DE" dirty="0" err="1"/>
              <a:t>Preparation</a:t>
            </a:r>
            <a:endParaRPr lang="de-DE" dirty="0"/>
          </a:p>
        </p:txBody>
      </p:sp>
      <p:sp>
        <p:nvSpPr>
          <p:cNvPr id="3" name="Inhaltsplatzhalter 2"/>
          <p:cNvSpPr>
            <a:spLocks noGrp="1"/>
          </p:cNvSpPr>
          <p:nvPr>
            <p:ph idx="1"/>
          </p:nvPr>
        </p:nvSpPr>
        <p:spPr/>
        <p:txBody>
          <a:bodyPr/>
          <a:lstStyle/>
          <a:p>
            <a:r>
              <a:rPr lang="en-GB" b="1" dirty="0"/>
              <a:t>The best way to prepare for the exam is to review the exercises we did in the script.  </a:t>
            </a:r>
          </a:p>
          <a:p>
            <a:r>
              <a:rPr lang="en-GB" b="1" dirty="0"/>
              <a:t>The exam is strongly based on these exercises and participation in the classes helped you prepare for the exam already.</a:t>
            </a:r>
            <a:endParaRPr lang="de-DE" dirty="0"/>
          </a:p>
        </p:txBody>
      </p:sp>
    </p:spTree>
    <p:extLst>
      <p:ext uri="{BB962C8B-B14F-4D97-AF65-F5344CB8AC3E}">
        <p14:creationId xmlns:p14="http://schemas.microsoft.com/office/powerpoint/2010/main" val="2580165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Pass Grade</a:t>
            </a:r>
          </a:p>
        </p:txBody>
      </p:sp>
      <p:sp>
        <p:nvSpPr>
          <p:cNvPr id="3" name="Inhaltsplatzhalter 2"/>
          <p:cNvSpPr>
            <a:spLocks noGrp="1"/>
          </p:cNvSpPr>
          <p:nvPr>
            <p:ph idx="1"/>
          </p:nvPr>
        </p:nvSpPr>
        <p:spPr/>
        <p:txBody>
          <a:bodyPr/>
          <a:lstStyle/>
          <a:p>
            <a:r>
              <a:rPr lang="en-GB" b="1" dirty="0"/>
              <a:t>You must get at least 50 points out of a 100 to pass the Final Exam.</a:t>
            </a:r>
            <a:endParaRPr lang="de-DE" dirty="0"/>
          </a:p>
          <a:p>
            <a:pPr marL="0" indent="0">
              <a:buNone/>
            </a:pPr>
            <a:endParaRPr lang="de-DE" dirty="0"/>
          </a:p>
        </p:txBody>
      </p:sp>
    </p:spTree>
    <p:extLst>
      <p:ext uri="{BB962C8B-B14F-4D97-AF65-F5344CB8AC3E}">
        <p14:creationId xmlns:p14="http://schemas.microsoft.com/office/powerpoint/2010/main" val="1775864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Structure</a:t>
            </a:r>
            <a:r>
              <a:rPr lang="de-DE" dirty="0"/>
              <a:t> </a:t>
            </a:r>
            <a:r>
              <a:rPr lang="de-DE" dirty="0" err="1"/>
              <a:t>of</a:t>
            </a:r>
            <a:r>
              <a:rPr lang="de-DE" dirty="0"/>
              <a:t> </a:t>
            </a:r>
            <a:r>
              <a:rPr lang="de-DE" dirty="0" err="1"/>
              <a:t>Exam</a:t>
            </a:r>
            <a:endParaRPr lang="de-DE" dirty="0"/>
          </a:p>
        </p:txBody>
      </p:sp>
      <p:sp>
        <p:nvSpPr>
          <p:cNvPr id="3" name="Inhaltsplatzhalter 2"/>
          <p:cNvSpPr>
            <a:spLocks noGrp="1"/>
          </p:cNvSpPr>
          <p:nvPr>
            <p:ph idx="1"/>
          </p:nvPr>
        </p:nvSpPr>
        <p:spPr/>
        <p:txBody>
          <a:bodyPr>
            <a:normAutofit fontScale="70000" lnSpcReduction="20000"/>
          </a:bodyPr>
          <a:lstStyle/>
          <a:p>
            <a:pPr marL="0" indent="0">
              <a:buNone/>
            </a:pPr>
            <a:r>
              <a:rPr lang="en-GB" b="1" u="sng" dirty="0"/>
              <a:t>Structure</a:t>
            </a:r>
            <a:r>
              <a:rPr lang="en-GB" b="1" dirty="0"/>
              <a:t>:</a:t>
            </a:r>
            <a:endParaRPr lang="de-DE" dirty="0"/>
          </a:p>
          <a:p>
            <a:pPr marL="0" indent="0">
              <a:buNone/>
            </a:pPr>
            <a:r>
              <a:rPr lang="en-GB" b="1" dirty="0"/>
              <a:t> </a:t>
            </a:r>
            <a:endParaRPr lang="de-DE" dirty="0"/>
          </a:p>
          <a:p>
            <a:pPr marL="0" indent="0">
              <a:buNone/>
            </a:pPr>
            <a:r>
              <a:rPr lang="en-GB" b="1" u="sng" dirty="0"/>
              <a:t>Part 1: Listening</a:t>
            </a:r>
            <a:r>
              <a:rPr lang="en-GB" b="1" dirty="0"/>
              <a:t>.  </a:t>
            </a:r>
            <a:endParaRPr lang="de-DE" dirty="0"/>
          </a:p>
          <a:p>
            <a:pPr marL="0" indent="0">
              <a:buNone/>
            </a:pPr>
            <a:r>
              <a:rPr lang="en-GB" b="1" dirty="0"/>
              <a:t> You hear a recording </a:t>
            </a:r>
            <a:r>
              <a:rPr lang="en-GB" b="1" u="sng" dirty="0"/>
              <a:t>two</a:t>
            </a:r>
            <a:r>
              <a:rPr lang="en-GB" b="1" dirty="0"/>
              <a:t> times, and have to answer some questions about it.</a:t>
            </a:r>
            <a:endParaRPr lang="de-DE" dirty="0"/>
          </a:p>
          <a:p>
            <a:pPr marL="0" indent="0">
              <a:buNone/>
            </a:pPr>
            <a:endParaRPr lang="de-DE" dirty="0"/>
          </a:p>
          <a:p>
            <a:pPr marL="0" indent="0">
              <a:buNone/>
            </a:pPr>
            <a:r>
              <a:rPr lang="en-GB" b="1" u="sng" dirty="0"/>
              <a:t>Part 2: Language Review and Vocabulary</a:t>
            </a:r>
            <a:endParaRPr lang="de-DE" dirty="0"/>
          </a:p>
          <a:p>
            <a:pPr marL="0" indent="0">
              <a:buNone/>
            </a:pPr>
            <a:r>
              <a:rPr lang="en-GB" b="1" dirty="0"/>
              <a:t> You have to do some of the exercises (from script or very similar to script) we did in class. </a:t>
            </a:r>
            <a:endParaRPr lang="de-DE" dirty="0"/>
          </a:p>
          <a:p>
            <a:endParaRPr lang="de-DE" dirty="0"/>
          </a:p>
          <a:p>
            <a:pPr marL="0" indent="0">
              <a:buNone/>
            </a:pPr>
            <a:r>
              <a:rPr lang="en-GB" b="1" u="sng" dirty="0"/>
              <a:t>Part 3 Reading</a:t>
            </a:r>
            <a:endParaRPr lang="de-DE" dirty="0"/>
          </a:p>
          <a:p>
            <a:pPr marL="0" indent="0">
              <a:buNone/>
            </a:pPr>
            <a:r>
              <a:rPr lang="en-GB" b="1" dirty="0"/>
              <a:t>You have to read an article about a similar theme to one of the Units we covered in class and answer questions about it.  </a:t>
            </a:r>
            <a:endParaRPr lang="de-DE" dirty="0"/>
          </a:p>
          <a:p>
            <a:pPr marL="0" indent="0">
              <a:buNone/>
            </a:pPr>
            <a:r>
              <a:rPr lang="en-GB" b="1" dirty="0"/>
              <a:t> </a:t>
            </a:r>
            <a:endParaRPr lang="de-DE" dirty="0"/>
          </a:p>
          <a:p>
            <a:endParaRPr lang="de-DE" dirty="0"/>
          </a:p>
        </p:txBody>
      </p:sp>
    </p:spTree>
    <p:extLst>
      <p:ext uri="{BB962C8B-B14F-4D97-AF65-F5344CB8AC3E}">
        <p14:creationId xmlns:p14="http://schemas.microsoft.com/office/powerpoint/2010/main" val="3595664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C7328A-9C0C-470C-A843-804AB98E90D3}"/>
              </a:ext>
            </a:extLst>
          </p:cNvPr>
          <p:cNvSpPr>
            <a:spLocks noGrp="1"/>
          </p:cNvSpPr>
          <p:nvPr>
            <p:ph type="title"/>
          </p:nvPr>
        </p:nvSpPr>
        <p:spPr/>
        <p:txBody>
          <a:bodyPr/>
          <a:lstStyle/>
          <a:p>
            <a:r>
              <a:rPr lang="de-DE" dirty="0"/>
              <a:t>Questions?</a:t>
            </a:r>
          </a:p>
        </p:txBody>
      </p:sp>
      <p:sp>
        <p:nvSpPr>
          <p:cNvPr id="3" name="Inhaltsplatzhalter 2">
            <a:extLst>
              <a:ext uri="{FF2B5EF4-FFF2-40B4-BE49-F238E27FC236}">
                <a16:creationId xmlns:a16="http://schemas.microsoft.com/office/drawing/2014/main" id="{D7817558-7F7B-4E55-84D3-20C0289ED81B}"/>
              </a:ext>
            </a:extLst>
          </p:cNvPr>
          <p:cNvSpPr>
            <a:spLocks noGrp="1"/>
          </p:cNvSpPr>
          <p:nvPr>
            <p:ph idx="1"/>
          </p:nvPr>
        </p:nvSpPr>
        <p:spPr/>
        <p:txBody>
          <a:bodyPr/>
          <a:lstStyle/>
          <a:p>
            <a:pPr marL="0" indent="0">
              <a:buNone/>
            </a:pPr>
            <a:r>
              <a:rPr lang="de-DE" dirty="0" err="1"/>
              <a:t>Does</a:t>
            </a:r>
            <a:r>
              <a:rPr lang="de-DE" dirty="0"/>
              <a:t> </a:t>
            </a:r>
            <a:r>
              <a:rPr lang="de-DE" dirty="0" err="1"/>
              <a:t>anybody</a:t>
            </a:r>
            <a:r>
              <a:rPr lang="de-DE" dirty="0"/>
              <a:t> </a:t>
            </a:r>
            <a:r>
              <a:rPr lang="de-DE" dirty="0" err="1"/>
              <a:t>have</a:t>
            </a:r>
            <a:r>
              <a:rPr lang="de-DE" dirty="0"/>
              <a:t> </a:t>
            </a:r>
            <a:r>
              <a:rPr lang="de-DE" dirty="0" err="1"/>
              <a:t>any</a:t>
            </a:r>
            <a:r>
              <a:rPr lang="de-DE" dirty="0"/>
              <a:t> </a:t>
            </a:r>
            <a:r>
              <a:rPr lang="de-DE" dirty="0" err="1"/>
              <a:t>questions</a:t>
            </a:r>
            <a:r>
              <a:rPr lang="de-DE" dirty="0"/>
              <a:t>?</a:t>
            </a:r>
          </a:p>
        </p:txBody>
      </p:sp>
    </p:spTree>
    <p:extLst>
      <p:ext uri="{BB962C8B-B14F-4D97-AF65-F5344CB8AC3E}">
        <p14:creationId xmlns:p14="http://schemas.microsoft.com/office/powerpoint/2010/main" val="2540692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824D7E-A385-420E-9441-F39986427504}"/>
              </a:ext>
            </a:extLst>
          </p:cNvPr>
          <p:cNvSpPr>
            <a:spLocks noGrp="1"/>
          </p:cNvSpPr>
          <p:nvPr>
            <p:ph type="title"/>
          </p:nvPr>
        </p:nvSpPr>
        <p:spPr/>
        <p:txBody>
          <a:bodyPr/>
          <a:lstStyle/>
          <a:p>
            <a:r>
              <a:rPr lang="de-DE" dirty="0"/>
              <a:t>Place and Time </a:t>
            </a:r>
            <a:r>
              <a:rPr lang="de-DE" dirty="0" err="1"/>
              <a:t>for</a:t>
            </a:r>
            <a:r>
              <a:rPr lang="de-DE" dirty="0"/>
              <a:t> </a:t>
            </a:r>
            <a:r>
              <a:rPr lang="de-DE" dirty="0" err="1"/>
              <a:t>Lessons</a:t>
            </a:r>
            <a:endParaRPr lang="de-DE" dirty="0"/>
          </a:p>
        </p:txBody>
      </p:sp>
      <p:sp>
        <p:nvSpPr>
          <p:cNvPr id="3" name="Inhaltsplatzhalter 2">
            <a:extLst>
              <a:ext uri="{FF2B5EF4-FFF2-40B4-BE49-F238E27FC236}">
                <a16:creationId xmlns:a16="http://schemas.microsoft.com/office/drawing/2014/main" id="{0A31839D-543F-4E0B-A518-1D3012D12488}"/>
              </a:ext>
            </a:extLst>
          </p:cNvPr>
          <p:cNvSpPr>
            <a:spLocks noGrp="1"/>
          </p:cNvSpPr>
          <p:nvPr>
            <p:ph idx="1"/>
          </p:nvPr>
        </p:nvSpPr>
        <p:spPr/>
        <p:txBody>
          <a:bodyPr>
            <a:normAutofit fontScale="92500"/>
          </a:bodyPr>
          <a:lstStyle/>
          <a:p>
            <a:pPr marL="0" indent="0">
              <a:buNone/>
            </a:pPr>
            <a:r>
              <a:rPr lang="de-DE" dirty="0"/>
              <a:t>The </a:t>
            </a:r>
            <a:r>
              <a:rPr lang="de-DE" dirty="0" err="1"/>
              <a:t>lessons</a:t>
            </a:r>
            <a:r>
              <a:rPr lang="de-DE" dirty="0"/>
              <a:t> </a:t>
            </a:r>
            <a:r>
              <a:rPr lang="de-DE" dirty="0" err="1"/>
              <a:t>for</a:t>
            </a:r>
            <a:r>
              <a:rPr lang="de-DE" dirty="0"/>
              <a:t> „Academic Skills“ </a:t>
            </a:r>
            <a:r>
              <a:rPr lang="de-DE" dirty="0" err="1"/>
              <a:t>are</a:t>
            </a:r>
            <a:r>
              <a:rPr lang="de-DE" dirty="0"/>
              <a:t> double </a:t>
            </a:r>
            <a:r>
              <a:rPr lang="de-DE" dirty="0" err="1"/>
              <a:t>blocks</a:t>
            </a:r>
            <a:r>
              <a:rPr lang="de-DE" dirty="0"/>
              <a:t> </a:t>
            </a:r>
            <a:r>
              <a:rPr lang="de-DE" dirty="0" err="1"/>
              <a:t>starting</a:t>
            </a:r>
            <a:r>
              <a:rPr lang="de-DE" dirty="0"/>
              <a:t> at 8.15 and </a:t>
            </a:r>
            <a:r>
              <a:rPr lang="de-DE" dirty="0" err="1"/>
              <a:t>ending</a:t>
            </a:r>
            <a:r>
              <a:rPr lang="de-DE" dirty="0"/>
              <a:t> at 11.30 (</a:t>
            </a:r>
            <a:r>
              <a:rPr lang="de-DE" dirty="0" err="1"/>
              <a:t>for</a:t>
            </a:r>
            <a:r>
              <a:rPr lang="de-DE" dirty="0"/>
              <a:t> Mech).</a:t>
            </a:r>
          </a:p>
          <a:p>
            <a:pPr marL="0" indent="0">
              <a:buNone/>
            </a:pPr>
            <a:endParaRPr lang="de-DE" dirty="0"/>
          </a:p>
          <a:p>
            <a:pPr marL="0" indent="0">
              <a:buNone/>
            </a:pPr>
            <a:r>
              <a:rPr lang="de-DE" dirty="0"/>
              <a:t>First block: 8.15-9.45</a:t>
            </a:r>
          </a:p>
          <a:p>
            <a:pPr marL="0" indent="0">
              <a:buNone/>
            </a:pPr>
            <a:r>
              <a:rPr lang="de-DE" dirty="0"/>
              <a:t>Pause/Break</a:t>
            </a:r>
          </a:p>
          <a:p>
            <a:pPr marL="0" indent="0">
              <a:buNone/>
            </a:pPr>
            <a:r>
              <a:rPr lang="de-DE" dirty="0"/>
              <a:t>Second block: 10.00-11.30</a:t>
            </a:r>
          </a:p>
          <a:p>
            <a:pPr marL="0" indent="0">
              <a:buNone/>
            </a:pPr>
            <a:endParaRPr lang="de-DE" dirty="0"/>
          </a:p>
          <a:p>
            <a:pPr marL="0" indent="0">
              <a:buNone/>
            </a:pPr>
            <a:r>
              <a:rPr lang="de-DE" dirty="0" err="1"/>
              <a:t>We</a:t>
            </a:r>
            <a:r>
              <a:rPr lang="de-DE" dirty="0"/>
              <a:t> </a:t>
            </a:r>
            <a:r>
              <a:rPr lang="de-DE" dirty="0" err="1"/>
              <a:t>meet</a:t>
            </a:r>
            <a:r>
              <a:rPr lang="de-DE" dirty="0"/>
              <a:t> </a:t>
            </a:r>
            <a:r>
              <a:rPr lang="de-DE" dirty="0" err="1"/>
              <a:t>weekly</a:t>
            </a:r>
            <a:r>
              <a:rPr lang="de-DE" dirty="0"/>
              <a:t>, </a:t>
            </a:r>
            <a:r>
              <a:rPr lang="de-DE" dirty="0" err="1"/>
              <a:t>every</a:t>
            </a:r>
            <a:r>
              <a:rPr lang="de-DE" dirty="0"/>
              <a:t> Tuesday.</a:t>
            </a:r>
          </a:p>
        </p:txBody>
      </p:sp>
    </p:spTree>
    <p:extLst>
      <p:ext uri="{BB962C8B-B14F-4D97-AF65-F5344CB8AC3E}">
        <p14:creationId xmlns:p14="http://schemas.microsoft.com/office/powerpoint/2010/main" val="4106177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hangingPunct="1"/>
            <a:r>
              <a:rPr lang="de-DE" altLang="de-DE" sz="4000" dirty="0" err="1"/>
              <a:t>What</a:t>
            </a:r>
            <a:r>
              <a:rPr lang="de-DE" altLang="de-DE" sz="4000" dirty="0"/>
              <a:t> </a:t>
            </a:r>
            <a:r>
              <a:rPr lang="de-DE" altLang="de-DE" sz="4000" dirty="0" err="1"/>
              <a:t>You</a:t>
            </a:r>
            <a:r>
              <a:rPr lang="de-DE" altLang="de-DE" sz="4000" dirty="0"/>
              <a:t> Need </a:t>
            </a:r>
            <a:r>
              <a:rPr lang="de-DE" altLang="de-DE" sz="4000" dirty="0" err="1"/>
              <a:t>to</a:t>
            </a:r>
            <a:r>
              <a:rPr lang="de-DE" altLang="de-DE" sz="4000" dirty="0"/>
              <a:t> Do </a:t>
            </a:r>
            <a:r>
              <a:rPr lang="de-DE" altLang="de-DE" sz="4000" dirty="0" err="1"/>
              <a:t>With</a:t>
            </a:r>
            <a:r>
              <a:rPr lang="de-DE" altLang="de-DE" sz="4000" dirty="0"/>
              <a:t> </a:t>
            </a:r>
            <a:r>
              <a:rPr lang="de-DE" altLang="de-DE" sz="4000" dirty="0" err="1"/>
              <a:t>Remaining</a:t>
            </a:r>
            <a:r>
              <a:rPr lang="de-DE" altLang="de-DE" sz="4000" dirty="0"/>
              <a:t> </a:t>
            </a:r>
            <a:r>
              <a:rPr lang="de-DE" altLang="de-DE" sz="4000" dirty="0" err="1"/>
              <a:t>Lesson</a:t>
            </a:r>
            <a:r>
              <a:rPr lang="de-DE" altLang="de-DE" sz="4000" dirty="0"/>
              <a:t> Time Today</a:t>
            </a:r>
          </a:p>
        </p:txBody>
      </p:sp>
      <p:sp>
        <p:nvSpPr>
          <p:cNvPr id="29699" name="Rectangle 3"/>
          <p:cNvSpPr>
            <a:spLocks noGrp="1" noChangeArrowheads="1"/>
          </p:cNvSpPr>
          <p:nvPr>
            <p:ph type="body" idx="1"/>
          </p:nvPr>
        </p:nvSpPr>
        <p:spPr/>
        <p:txBody>
          <a:bodyPr>
            <a:normAutofit fontScale="70000" lnSpcReduction="20000"/>
          </a:bodyPr>
          <a:lstStyle/>
          <a:p>
            <a:pPr eaLnBrk="1" hangingPunct="1"/>
            <a:r>
              <a:rPr lang="de-DE" altLang="de-DE" dirty="0"/>
              <a:t>Register </a:t>
            </a:r>
            <a:r>
              <a:rPr lang="de-DE" altLang="de-DE" dirty="0" err="1"/>
              <a:t>for</a:t>
            </a:r>
            <a:r>
              <a:rPr lang="de-DE" altLang="de-DE" dirty="0"/>
              <a:t> </a:t>
            </a:r>
            <a:r>
              <a:rPr lang="de-DE" altLang="de-DE" dirty="0" err="1"/>
              <a:t>the</a:t>
            </a:r>
            <a:r>
              <a:rPr lang="de-DE" altLang="de-DE" dirty="0"/>
              <a:t> </a:t>
            </a:r>
            <a:r>
              <a:rPr lang="de-DE" altLang="de-DE" dirty="0" err="1"/>
              <a:t>module</a:t>
            </a:r>
            <a:r>
              <a:rPr lang="de-DE" altLang="de-DE" dirty="0"/>
              <a:t>.  After </a:t>
            </a:r>
            <a:r>
              <a:rPr lang="de-DE" altLang="de-DE" dirty="0" err="1"/>
              <a:t>the</a:t>
            </a:r>
            <a:r>
              <a:rPr lang="de-DE" altLang="de-DE" dirty="0"/>
              <a:t> </a:t>
            </a:r>
            <a:r>
              <a:rPr lang="de-DE" altLang="de-DE" dirty="0" err="1"/>
              <a:t>deadline</a:t>
            </a:r>
            <a:r>
              <a:rPr lang="de-DE" altLang="de-DE" dirty="0"/>
              <a:t> </a:t>
            </a:r>
            <a:r>
              <a:rPr lang="de-DE" altLang="de-DE" dirty="0" err="1"/>
              <a:t>it</a:t>
            </a:r>
            <a:r>
              <a:rPr lang="de-DE" altLang="de-DE" dirty="0"/>
              <a:t> </a:t>
            </a:r>
            <a:r>
              <a:rPr lang="de-DE" altLang="de-DE" dirty="0" err="1"/>
              <a:t>is</a:t>
            </a:r>
            <a:r>
              <a:rPr lang="de-DE" altLang="de-DE" dirty="0"/>
              <a:t> impossible </a:t>
            </a:r>
            <a:r>
              <a:rPr lang="de-DE" altLang="de-DE" dirty="0" err="1"/>
              <a:t>to</a:t>
            </a:r>
            <a:r>
              <a:rPr lang="de-DE" altLang="de-DE" dirty="0"/>
              <a:t> </a:t>
            </a:r>
            <a:r>
              <a:rPr lang="de-DE" altLang="de-DE" dirty="0" err="1"/>
              <a:t>register</a:t>
            </a:r>
            <a:r>
              <a:rPr lang="de-DE" altLang="de-DE" dirty="0"/>
              <a:t> and </a:t>
            </a:r>
            <a:r>
              <a:rPr lang="de-DE" altLang="de-DE" dirty="0" err="1"/>
              <a:t>to</a:t>
            </a:r>
            <a:r>
              <a:rPr lang="de-DE" altLang="de-DE" dirty="0"/>
              <a:t> </a:t>
            </a:r>
            <a:r>
              <a:rPr lang="de-DE" altLang="de-DE" dirty="0" err="1"/>
              <a:t>get</a:t>
            </a:r>
            <a:r>
              <a:rPr lang="de-DE" altLang="de-DE" dirty="0"/>
              <a:t> a grade </a:t>
            </a:r>
            <a:r>
              <a:rPr lang="de-DE" altLang="de-DE" dirty="0" err="1"/>
              <a:t>for</a:t>
            </a:r>
            <a:r>
              <a:rPr lang="de-DE" altLang="de-DE" dirty="0"/>
              <a:t> </a:t>
            </a:r>
            <a:r>
              <a:rPr lang="de-DE" altLang="de-DE" dirty="0" err="1"/>
              <a:t>the</a:t>
            </a:r>
            <a:r>
              <a:rPr lang="de-DE" altLang="de-DE" dirty="0"/>
              <a:t> </a:t>
            </a:r>
            <a:r>
              <a:rPr lang="de-DE" altLang="de-DE" dirty="0" err="1"/>
              <a:t>module</a:t>
            </a:r>
            <a:r>
              <a:rPr lang="de-DE" altLang="de-DE" dirty="0"/>
              <a:t>.</a:t>
            </a:r>
          </a:p>
          <a:p>
            <a:pPr eaLnBrk="1" hangingPunct="1"/>
            <a:r>
              <a:rPr lang="de-DE" altLang="de-DE" dirty="0"/>
              <a:t>Take Entrance </a:t>
            </a:r>
            <a:r>
              <a:rPr lang="de-DE" altLang="de-DE" dirty="0" err="1"/>
              <a:t>Exam</a:t>
            </a:r>
            <a:r>
              <a:rPr lang="de-DE" altLang="de-DE" dirty="0"/>
              <a:t> Online.  Deadline </a:t>
            </a:r>
            <a:r>
              <a:rPr lang="de-DE" altLang="de-DE" dirty="0" err="1"/>
              <a:t>to</a:t>
            </a:r>
            <a:r>
              <a:rPr lang="de-DE" altLang="de-DE" dirty="0"/>
              <a:t> </a:t>
            </a:r>
            <a:r>
              <a:rPr lang="de-DE" altLang="de-DE" dirty="0" err="1"/>
              <a:t>take</a:t>
            </a:r>
            <a:r>
              <a:rPr lang="de-DE" altLang="de-DE" dirty="0"/>
              <a:t> Sprachtest: 24.00 Sunday, 05.11.2024</a:t>
            </a:r>
          </a:p>
          <a:p>
            <a:pPr eaLnBrk="1" hangingPunct="1"/>
            <a:r>
              <a:rPr lang="de-DE" altLang="de-DE" dirty="0" err="1"/>
              <a:t>Get</a:t>
            </a:r>
            <a:r>
              <a:rPr lang="de-DE" altLang="de-DE" dirty="0"/>
              <a:t> a </a:t>
            </a:r>
            <a:r>
              <a:rPr lang="de-DE" altLang="de-DE" dirty="0" err="1"/>
              <a:t>Script</a:t>
            </a:r>
            <a:r>
              <a:rPr lang="de-DE" altLang="de-DE" dirty="0"/>
              <a:t> (</a:t>
            </a:r>
            <a:r>
              <a:rPr lang="de-DE" altLang="de-DE" dirty="0" err="1"/>
              <a:t>hard</a:t>
            </a:r>
            <a:r>
              <a:rPr lang="de-DE" altLang="de-DE" dirty="0"/>
              <a:t> </a:t>
            </a:r>
            <a:r>
              <a:rPr lang="de-DE" altLang="de-DE" dirty="0" err="1"/>
              <a:t>copy</a:t>
            </a:r>
            <a:r>
              <a:rPr lang="de-DE" altLang="de-DE" dirty="0"/>
              <a:t> </a:t>
            </a:r>
            <a:r>
              <a:rPr lang="de-DE" altLang="de-DE" dirty="0" err="1"/>
              <a:t>available</a:t>
            </a:r>
            <a:r>
              <a:rPr lang="de-DE" altLang="de-DE" dirty="0"/>
              <a:t> </a:t>
            </a:r>
            <a:r>
              <a:rPr lang="de-DE" altLang="de-DE" dirty="0" err="1"/>
              <a:t>for</a:t>
            </a:r>
            <a:r>
              <a:rPr lang="de-DE" altLang="de-DE" dirty="0"/>
              <a:t> €5, </a:t>
            </a:r>
            <a:r>
              <a:rPr lang="de-DE" altLang="de-DE" dirty="0" err="1"/>
              <a:t>or</a:t>
            </a:r>
            <a:r>
              <a:rPr lang="de-DE" altLang="de-DE" dirty="0"/>
              <a:t> </a:t>
            </a:r>
            <a:r>
              <a:rPr lang="de-DE" altLang="de-DE" dirty="0" err="1"/>
              <a:t>free-of-cost</a:t>
            </a:r>
            <a:r>
              <a:rPr lang="de-DE" altLang="de-DE" dirty="0"/>
              <a:t> </a:t>
            </a:r>
            <a:r>
              <a:rPr lang="de-DE" altLang="de-DE" dirty="0" err="1"/>
              <a:t>PdF</a:t>
            </a:r>
            <a:r>
              <a:rPr lang="de-DE" altLang="de-DE" dirty="0"/>
              <a:t> </a:t>
            </a:r>
            <a:r>
              <a:rPr lang="de-DE" altLang="de-DE" dirty="0" err="1"/>
              <a:t>download</a:t>
            </a:r>
            <a:r>
              <a:rPr lang="de-DE" altLang="de-DE" dirty="0"/>
              <a:t>)</a:t>
            </a:r>
          </a:p>
          <a:p>
            <a:pPr eaLnBrk="1" hangingPunct="1"/>
            <a:r>
              <a:rPr lang="de-DE" altLang="de-DE" dirty="0" err="1"/>
              <a:t>Get</a:t>
            </a:r>
            <a:r>
              <a:rPr lang="de-DE" altLang="de-DE" dirty="0"/>
              <a:t> A Dictionary </a:t>
            </a:r>
            <a:r>
              <a:rPr lang="de-DE" altLang="de-DE" dirty="0" err="1"/>
              <a:t>or</a:t>
            </a:r>
            <a:r>
              <a:rPr lang="de-DE" altLang="de-DE" dirty="0"/>
              <a:t> Upload a Dictionary App </a:t>
            </a:r>
            <a:r>
              <a:rPr lang="de-DE" altLang="de-DE" dirty="0" err="1"/>
              <a:t>from</a:t>
            </a:r>
            <a:r>
              <a:rPr lang="de-DE" altLang="de-DE" dirty="0"/>
              <a:t> a Publisher</a:t>
            </a:r>
          </a:p>
          <a:p>
            <a:pPr eaLnBrk="1" hangingPunct="1"/>
            <a:r>
              <a:rPr lang="de-DE" altLang="de-DE" dirty="0" err="1"/>
              <a:t>Get</a:t>
            </a:r>
            <a:r>
              <a:rPr lang="de-DE" altLang="de-DE" dirty="0"/>
              <a:t> a Note Book </a:t>
            </a:r>
            <a:r>
              <a:rPr lang="de-DE" altLang="de-DE" dirty="0" err="1"/>
              <a:t>or</a:t>
            </a:r>
            <a:r>
              <a:rPr lang="de-DE" altLang="de-DE" dirty="0"/>
              <a:t> </a:t>
            </a:r>
            <a:r>
              <a:rPr lang="de-DE" altLang="de-DE" dirty="0" err="1"/>
              <a:t>set</a:t>
            </a:r>
            <a:r>
              <a:rPr lang="de-DE" altLang="de-DE" dirty="0"/>
              <a:t> </a:t>
            </a:r>
            <a:r>
              <a:rPr lang="de-DE" altLang="de-DE" dirty="0" err="1"/>
              <a:t>up</a:t>
            </a:r>
            <a:r>
              <a:rPr lang="de-DE" altLang="de-DE" dirty="0"/>
              <a:t> a </a:t>
            </a:r>
            <a:r>
              <a:rPr lang="de-DE" altLang="de-DE" dirty="0" err="1"/>
              <a:t>dedicated</a:t>
            </a:r>
            <a:r>
              <a:rPr lang="de-DE" altLang="de-DE" dirty="0"/>
              <a:t> </a:t>
            </a:r>
            <a:r>
              <a:rPr lang="de-DE" altLang="de-DE" dirty="0" err="1"/>
              <a:t>file</a:t>
            </a:r>
            <a:r>
              <a:rPr lang="de-DE" altLang="de-DE" dirty="0"/>
              <a:t> </a:t>
            </a:r>
            <a:r>
              <a:rPr lang="de-DE" altLang="de-DE" dirty="0" err="1"/>
              <a:t>for</a:t>
            </a:r>
            <a:r>
              <a:rPr lang="de-DE" altLang="de-DE" dirty="0"/>
              <a:t> „Academic Skills“ on </a:t>
            </a:r>
            <a:r>
              <a:rPr lang="de-DE" altLang="de-DE" dirty="0" err="1"/>
              <a:t>your</a:t>
            </a:r>
            <a:r>
              <a:rPr lang="de-DE" altLang="de-DE" dirty="0"/>
              <a:t> </a:t>
            </a:r>
            <a:r>
              <a:rPr lang="de-DE" altLang="de-DE" dirty="0" err="1"/>
              <a:t>computer</a:t>
            </a:r>
            <a:r>
              <a:rPr lang="de-DE" altLang="de-DE" dirty="0"/>
              <a:t>.</a:t>
            </a:r>
          </a:p>
          <a:p>
            <a:pPr eaLnBrk="1" hangingPunct="1"/>
            <a:r>
              <a:rPr lang="de-DE" altLang="de-DE" dirty="0" err="1"/>
              <a:t>Decide</a:t>
            </a:r>
            <a:r>
              <a:rPr lang="de-DE" altLang="de-DE" dirty="0"/>
              <a:t> </a:t>
            </a:r>
            <a:r>
              <a:rPr lang="de-DE" altLang="de-DE" dirty="0" err="1"/>
              <a:t>If</a:t>
            </a:r>
            <a:r>
              <a:rPr lang="de-DE" altLang="de-DE" dirty="0"/>
              <a:t> </a:t>
            </a:r>
            <a:r>
              <a:rPr lang="de-DE" altLang="de-DE" dirty="0" err="1"/>
              <a:t>You</a:t>
            </a:r>
            <a:r>
              <a:rPr lang="de-DE" altLang="de-DE" dirty="0"/>
              <a:t> Want </a:t>
            </a:r>
            <a:r>
              <a:rPr lang="de-DE" altLang="de-DE" dirty="0" err="1"/>
              <a:t>to</a:t>
            </a:r>
            <a:r>
              <a:rPr lang="de-DE" altLang="de-DE" dirty="0"/>
              <a:t> Take Other Language Courses at University Language Center</a:t>
            </a:r>
          </a:p>
          <a:p>
            <a:pPr eaLnBrk="1" hangingPunct="1"/>
            <a:r>
              <a:rPr lang="de-DE" altLang="de-DE" dirty="0"/>
              <a:t>Start </a:t>
            </a:r>
            <a:r>
              <a:rPr lang="de-DE" altLang="de-DE" dirty="0" err="1"/>
              <a:t>working</a:t>
            </a:r>
            <a:r>
              <a:rPr lang="de-DE" altLang="de-DE" dirty="0"/>
              <a:t> </a:t>
            </a:r>
            <a:r>
              <a:rPr lang="de-DE" altLang="de-DE" dirty="0" err="1"/>
              <a:t>through</a:t>
            </a:r>
            <a:r>
              <a:rPr lang="de-DE" altLang="de-DE" dirty="0"/>
              <a:t> </a:t>
            </a:r>
            <a:r>
              <a:rPr lang="de-DE" altLang="de-DE" dirty="0" err="1"/>
              <a:t>the</a:t>
            </a:r>
            <a:r>
              <a:rPr lang="de-DE" altLang="de-DE" dirty="0"/>
              <a:t> </a:t>
            </a:r>
            <a:r>
              <a:rPr lang="de-DE" altLang="de-DE" dirty="0" err="1"/>
              <a:t>Exercises</a:t>
            </a:r>
            <a:r>
              <a:rPr lang="de-DE" altLang="de-DE" dirty="0"/>
              <a:t> in </a:t>
            </a:r>
            <a:r>
              <a:rPr lang="de-DE" altLang="de-DE" dirty="0" err="1"/>
              <a:t>the</a:t>
            </a:r>
            <a:r>
              <a:rPr lang="de-DE" altLang="de-DE" dirty="0"/>
              <a:t> </a:t>
            </a:r>
            <a:r>
              <a:rPr lang="de-DE" altLang="de-DE" dirty="0" err="1"/>
              <a:t>Script</a:t>
            </a:r>
            <a:r>
              <a:rPr lang="de-DE" altLang="de-DE" dirty="0"/>
              <a:t> </a:t>
            </a:r>
            <a:r>
              <a:rPr lang="de-DE" altLang="de-DE" dirty="0" err="1"/>
              <a:t>for</a:t>
            </a:r>
            <a:r>
              <a:rPr lang="de-DE" altLang="de-DE" dirty="0"/>
              <a:t> Unit 1 </a:t>
            </a:r>
            <a:r>
              <a:rPr lang="de-DE" altLang="de-DE" dirty="0" err="1"/>
              <a:t>pages</a:t>
            </a:r>
            <a:r>
              <a:rPr lang="de-DE" altLang="de-DE" dirty="0"/>
              <a:t> 6 </a:t>
            </a:r>
            <a:r>
              <a:rPr lang="de-DE" altLang="de-DE" dirty="0" err="1"/>
              <a:t>to</a:t>
            </a:r>
            <a:r>
              <a:rPr lang="de-DE" altLang="de-DE" dirty="0"/>
              <a:t> 9.  (</a:t>
            </a:r>
            <a:r>
              <a:rPr lang="de-DE" altLang="de-DE" dirty="0" err="1"/>
              <a:t>the</a:t>
            </a:r>
            <a:r>
              <a:rPr lang="de-DE" altLang="de-DE" dirty="0"/>
              <a:t> </a:t>
            </a:r>
            <a:r>
              <a:rPr lang="de-DE" altLang="de-DE" dirty="0" err="1"/>
              <a:t>first</a:t>
            </a:r>
            <a:r>
              <a:rPr lang="de-DE" altLang="de-DE" dirty="0"/>
              <a:t> </a:t>
            </a:r>
            <a:r>
              <a:rPr lang="de-DE" altLang="de-DE" dirty="0" err="1"/>
              <a:t>of</a:t>
            </a:r>
            <a:r>
              <a:rPr lang="de-DE" altLang="de-DE" dirty="0"/>
              <a:t> Unit 1 </a:t>
            </a:r>
            <a:r>
              <a:rPr lang="de-DE" altLang="de-DE" dirty="0" err="1"/>
              <a:t>has</a:t>
            </a:r>
            <a:r>
              <a:rPr lang="de-DE" altLang="de-DE" dirty="0"/>
              <a:t> </a:t>
            </a:r>
            <a:r>
              <a:rPr lang="de-DE" altLang="de-DE" dirty="0" err="1"/>
              <a:t>two</a:t>
            </a:r>
            <a:r>
              <a:rPr lang="de-DE" altLang="de-DE" dirty="0"/>
              <a:t> </a:t>
            </a:r>
            <a:r>
              <a:rPr lang="de-DE" altLang="de-DE" dirty="0" err="1"/>
              <a:t>Sections</a:t>
            </a:r>
            <a:r>
              <a:rPr lang="de-DE" altLang="de-DE" dirty="0"/>
              <a:t>: „</a:t>
            </a:r>
            <a:r>
              <a:rPr lang="de-DE" altLang="de-DE" dirty="0" err="1"/>
              <a:t>Describing</a:t>
            </a:r>
            <a:r>
              <a:rPr lang="de-DE" altLang="de-DE" dirty="0"/>
              <a:t> Technical </a:t>
            </a:r>
            <a:r>
              <a:rPr lang="de-DE" altLang="de-DE" dirty="0" err="1"/>
              <a:t>Functions</a:t>
            </a:r>
            <a:r>
              <a:rPr lang="de-DE" altLang="de-DE" dirty="0"/>
              <a:t> and </a:t>
            </a:r>
            <a:r>
              <a:rPr lang="de-DE" altLang="de-DE" dirty="0" err="1"/>
              <a:t>Applications</a:t>
            </a:r>
            <a:r>
              <a:rPr lang="de-DE" altLang="de-DE" dirty="0"/>
              <a:t>“ and „</a:t>
            </a:r>
            <a:r>
              <a:rPr lang="de-DE" altLang="de-DE" dirty="0" err="1"/>
              <a:t>Explaining</a:t>
            </a:r>
            <a:r>
              <a:rPr lang="de-DE" altLang="de-DE" dirty="0"/>
              <a:t> </a:t>
            </a:r>
            <a:r>
              <a:rPr lang="de-DE" altLang="de-DE" dirty="0" err="1"/>
              <a:t>How</a:t>
            </a:r>
            <a:r>
              <a:rPr lang="de-DE" altLang="de-DE" dirty="0"/>
              <a:t> Technology Works“).  </a:t>
            </a:r>
          </a:p>
        </p:txBody>
      </p:sp>
    </p:spTree>
    <p:extLst>
      <p:ext uri="{BB962C8B-B14F-4D97-AF65-F5344CB8AC3E}">
        <p14:creationId xmlns:p14="http://schemas.microsoft.com/office/powerpoint/2010/main" val="2941220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Thank</a:t>
            </a:r>
            <a:r>
              <a:rPr lang="de-DE" dirty="0"/>
              <a:t> </a:t>
            </a:r>
            <a:r>
              <a:rPr lang="de-DE" dirty="0" err="1"/>
              <a:t>You</a:t>
            </a:r>
            <a:endParaRPr lang="de-DE" dirty="0"/>
          </a:p>
        </p:txBody>
      </p:sp>
      <p:sp>
        <p:nvSpPr>
          <p:cNvPr id="3" name="Inhaltsplatzhalter 2"/>
          <p:cNvSpPr>
            <a:spLocks noGrp="1"/>
          </p:cNvSpPr>
          <p:nvPr>
            <p:ph idx="1"/>
          </p:nvPr>
        </p:nvSpPr>
        <p:spPr/>
        <p:txBody>
          <a:bodyPr/>
          <a:lstStyle/>
          <a:p>
            <a:pPr marL="0" indent="0">
              <a:buNone/>
            </a:pPr>
            <a:r>
              <a:rPr lang="de-DE" dirty="0"/>
              <a:t>See </a:t>
            </a:r>
            <a:r>
              <a:rPr lang="de-DE" dirty="0" err="1"/>
              <a:t>you</a:t>
            </a:r>
            <a:r>
              <a:rPr lang="de-DE" dirty="0"/>
              <a:t> in </a:t>
            </a:r>
            <a:r>
              <a:rPr lang="de-DE" dirty="0" err="1"/>
              <a:t>class</a:t>
            </a:r>
            <a:r>
              <a:rPr lang="de-DE" dirty="0"/>
              <a:t> </a:t>
            </a:r>
            <a:r>
              <a:rPr lang="de-DE" dirty="0" err="1"/>
              <a:t>next</a:t>
            </a:r>
            <a:r>
              <a:rPr lang="de-DE" dirty="0"/>
              <a:t> </a:t>
            </a:r>
            <a:r>
              <a:rPr lang="de-DE" dirty="0" err="1"/>
              <a:t>week</a:t>
            </a:r>
            <a:r>
              <a:rPr lang="de-DE" dirty="0"/>
              <a:t>.</a:t>
            </a:r>
          </a:p>
          <a:p>
            <a:pPr marL="0" indent="0">
              <a:buNone/>
            </a:pPr>
            <a:endParaRPr lang="de-DE" dirty="0"/>
          </a:p>
          <a:p>
            <a:pPr marL="0" indent="0">
              <a:buNone/>
            </a:pPr>
            <a:r>
              <a:rPr lang="de-DE" dirty="0"/>
              <a:t>Use </a:t>
            </a:r>
            <a:r>
              <a:rPr lang="de-DE" dirty="0" err="1"/>
              <a:t>remaining</a:t>
            </a:r>
            <a:r>
              <a:rPr lang="de-DE" dirty="0"/>
              <a:t> time </a:t>
            </a:r>
            <a:r>
              <a:rPr lang="de-DE" dirty="0" err="1"/>
              <a:t>to</a:t>
            </a:r>
            <a:r>
              <a:rPr lang="de-DE" dirty="0"/>
              <a:t> do </a:t>
            </a:r>
            <a:r>
              <a:rPr lang="de-DE" dirty="0" err="1"/>
              <a:t>the</a:t>
            </a:r>
            <a:r>
              <a:rPr lang="de-DE" dirty="0"/>
              <a:t> Entrance </a:t>
            </a:r>
            <a:r>
              <a:rPr lang="de-DE" dirty="0" err="1"/>
              <a:t>Exam</a:t>
            </a:r>
            <a:r>
              <a:rPr lang="de-DE" dirty="0"/>
              <a:t> on </a:t>
            </a:r>
            <a:r>
              <a:rPr lang="de-DE" dirty="0" err="1"/>
              <a:t>campUAS</a:t>
            </a:r>
            <a:r>
              <a:rPr lang="de-DE" dirty="0"/>
              <a:t> and </a:t>
            </a:r>
            <a:r>
              <a:rPr lang="de-DE" dirty="0" err="1"/>
              <a:t>the</a:t>
            </a:r>
            <a:r>
              <a:rPr lang="de-DE" dirty="0"/>
              <a:t> </a:t>
            </a:r>
            <a:r>
              <a:rPr lang="de-DE" dirty="0" err="1"/>
              <a:t>rest</a:t>
            </a:r>
            <a:r>
              <a:rPr lang="de-DE" dirty="0"/>
              <a:t> </a:t>
            </a:r>
            <a:r>
              <a:rPr lang="de-DE" dirty="0" err="1"/>
              <a:t>of</a:t>
            </a:r>
            <a:r>
              <a:rPr lang="de-DE" dirty="0"/>
              <a:t> </a:t>
            </a:r>
            <a:r>
              <a:rPr lang="de-DE" dirty="0" err="1"/>
              <a:t>the</a:t>
            </a:r>
            <a:r>
              <a:rPr lang="de-DE" dirty="0"/>
              <a:t> </a:t>
            </a:r>
            <a:r>
              <a:rPr lang="de-DE" dirty="0" err="1"/>
              <a:t>tasks</a:t>
            </a:r>
            <a:r>
              <a:rPr lang="de-DE" dirty="0"/>
              <a:t> </a:t>
            </a:r>
            <a:r>
              <a:rPr lang="de-DE" dirty="0" err="1"/>
              <a:t>listed</a:t>
            </a:r>
            <a:r>
              <a:rPr lang="de-DE" dirty="0"/>
              <a:t> in </a:t>
            </a:r>
            <a:r>
              <a:rPr lang="de-DE" dirty="0" err="1"/>
              <a:t>the</a:t>
            </a:r>
            <a:r>
              <a:rPr lang="de-DE" dirty="0"/>
              <a:t> </a:t>
            </a:r>
            <a:r>
              <a:rPr lang="de-DE" dirty="0" err="1"/>
              <a:t>previous</a:t>
            </a:r>
            <a:r>
              <a:rPr lang="de-DE" dirty="0"/>
              <a:t> </a:t>
            </a:r>
            <a:r>
              <a:rPr lang="de-DE" dirty="0" err="1"/>
              <a:t>slide</a:t>
            </a:r>
            <a:r>
              <a:rPr lang="de-DE" dirty="0"/>
              <a:t>.</a:t>
            </a:r>
          </a:p>
        </p:txBody>
      </p:sp>
    </p:spTree>
    <p:extLst>
      <p:ext uri="{BB962C8B-B14F-4D97-AF65-F5344CB8AC3E}">
        <p14:creationId xmlns:p14="http://schemas.microsoft.com/office/powerpoint/2010/main" val="4165631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Brief </a:t>
            </a:r>
            <a:r>
              <a:rPr lang="de-DE" dirty="0" err="1"/>
              <a:t>Overview</a:t>
            </a:r>
            <a:r>
              <a:rPr lang="de-DE" dirty="0"/>
              <a:t>: </a:t>
            </a:r>
            <a:br>
              <a:rPr lang="de-DE" dirty="0"/>
            </a:br>
            <a:r>
              <a:rPr lang="de-DE" dirty="0"/>
              <a:t>Academic Skills Course </a:t>
            </a:r>
            <a:r>
              <a:rPr lang="de-DE" dirty="0" err="1"/>
              <a:t>Program</a:t>
            </a:r>
            <a:endParaRPr lang="de-DE" dirty="0"/>
          </a:p>
        </p:txBody>
      </p:sp>
      <p:sp>
        <p:nvSpPr>
          <p:cNvPr id="3" name="Inhaltsplatzhalter 2"/>
          <p:cNvSpPr>
            <a:spLocks noGrp="1"/>
          </p:cNvSpPr>
          <p:nvPr>
            <p:ph idx="1"/>
          </p:nvPr>
        </p:nvSpPr>
        <p:spPr/>
        <p:txBody>
          <a:bodyPr>
            <a:normAutofit fontScale="55000" lnSpcReduction="20000"/>
          </a:bodyPr>
          <a:lstStyle/>
          <a:p>
            <a:r>
              <a:rPr lang="de-DE" dirty="0"/>
              <a:t>Focus on Technical English &amp; Academic Skills</a:t>
            </a:r>
          </a:p>
          <a:p>
            <a:r>
              <a:rPr lang="de-DE" dirty="0" err="1"/>
              <a:t>Script</a:t>
            </a:r>
            <a:r>
              <a:rPr lang="de-DE" dirty="0"/>
              <a:t> (</a:t>
            </a:r>
            <a:r>
              <a:rPr lang="de-DE" dirty="0" err="1"/>
              <a:t>hard</a:t>
            </a:r>
            <a:r>
              <a:rPr lang="de-DE" dirty="0"/>
              <a:t> </a:t>
            </a:r>
            <a:r>
              <a:rPr lang="de-DE" dirty="0" err="1"/>
              <a:t>copy</a:t>
            </a:r>
            <a:r>
              <a:rPr lang="de-DE" dirty="0"/>
              <a:t>): €5,00.  PDF (on </a:t>
            </a:r>
            <a:r>
              <a:rPr lang="de-DE" dirty="0" err="1"/>
              <a:t>campUAS</a:t>
            </a:r>
            <a:r>
              <a:rPr lang="de-DE" dirty="0"/>
              <a:t>): </a:t>
            </a:r>
            <a:r>
              <a:rPr lang="de-DE" dirty="0" err="1"/>
              <a:t>free</a:t>
            </a:r>
            <a:r>
              <a:rPr lang="de-DE" dirty="0"/>
              <a:t> </a:t>
            </a:r>
            <a:r>
              <a:rPr lang="de-DE" dirty="0" err="1"/>
              <a:t>of</a:t>
            </a:r>
            <a:r>
              <a:rPr lang="de-DE" dirty="0"/>
              <a:t> </a:t>
            </a:r>
            <a:r>
              <a:rPr lang="de-DE" dirty="0" err="1"/>
              <a:t>charge</a:t>
            </a:r>
            <a:r>
              <a:rPr lang="de-DE" dirty="0"/>
              <a:t>.</a:t>
            </a:r>
          </a:p>
          <a:p>
            <a:r>
              <a:rPr lang="de-DE" dirty="0" err="1"/>
              <a:t>Prerequisites</a:t>
            </a:r>
            <a:r>
              <a:rPr lang="de-DE" dirty="0"/>
              <a:t>: B2 School English</a:t>
            </a:r>
          </a:p>
          <a:p>
            <a:r>
              <a:rPr lang="de-DE" dirty="0"/>
              <a:t>Deadline </a:t>
            </a:r>
            <a:r>
              <a:rPr lang="de-DE" dirty="0" err="1"/>
              <a:t>for</a:t>
            </a:r>
            <a:r>
              <a:rPr lang="de-DE" dirty="0"/>
              <a:t> Registration </a:t>
            </a:r>
            <a:r>
              <a:rPr lang="de-DE" dirty="0" err="1"/>
              <a:t>for</a:t>
            </a:r>
            <a:r>
              <a:rPr lang="de-DE" dirty="0"/>
              <a:t> Academic Skills Module: </a:t>
            </a:r>
            <a:r>
              <a:rPr lang="de-DE" dirty="0" err="1"/>
              <a:t>please</a:t>
            </a:r>
            <a:r>
              <a:rPr lang="de-DE" dirty="0"/>
              <a:t> </a:t>
            </a:r>
            <a:r>
              <a:rPr lang="de-DE" dirty="0" err="1"/>
              <a:t>register</a:t>
            </a:r>
            <a:r>
              <a:rPr lang="de-DE" dirty="0"/>
              <a:t> </a:t>
            </a:r>
            <a:r>
              <a:rPr lang="de-DE" dirty="0" err="1"/>
              <a:t>before</a:t>
            </a:r>
            <a:r>
              <a:rPr lang="de-DE" dirty="0"/>
              <a:t> </a:t>
            </a:r>
            <a:r>
              <a:rPr lang="de-DE" dirty="0" err="1"/>
              <a:t>deadline</a:t>
            </a:r>
            <a:endParaRPr lang="de-DE" dirty="0"/>
          </a:p>
          <a:p>
            <a:r>
              <a:rPr lang="de-DE" dirty="0"/>
              <a:t>Entrance </a:t>
            </a:r>
            <a:r>
              <a:rPr lang="de-DE" dirty="0" err="1"/>
              <a:t>Exam</a:t>
            </a:r>
            <a:r>
              <a:rPr lang="de-DE" dirty="0"/>
              <a:t>: </a:t>
            </a:r>
            <a:r>
              <a:rPr lang="de-DE" dirty="0" err="1"/>
              <a:t>Done</a:t>
            </a:r>
            <a:r>
              <a:rPr lang="de-DE" dirty="0"/>
              <a:t> on </a:t>
            </a:r>
            <a:r>
              <a:rPr lang="de-DE" dirty="0" err="1"/>
              <a:t>campUAS</a:t>
            </a:r>
            <a:r>
              <a:rPr lang="de-DE" dirty="0"/>
              <a:t> First Week </a:t>
            </a:r>
            <a:r>
              <a:rPr lang="de-DE" dirty="0" err="1"/>
              <a:t>of</a:t>
            </a:r>
            <a:r>
              <a:rPr lang="de-DE" dirty="0"/>
              <a:t> Semester – See </a:t>
            </a:r>
            <a:r>
              <a:rPr lang="de-DE" dirty="0" err="1"/>
              <a:t>campUAS</a:t>
            </a:r>
            <a:r>
              <a:rPr lang="de-DE" dirty="0"/>
              <a:t> </a:t>
            </a:r>
            <a:r>
              <a:rPr lang="de-DE" dirty="0" err="1"/>
              <a:t>Platform</a:t>
            </a:r>
            <a:r>
              <a:rPr lang="de-DE" dirty="0"/>
              <a:t>.  </a:t>
            </a:r>
            <a:r>
              <a:rPr lang="de-DE" dirty="0" err="1"/>
              <a:t>Afterwards</a:t>
            </a:r>
            <a:r>
              <a:rPr lang="de-DE" dirty="0"/>
              <a:t> Group Lists </a:t>
            </a:r>
            <a:r>
              <a:rPr lang="de-DE" dirty="0" err="1"/>
              <a:t>for</a:t>
            </a:r>
            <a:r>
              <a:rPr lang="de-DE" dirty="0"/>
              <a:t> </a:t>
            </a:r>
            <a:r>
              <a:rPr lang="de-DE" dirty="0" err="1"/>
              <a:t>the</a:t>
            </a:r>
            <a:r>
              <a:rPr lang="de-DE" dirty="0"/>
              <a:t> </a:t>
            </a:r>
            <a:r>
              <a:rPr lang="de-DE" dirty="0" err="1"/>
              <a:t>two</a:t>
            </a:r>
            <a:r>
              <a:rPr lang="de-DE" dirty="0"/>
              <a:t> </a:t>
            </a:r>
            <a:r>
              <a:rPr lang="de-DE" dirty="0" err="1"/>
              <a:t>classes</a:t>
            </a:r>
            <a:r>
              <a:rPr lang="de-DE" dirty="0"/>
              <a:t> </a:t>
            </a:r>
            <a:r>
              <a:rPr lang="de-DE" dirty="0" err="1"/>
              <a:t>based</a:t>
            </a:r>
            <a:r>
              <a:rPr lang="de-DE" dirty="0"/>
              <a:t> on Entrance </a:t>
            </a:r>
            <a:r>
              <a:rPr lang="de-DE" dirty="0" err="1"/>
              <a:t>Exam</a:t>
            </a:r>
            <a:r>
              <a:rPr lang="de-DE" dirty="0"/>
              <a:t> </a:t>
            </a:r>
            <a:r>
              <a:rPr lang="de-DE" dirty="0" err="1"/>
              <a:t>results</a:t>
            </a:r>
            <a:r>
              <a:rPr lang="de-DE" dirty="0"/>
              <a:t>.</a:t>
            </a:r>
          </a:p>
          <a:p>
            <a:r>
              <a:rPr lang="de-DE" dirty="0"/>
              <a:t>Portfolio </a:t>
            </a:r>
            <a:r>
              <a:rPr lang="de-DE" dirty="0" err="1"/>
              <a:t>Exam</a:t>
            </a:r>
            <a:r>
              <a:rPr lang="de-DE" dirty="0"/>
              <a:t>: </a:t>
            </a:r>
            <a:r>
              <a:rPr lang="en-US" dirty="0"/>
              <a:t>1. </a:t>
            </a:r>
            <a:r>
              <a:rPr lang="en-US" b="1" dirty="0"/>
              <a:t>written exam</a:t>
            </a:r>
            <a:r>
              <a:rPr lang="en-US" dirty="0"/>
              <a:t>, 60 minutes (50%, during exam period, in exam room)</a:t>
            </a:r>
            <a:r>
              <a:rPr lang="de-DE" dirty="0"/>
              <a:t>; </a:t>
            </a:r>
            <a:r>
              <a:rPr lang="en-US" dirty="0"/>
              <a:t>2. exercise-based </a:t>
            </a:r>
            <a:r>
              <a:rPr lang="en-US" b="1" dirty="0"/>
              <a:t>presentation</a:t>
            </a:r>
            <a:r>
              <a:rPr lang="en-US" dirty="0"/>
              <a:t>, min. 5, max. 10 minutes (25%, January, in class, appointments via </a:t>
            </a:r>
            <a:r>
              <a:rPr lang="en-US" dirty="0" err="1"/>
              <a:t>campUAS</a:t>
            </a:r>
            <a:r>
              <a:rPr lang="en-US" dirty="0"/>
              <a:t>)</a:t>
            </a:r>
            <a:r>
              <a:rPr lang="de-DE" dirty="0"/>
              <a:t>; </a:t>
            </a:r>
            <a:r>
              <a:rPr lang="en-US" dirty="0"/>
              <a:t>3. </a:t>
            </a:r>
            <a:r>
              <a:rPr lang="en-US" b="1" dirty="0"/>
              <a:t>written scientific report </a:t>
            </a:r>
            <a:r>
              <a:rPr lang="en-US" dirty="0"/>
              <a:t>(25%, Nov/Dec, upload on Moodle)  You need to do all three of these things in the same semester to get a grade.  You cannot get credit for work from previous semester this semester.</a:t>
            </a:r>
          </a:p>
          <a:p>
            <a:r>
              <a:rPr lang="en-US" dirty="0"/>
              <a:t>There is a requirement of minimum attendance in 70% of the lessons in order to register for the written exam.   An attendance sheet passed out at the beginning of every lesson keeps track of attendance.</a:t>
            </a:r>
          </a:p>
          <a:p>
            <a:pPr marL="0" indent="0">
              <a:buNone/>
            </a:pPr>
            <a:endParaRPr lang="de-DE" dirty="0"/>
          </a:p>
        </p:txBody>
      </p:sp>
    </p:spTree>
    <p:extLst>
      <p:ext uri="{BB962C8B-B14F-4D97-AF65-F5344CB8AC3E}">
        <p14:creationId xmlns:p14="http://schemas.microsoft.com/office/powerpoint/2010/main" val="2043578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Learning Outcomes </a:t>
            </a:r>
            <a:r>
              <a:rPr lang="de-DE" dirty="0" err="1"/>
              <a:t>and</a:t>
            </a:r>
            <a:r>
              <a:rPr lang="de-DE" dirty="0"/>
              <a:t> Skills</a:t>
            </a:r>
          </a:p>
        </p:txBody>
      </p:sp>
      <p:sp>
        <p:nvSpPr>
          <p:cNvPr id="3" name="Inhaltsplatzhalter 2"/>
          <p:cNvSpPr>
            <a:spLocks noGrp="1"/>
          </p:cNvSpPr>
          <p:nvPr>
            <p:ph idx="1"/>
          </p:nvPr>
        </p:nvSpPr>
        <p:spPr/>
        <p:txBody>
          <a:bodyPr>
            <a:normAutofit fontScale="92500" lnSpcReduction="20000"/>
          </a:bodyPr>
          <a:lstStyle/>
          <a:p>
            <a:pPr marL="0" indent="0">
              <a:buNone/>
            </a:pPr>
            <a:r>
              <a:rPr lang="en-US" dirty="0"/>
              <a:t>The students know the requirements for writing scientific papers and reports.  They are able to work with different scientific sources and to handle the intellectual property rights.  The students enhance their communication skills in English language, especially in a professional engineering context.  They know the basic professional vocabulary.  The students are able to present their results and solutions in English in both written and spoken form.</a:t>
            </a:r>
            <a:endParaRPr lang="de-DE" dirty="0"/>
          </a:p>
          <a:p>
            <a:pPr marL="0" indent="0">
              <a:buNone/>
            </a:pPr>
            <a:r>
              <a:rPr lang="de-DE" dirty="0"/>
              <a:t>(Quelle: Modulhandbuch)</a:t>
            </a:r>
          </a:p>
          <a:p>
            <a:endParaRPr lang="de-DE" dirty="0"/>
          </a:p>
        </p:txBody>
      </p:sp>
    </p:spTree>
    <p:extLst>
      <p:ext uri="{BB962C8B-B14F-4D97-AF65-F5344CB8AC3E}">
        <p14:creationId xmlns:p14="http://schemas.microsoft.com/office/powerpoint/2010/main" val="3438572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Module Contents</a:t>
            </a:r>
          </a:p>
        </p:txBody>
      </p:sp>
      <p:sp>
        <p:nvSpPr>
          <p:cNvPr id="3" name="Inhaltsplatzhalter 2"/>
          <p:cNvSpPr>
            <a:spLocks noGrp="1"/>
          </p:cNvSpPr>
          <p:nvPr>
            <p:ph idx="1"/>
          </p:nvPr>
        </p:nvSpPr>
        <p:spPr/>
        <p:txBody>
          <a:bodyPr/>
          <a:lstStyle/>
          <a:p>
            <a:r>
              <a:rPr lang="en-US" dirty="0"/>
              <a:t>Technical English (2.5 SWS)</a:t>
            </a:r>
          </a:p>
          <a:p>
            <a:r>
              <a:rPr lang="en-US" dirty="0"/>
              <a:t>Scientific writing, communication and presentation technique (1.5 SWS)</a:t>
            </a:r>
          </a:p>
          <a:p>
            <a:pPr marL="0" indent="0">
              <a:buNone/>
            </a:pPr>
            <a:endParaRPr lang="de-DE" dirty="0"/>
          </a:p>
        </p:txBody>
      </p:sp>
    </p:spTree>
    <p:extLst>
      <p:ext uri="{BB962C8B-B14F-4D97-AF65-F5344CB8AC3E}">
        <p14:creationId xmlns:p14="http://schemas.microsoft.com/office/powerpoint/2010/main" val="579909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Type </a:t>
            </a:r>
            <a:r>
              <a:rPr lang="de-DE" dirty="0" err="1"/>
              <a:t>of</a:t>
            </a:r>
            <a:r>
              <a:rPr lang="de-DE" dirty="0"/>
              <a:t> </a:t>
            </a:r>
            <a:r>
              <a:rPr lang="de-DE" dirty="0" err="1"/>
              <a:t>Exam</a:t>
            </a:r>
            <a:endParaRPr lang="de-DE" dirty="0"/>
          </a:p>
        </p:txBody>
      </p:sp>
      <p:sp>
        <p:nvSpPr>
          <p:cNvPr id="3" name="Inhaltsplatzhalter 2"/>
          <p:cNvSpPr>
            <a:spLocks noGrp="1"/>
          </p:cNvSpPr>
          <p:nvPr>
            <p:ph idx="1"/>
          </p:nvPr>
        </p:nvSpPr>
        <p:spPr/>
        <p:txBody>
          <a:bodyPr/>
          <a:lstStyle/>
          <a:p>
            <a:r>
              <a:rPr lang="en-US" b="1" dirty="0"/>
              <a:t>„</a:t>
            </a:r>
            <a:r>
              <a:rPr lang="en-US" b="1" dirty="0" err="1"/>
              <a:t>Prüfungsleistung</a:t>
            </a:r>
            <a:r>
              <a:rPr lang="en-US" b="1" dirty="0"/>
              <a:t>“ (PL).  </a:t>
            </a:r>
          </a:p>
          <a:p>
            <a:r>
              <a:rPr lang="en-US" b="1" dirty="0"/>
              <a:t>You can take this exam only a limited number of times (3x) before nation-wide ex-matriculation from the Study Program.</a:t>
            </a:r>
            <a:endParaRPr lang="de-DE" dirty="0"/>
          </a:p>
          <a:p>
            <a:endParaRPr lang="de-DE" dirty="0"/>
          </a:p>
        </p:txBody>
      </p:sp>
    </p:spTree>
    <p:extLst>
      <p:ext uri="{BB962C8B-B14F-4D97-AF65-F5344CB8AC3E}">
        <p14:creationId xmlns:p14="http://schemas.microsoft.com/office/powerpoint/2010/main" val="559637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Type and Form </a:t>
            </a:r>
            <a:r>
              <a:rPr lang="de-DE" dirty="0" err="1"/>
              <a:t>of</a:t>
            </a:r>
            <a:r>
              <a:rPr lang="de-DE" dirty="0"/>
              <a:t> </a:t>
            </a:r>
            <a:r>
              <a:rPr lang="de-DE" dirty="0" err="1"/>
              <a:t>the</a:t>
            </a:r>
            <a:r>
              <a:rPr lang="de-DE" dirty="0"/>
              <a:t> Tasks </a:t>
            </a:r>
            <a:r>
              <a:rPr lang="de-DE" dirty="0" err="1"/>
              <a:t>for</a:t>
            </a:r>
            <a:r>
              <a:rPr lang="de-DE" dirty="0"/>
              <a:t> </a:t>
            </a:r>
            <a:r>
              <a:rPr lang="de-DE" dirty="0" err="1"/>
              <a:t>the</a:t>
            </a:r>
            <a:r>
              <a:rPr lang="de-DE" dirty="0"/>
              <a:t> Grade (Leistungsnachweise).</a:t>
            </a:r>
          </a:p>
        </p:txBody>
      </p:sp>
      <p:sp>
        <p:nvSpPr>
          <p:cNvPr id="3" name="Inhaltsplatzhalter 2"/>
          <p:cNvSpPr>
            <a:spLocks noGrp="1"/>
          </p:cNvSpPr>
          <p:nvPr>
            <p:ph idx="1"/>
          </p:nvPr>
        </p:nvSpPr>
        <p:spPr/>
        <p:txBody>
          <a:bodyPr>
            <a:normAutofit fontScale="85000" lnSpcReduction="10000"/>
          </a:bodyPr>
          <a:lstStyle/>
          <a:p>
            <a:pPr marL="0" indent="0">
              <a:buNone/>
            </a:pPr>
            <a:endParaRPr lang="en-US" dirty="0"/>
          </a:p>
          <a:p>
            <a:pPr marL="0" indent="0">
              <a:buNone/>
            </a:pPr>
            <a:r>
              <a:rPr lang="en-US" b="1" dirty="0"/>
              <a:t>Technical English</a:t>
            </a:r>
            <a:r>
              <a:rPr lang="en-US" dirty="0"/>
              <a:t>: </a:t>
            </a:r>
            <a:r>
              <a:rPr lang="de-DE" dirty="0"/>
              <a:t>Klausur, 60 Minuten (50%), English</a:t>
            </a:r>
            <a:endParaRPr lang="en-US" dirty="0"/>
          </a:p>
          <a:p>
            <a:pPr marL="0" indent="0">
              <a:buNone/>
            </a:pPr>
            <a:endParaRPr lang="en-US" dirty="0"/>
          </a:p>
          <a:p>
            <a:pPr marL="0" indent="0">
              <a:buNone/>
            </a:pPr>
            <a:r>
              <a:rPr lang="en-US" b="1" dirty="0"/>
              <a:t>Scientific writing, communication and presentation technique</a:t>
            </a:r>
            <a:r>
              <a:rPr lang="en-US" dirty="0"/>
              <a:t>:  </a:t>
            </a:r>
          </a:p>
          <a:p>
            <a:pPr marL="0" indent="0">
              <a:buNone/>
            </a:pPr>
            <a:r>
              <a:rPr lang="en-US" dirty="0"/>
              <a:t>Presentation in English, 5-10 minutes (25%), and written report (25%)</a:t>
            </a:r>
          </a:p>
          <a:p>
            <a:pPr marL="0" indent="0">
              <a:buNone/>
            </a:pPr>
            <a:endParaRPr lang="en-US" dirty="0"/>
          </a:p>
          <a:p>
            <a:pPr marL="0" indent="0">
              <a:buNone/>
            </a:pPr>
            <a:r>
              <a:rPr lang="en-US" dirty="0"/>
              <a:t>It is recommended to do all three of these tasks </a:t>
            </a:r>
            <a:r>
              <a:rPr lang="en-US" b="1" dirty="0"/>
              <a:t>in the same semester</a:t>
            </a:r>
            <a:r>
              <a:rPr lang="en-US" dirty="0"/>
              <a:t>, </a:t>
            </a:r>
            <a:r>
              <a:rPr lang="en-US" b="1" u="sng" dirty="0"/>
              <a:t>not</a:t>
            </a:r>
            <a:r>
              <a:rPr lang="en-US" b="1" dirty="0"/>
              <a:t> in different semesters</a:t>
            </a:r>
            <a:r>
              <a:rPr lang="en-US" dirty="0"/>
              <a:t>.</a:t>
            </a:r>
          </a:p>
          <a:p>
            <a:pPr marL="0" indent="0">
              <a:buNone/>
            </a:pPr>
            <a:endParaRPr lang="en-US" dirty="0"/>
          </a:p>
          <a:p>
            <a:pPr marL="0" indent="0">
              <a:buNone/>
            </a:pPr>
            <a:endParaRPr lang="de-DE" dirty="0"/>
          </a:p>
          <a:p>
            <a:pPr marL="0" indent="0">
              <a:buNone/>
            </a:pPr>
            <a:endParaRPr lang="de-DE" dirty="0"/>
          </a:p>
        </p:txBody>
      </p:sp>
    </p:spTree>
    <p:extLst>
      <p:ext uri="{BB962C8B-B14F-4D97-AF65-F5344CB8AC3E}">
        <p14:creationId xmlns:p14="http://schemas.microsoft.com/office/powerpoint/2010/main" val="115292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a:t>Prerequisites</a:t>
            </a:r>
            <a:r>
              <a:rPr lang="de-DE" dirty="0"/>
              <a:t> </a:t>
            </a:r>
            <a:r>
              <a:rPr lang="de-DE" dirty="0" err="1"/>
              <a:t>for</a:t>
            </a:r>
            <a:r>
              <a:rPr lang="de-DE" dirty="0"/>
              <a:t> </a:t>
            </a:r>
            <a:r>
              <a:rPr lang="de-DE" dirty="0" err="1"/>
              <a:t>Written</a:t>
            </a:r>
            <a:r>
              <a:rPr lang="de-DE" dirty="0"/>
              <a:t> </a:t>
            </a:r>
            <a:r>
              <a:rPr lang="de-DE" dirty="0" err="1"/>
              <a:t>Exam</a:t>
            </a:r>
            <a:endParaRPr lang="de-DE" dirty="0"/>
          </a:p>
        </p:txBody>
      </p:sp>
      <p:sp>
        <p:nvSpPr>
          <p:cNvPr id="3" name="Inhaltsplatzhalter 2"/>
          <p:cNvSpPr>
            <a:spLocks noGrp="1"/>
          </p:cNvSpPr>
          <p:nvPr>
            <p:ph idx="1"/>
          </p:nvPr>
        </p:nvSpPr>
        <p:spPr/>
        <p:txBody>
          <a:bodyPr/>
          <a:lstStyle/>
          <a:p>
            <a:pPr marL="0" indent="0">
              <a:buNone/>
            </a:pPr>
            <a:r>
              <a:rPr lang="de-DE" dirty="0" err="1"/>
              <a:t>Attendance</a:t>
            </a:r>
            <a:r>
              <a:rPr lang="de-DE" dirty="0"/>
              <a:t> in at least 70% </a:t>
            </a:r>
            <a:r>
              <a:rPr lang="de-DE" dirty="0" err="1"/>
              <a:t>of</a:t>
            </a:r>
            <a:r>
              <a:rPr lang="de-DE" dirty="0"/>
              <a:t> </a:t>
            </a:r>
            <a:r>
              <a:rPr lang="de-DE" dirty="0" err="1"/>
              <a:t>the</a:t>
            </a:r>
            <a:r>
              <a:rPr lang="de-DE" dirty="0"/>
              <a:t> </a:t>
            </a:r>
            <a:r>
              <a:rPr lang="de-DE" dirty="0" err="1"/>
              <a:t>lessons</a:t>
            </a:r>
            <a:r>
              <a:rPr lang="de-DE" dirty="0"/>
              <a:t>.</a:t>
            </a:r>
          </a:p>
        </p:txBody>
      </p:sp>
    </p:spTree>
    <p:extLst>
      <p:ext uri="{BB962C8B-B14F-4D97-AF65-F5344CB8AC3E}">
        <p14:creationId xmlns:p14="http://schemas.microsoft.com/office/powerpoint/2010/main" val="423733360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1853</Words>
  <Application>Microsoft Office PowerPoint</Application>
  <PresentationFormat>Bildschirmpräsentation (4:3)</PresentationFormat>
  <Paragraphs>154</Paragraphs>
  <Slides>31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31</vt:i4>
      </vt:variant>
    </vt:vector>
  </HeadingPairs>
  <TitlesOfParts>
    <vt:vector size="34" baseType="lpstr">
      <vt:lpstr>Arial</vt:lpstr>
      <vt:lpstr>Calibri</vt:lpstr>
      <vt:lpstr>Larissa</vt:lpstr>
      <vt:lpstr>Module: Academic Skills (5 ECTS) Studiengang: Mechatronics   Slides for Kick-Off</vt:lpstr>
      <vt:lpstr>The Slides You Are Looking At Right Now</vt:lpstr>
      <vt:lpstr>Place and Time for Lessons</vt:lpstr>
      <vt:lpstr>Brief Overview:  Academic Skills Course Program</vt:lpstr>
      <vt:lpstr>Learning Outcomes and Skills</vt:lpstr>
      <vt:lpstr>Module Contents</vt:lpstr>
      <vt:lpstr>Type of Exam</vt:lpstr>
      <vt:lpstr>Type and Form of the Tasks for the Grade (Leistungsnachweise).</vt:lpstr>
      <vt:lpstr>Prerequisites for Written Exam</vt:lpstr>
      <vt:lpstr>Grading</vt:lpstr>
      <vt:lpstr>Basis – Literature: Script</vt:lpstr>
      <vt:lpstr>Language of the Unit</vt:lpstr>
      <vt:lpstr>Teaching Form</vt:lpstr>
      <vt:lpstr>Study Tips</vt:lpstr>
      <vt:lpstr>CampUAS Online Course for Academic Skills Program in Mech</vt:lpstr>
      <vt:lpstr>campUAS Course</vt:lpstr>
      <vt:lpstr>Online Placement Test</vt:lpstr>
      <vt:lpstr>Online Placement Exam versus Final Written Exam (schriftlich Klausur)</vt:lpstr>
      <vt:lpstr>Written Scientific Report</vt:lpstr>
      <vt:lpstr>Presentation</vt:lpstr>
      <vt:lpstr>Written Exam (Klausur)</vt:lpstr>
      <vt:lpstr>Length of Written Exam</vt:lpstr>
      <vt:lpstr>Date and Place of Exam</vt:lpstr>
      <vt:lpstr>Exam Aids</vt:lpstr>
      <vt:lpstr>Registration</vt:lpstr>
      <vt:lpstr>Exam Preparation</vt:lpstr>
      <vt:lpstr>Pass Grade</vt:lpstr>
      <vt:lpstr>Structure of Exam</vt:lpstr>
      <vt:lpstr>Questions?</vt:lpstr>
      <vt:lpstr>What You Need to Do With Remaining Lesson Time Today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Skills Exam Information EEE/IST/EKT</dc:title>
  <dc:creator>Slawney, James</dc:creator>
  <cp:lastModifiedBy>Slawney, James</cp:lastModifiedBy>
  <cp:revision>35</cp:revision>
  <dcterms:created xsi:type="dcterms:W3CDTF">2014-01-24T09:38:25Z</dcterms:created>
  <dcterms:modified xsi:type="dcterms:W3CDTF">2024-10-21T11:37:49Z</dcterms:modified>
</cp:coreProperties>
</file>