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6" autoAdjust="0"/>
    <p:restoredTop sz="94660"/>
  </p:normalViewPr>
  <p:slideViewPr>
    <p:cSldViewPr snapToGrid="0">
      <p:cViewPr varScale="1">
        <p:scale>
          <a:sx n="73" d="100"/>
          <a:sy n="73" d="100"/>
        </p:scale>
        <p:origin x="77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31FB8C-A391-4914-808E-B283A4D97E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41E7999-D740-4206-831A-B6A6AFE4EE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30945B3-87C3-496F-91B5-640258654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29E1-3152-4955-9A70-8EF0402C976B}" type="datetimeFigureOut">
              <a:rPr lang="de-DE" smtClean="0"/>
              <a:t>22.05.2023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EF477C-4E24-4908-B1D4-578AA98E8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431CAE-4186-4FFE-B067-F58BBE73B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745F-1733-409F-8136-52D417A7FC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9773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5250F2-3C23-4BAA-A899-22E94B509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89CDA48-36DB-49A7-ABA3-B2F767CB29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EC0C37D-D521-47A7-838A-107F5DF9F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29E1-3152-4955-9A70-8EF0402C976B}" type="datetimeFigureOut">
              <a:rPr lang="de-DE" smtClean="0"/>
              <a:t>22.05.2023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F5F37-0F22-4141-B08F-AE5410A01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9F7142-F184-4229-B254-B7B340180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745F-1733-409F-8136-52D417A7FC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3220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DCF918C-94A8-4E42-8610-858E5ACA82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858CC81-6B0D-4AB6-B555-58D1D2B1E0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A698E8-1371-4A47-BE8F-3D788C278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29E1-3152-4955-9A70-8EF0402C976B}" type="datetimeFigureOut">
              <a:rPr lang="de-DE" smtClean="0"/>
              <a:t>22.05.2023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2CC6BBE-EFB5-424A-99A1-77E5B0ABD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1A02F8-1051-42DA-8DCB-8429A61AE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745F-1733-409F-8136-52D417A7FC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5020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F2DDA2-E5F5-4E0A-BD3F-02312FFC1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F77580-DD55-41D6-9765-9363C6224E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3C81CF7-DFC1-4C67-B93C-D5BD25DB2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29E1-3152-4955-9A70-8EF0402C976B}" type="datetimeFigureOut">
              <a:rPr lang="de-DE" smtClean="0"/>
              <a:t>22.05.2023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4D17AB-7741-4B7F-ADE6-FBE831C41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E04B76-0706-45A2-9E6D-8B936DF22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745F-1733-409F-8136-52D417A7FC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638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DED622-1FDB-4EC4-BEB0-C26A4EDB7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7852B3-97AA-4F50-952B-59E802F9F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35D8B4B-67FD-4BC5-8B92-17302D1B6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29E1-3152-4955-9A70-8EF0402C976B}" type="datetimeFigureOut">
              <a:rPr lang="de-DE" smtClean="0"/>
              <a:t>22.05.2023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4512294-AAB7-432F-AD40-2B9BCAB70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3C496E3-1AAB-4EC4-9C90-CDF0F51E0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745F-1733-409F-8136-52D417A7FC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151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03254B-BF2A-4FB0-9A40-D4CEDACCB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A2A4EE-AD06-46B6-9EC7-D375FB4316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C74152D-F82F-4526-AF5F-A933562A69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F998BF8-02E5-453B-92AB-88CAF2F3C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29E1-3152-4955-9A70-8EF0402C976B}" type="datetimeFigureOut">
              <a:rPr lang="de-DE" smtClean="0"/>
              <a:t>22.05.2023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B12547D-71BD-45D8-9E32-3AAC3C424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A9C2259-9D37-4C34-A5FC-08A9ACD47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745F-1733-409F-8136-52D417A7FC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3579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0A97FF-A5C4-417E-8BE1-A4E6411FF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83EE6A2-BEE4-4F89-A864-9F6DEB54A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9A70C-6676-4269-8D4C-70D5786EB6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2063AA0-8E09-46B9-A138-E082010A7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6601D15-B45B-415B-83A3-145EBA9191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EF8F1D1-C82E-4237-88BF-540795563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29E1-3152-4955-9A70-8EF0402C976B}" type="datetimeFigureOut">
              <a:rPr lang="de-DE" smtClean="0"/>
              <a:t>22.05.2023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A5F7243-71CA-4A1E-96FF-AAE6DD22A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4279BE9-45F9-48A0-92BB-73436E8C0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745F-1733-409F-8136-52D417A7FC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9362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B8CA23-F90C-40B3-900E-D27FDD991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0E832AD-AB1F-4902-9A06-FB716FF5C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29E1-3152-4955-9A70-8EF0402C976B}" type="datetimeFigureOut">
              <a:rPr lang="de-DE" smtClean="0"/>
              <a:t>22.05.2023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1101586-FF60-444F-9EE5-929E92C5B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D779518-1654-4BC8-ACC8-95A4C146C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745F-1733-409F-8136-52D417A7FC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5953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5055E93-CAD7-4D9A-B654-B34B6EE8F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29E1-3152-4955-9A70-8EF0402C976B}" type="datetimeFigureOut">
              <a:rPr lang="de-DE" smtClean="0"/>
              <a:t>22.05.2023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91A234D-8A1F-4DF1-9868-ECDEF477D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353DF91-A978-4817-9B58-18BF0DF61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745F-1733-409F-8136-52D417A7FC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1798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17C4BA-5457-44CC-9EDC-ACBA18A28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E81D92-E45E-4E0B-B0C6-126AEB46E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9B09E3B-2516-4B26-B106-34B9C5D9DF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A5AA63F-75C2-41E5-A302-287921E17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29E1-3152-4955-9A70-8EF0402C976B}" type="datetimeFigureOut">
              <a:rPr lang="de-DE" smtClean="0"/>
              <a:t>22.05.2023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D46EFE5-7EBC-4163-ACD7-C4BF5E12D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6752D8D-FB93-44C4-B676-14A4429F0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745F-1733-409F-8136-52D417A7FC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276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653F35-9EF0-4420-BD45-0E1ABCF5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E67B2D3-3F0B-4834-A9E3-7B8E424AEC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523BB9-9510-4D1E-B74B-076F09A2D2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0D2D882-63AF-41D0-B64E-645BFF507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29E1-3152-4955-9A70-8EF0402C976B}" type="datetimeFigureOut">
              <a:rPr lang="de-DE" smtClean="0"/>
              <a:t>22.05.2023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D8FCD6-97FF-4A4E-816A-40CEA70F4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D10C7D6-FB2F-48BF-8823-9DDF8EF9B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745F-1733-409F-8136-52D417A7FC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884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E88D61D-E456-4F61-A721-C7F76B6EF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C664673-A225-412E-944F-18A2091AF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D7087D1-12AF-434D-8195-171453834D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629E1-3152-4955-9A70-8EF0402C976B}" type="datetimeFigureOut">
              <a:rPr lang="de-DE" smtClean="0"/>
              <a:t>22.05.2023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7C0790A-E9B3-45B1-B82C-0027558410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9B41D9-E666-4BF6-A270-ECB33C121E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D745F-1733-409F-8136-52D417A7FC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2531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F4C352-5BBD-48FC-8A0B-9C54F6A8E4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Market Leader </a:t>
            </a:r>
            <a:r>
              <a:rPr lang="de-DE" dirty="0" err="1"/>
              <a:t>Advanced</a:t>
            </a:r>
            <a:br>
              <a:rPr lang="de-DE" dirty="0"/>
            </a:br>
            <a:r>
              <a:rPr lang="de-DE" dirty="0"/>
              <a:t>Unit 4</a:t>
            </a:r>
            <a:br>
              <a:rPr lang="de-DE" dirty="0"/>
            </a:br>
            <a:r>
              <a:rPr lang="de-DE" dirty="0"/>
              <a:t>Marketing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C8F5E85-D34D-42A3-8873-5320924873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J. Slawney</a:t>
            </a:r>
          </a:p>
        </p:txBody>
      </p:sp>
    </p:spTree>
    <p:extLst>
      <p:ext uri="{BB962C8B-B14F-4D97-AF65-F5344CB8AC3E}">
        <p14:creationId xmlns:p14="http://schemas.microsoft.com/office/powerpoint/2010/main" val="42454434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13B813-857E-43D1-9E53-4093C4784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Customer </a:t>
            </a:r>
            <a:r>
              <a:rPr lang="de-DE" dirty="0" err="1"/>
              <a:t>Relationship</a:t>
            </a:r>
            <a:r>
              <a:rPr lang="de-DE" dirty="0"/>
              <a:t> Management (</a:t>
            </a:r>
            <a:r>
              <a:rPr lang="de-DE" dirty="0" err="1"/>
              <a:t>pages</a:t>
            </a:r>
            <a:r>
              <a:rPr lang="de-DE" dirty="0"/>
              <a:t> 36-37)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656A17-65B1-4BEA-AB2F-22CEE33BD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 (Page 36)  </a:t>
            </a:r>
            <a:r>
              <a:rPr lang="de-DE" i="1" dirty="0"/>
              <a:t>Recording 1-28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an interview </a:t>
            </a:r>
            <a:r>
              <a:rPr lang="de-DE" dirty="0" err="1"/>
              <a:t>with</a:t>
            </a:r>
            <a:r>
              <a:rPr lang="de-DE" dirty="0"/>
              <a:t> Dr. Jonathan Reynolds, Academic </a:t>
            </a:r>
            <a:r>
              <a:rPr lang="de-DE" dirty="0" err="1"/>
              <a:t>Director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Oxford </a:t>
            </a:r>
            <a:r>
              <a:rPr lang="de-DE" dirty="0" err="1"/>
              <a:t>Insitzute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Retail Management and </a:t>
            </a:r>
            <a:r>
              <a:rPr lang="de-DE" dirty="0" err="1"/>
              <a:t>lecturer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Said Business School.  </a:t>
            </a: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  <a:r>
              <a:rPr lang="de-DE" dirty="0" err="1"/>
              <a:t>left</a:t>
            </a:r>
            <a:r>
              <a:rPr lang="de-DE" dirty="0"/>
              <a:t> blank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three</a:t>
            </a:r>
            <a:r>
              <a:rPr lang="de-DE" dirty="0"/>
              <a:t> </a:t>
            </a:r>
            <a:r>
              <a:rPr lang="de-DE" dirty="0" err="1"/>
              <a:t>words</a:t>
            </a:r>
            <a:r>
              <a:rPr lang="de-DE" dirty="0"/>
              <a:t> in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six</a:t>
            </a:r>
            <a:r>
              <a:rPr lang="de-DE" dirty="0"/>
              <a:t> </a:t>
            </a:r>
            <a:r>
              <a:rPr lang="de-DE" dirty="0" err="1"/>
              <a:t>gaps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1608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D0CC73-E86A-4E1D-AF44-A2F801825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Customer </a:t>
            </a:r>
            <a:r>
              <a:rPr lang="de-DE" dirty="0" err="1"/>
              <a:t>Relationship</a:t>
            </a:r>
            <a:r>
              <a:rPr lang="de-DE" dirty="0"/>
              <a:t> Management (</a:t>
            </a:r>
            <a:r>
              <a:rPr lang="de-DE" dirty="0" err="1"/>
              <a:t>pages</a:t>
            </a:r>
            <a:r>
              <a:rPr lang="de-DE" dirty="0"/>
              <a:t> 36-37)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C0369A-36B2-473C-9FE1-2A4B9F833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Interact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customers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Telesales-calling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Customer-</a:t>
            </a:r>
            <a:r>
              <a:rPr lang="de-DE" dirty="0" err="1"/>
              <a:t>centric</a:t>
            </a:r>
            <a:r>
              <a:rPr lang="de-DE" dirty="0"/>
              <a:t> / </a:t>
            </a:r>
            <a:r>
              <a:rPr lang="de-DE" dirty="0" err="1"/>
              <a:t>customer</a:t>
            </a:r>
            <a:r>
              <a:rPr lang="de-DE" dirty="0"/>
              <a:t> </a:t>
            </a:r>
            <a:r>
              <a:rPr lang="de-DE" dirty="0" err="1"/>
              <a:t>centric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heart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Differences</a:t>
            </a:r>
            <a:r>
              <a:rPr lang="de-DE" dirty="0"/>
              <a:t> and </a:t>
            </a:r>
            <a:r>
              <a:rPr lang="de-DE" dirty="0" err="1"/>
              <a:t>preferences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Consistent</a:t>
            </a:r>
            <a:r>
              <a:rPr lang="de-DE" dirty="0"/>
              <a:t> </a:t>
            </a:r>
            <a:r>
              <a:rPr lang="de-DE" dirty="0" err="1"/>
              <a:t>service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7734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E26F3A-CD60-4655-B16A-DC5770B4E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Customer </a:t>
            </a:r>
            <a:r>
              <a:rPr lang="de-DE" dirty="0" err="1"/>
              <a:t>Relationship</a:t>
            </a:r>
            <a:r>
              <a:rPr lang="de-DE" dirty="0"/>
              <a:t> Management (</a:t>
            </a:r>
            <a:r>
              <a:rPr lang="de-DE" dirty="0" err="1"/>
              <a:t>pages</a:t>
            </a:r>
            <a:r>
              <a:rPr lang="de-DE" dirty="0"/>
              <a:t> 36-37)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DFBF9B1-379C-43F9-8A79-BCC3A06B3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 (</a:t>
            </a:r>
            <a:r>
              <a:rPr lang="de-DE" dirty="0" err="1"/>
              <a:t>page</a:t>
            </a:r>
            <a:r>
              <a:rPr lang="de-DE" dirty="0"/>
              <a:t> 37)</a:t>
            </a:r>
          </a:p>
          <a:p>
            <a:pPr marL="0" indent="0">
              <a:buNone/>
            </a:pPr>
            <a:r>
              <a:rPr lang="de-DE" dirty="0"/>
              <a:t>10 </a:t>
            </a:r>
            <a:r>
              <a:rPr lang="de-DE" dirty="0" err="1"/>
              <a:t>Minutes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extract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top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page</a:t>
            </a:r>
            <a:r>
              <a:rPr lang="de-DE" dirty="0"/>
              <a:t> 37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customer-centric</a:t>
            </a:r>
            <a:r>
              <a:rPr lang="de-DE" dirty="0"/>
              <a:t> </a:t>
            </a:r>
            <a:r>
              <a:rPr lang="de-DE" dirty="0" err="1"/>
              <a:t>marketing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expressions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box.</a:t>
            </a:r>
          </a:p>
        </p:txBody>
      </p:sp>
    </p:spTree>
    <p:extLst>
      <p:ext uri="{BB962C8B-B14F-4D97-AF65-F5344CB8AC3E}">
        <p14:creationId xmlns:p14="http://schemas.microsoft.com/office/powerpoint/2010/main" val="2077117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AB8202-F600-4CD1-8F2A-AF914866B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Customer </a:t>
            </a:r>
            <a:r>
              <a:rPr lang="de-DE" dirty="0" err="1"/>
              <a:t>Relationship</a:t>
            </a:r>
            <a:r>
              <a:rPr lang="de-DE" dirty="0"/>
              <a:t> Management (</a:t>
            </a:r>
            <a:r>
              <a:rPr lang="de-DE" dirty="0" err="1"/>
              <a:t>pages</a:t>
            </a:r>
            <a:r>
              <a:rPr lang="de-DE" dirty="0"/>
              <a:t> 36-37)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4C3683-E5AE-4BBE-9497-B3B2FF9F66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Answer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Intrusive </a:t>
            </a:r>
            <a:r>
              <a:rPr lang="de-DE" dirty="0" err="1"/>
              <a:t>marketing</a:t>
            </a:r>
            <a:r>
              <a:rPr lang="de-DE" dirty="0"/>
              <a:t> </a:t>
            </a:r>
          </a:p>
          <a:p>
            <a:pPr marL="514350" indent="-514350">
              <a:buAutoNum type="arabicPeriod"/>
            </a:pPr>
            <a:r>
              <a:rPr lang="de-DE" dirty="0" err="1"/>
              <a:t>Direct</a:t>
            </a:r>
            <a:r>
              <a:rPr lang="de-DE" dirty="0"/>
              <a:t> mail</a:t>
            </a:r>
          </a:p>
          <a:p>
            <a:pPr marL="514350" indent="-514350">
              <a:buAutoNum type="arabicPeriod"/>
            </a:pPr>
            <a:r>
              <a:rPr lang="de-DE" dirty="0"/>
              <a:t>Customer </a:t>
            </a:r>
            <a:r>
              <a:rPr lang="de-DE" dirty="0" err="1"/>
              <a:t>experience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Multichannel</a:t>
            </a:r>
            <a:r>
              <a:rPr lang="de-DE" dirty="0"/>
              <a:t> </a:t>
            </a:r>
            <a:r>
              <a:rPr lang="de-DE" dirty="0" err="1"/>
              <a:t>relationship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Customer </a:t>
            </a:r>
            <a:r>
              <a:rPr lang="de-DE" dirty="0" err="1"/>
              <a:t>loyalty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Word-</a:t>
            </a:r>
            <a:r>
              <a:rPr lang="de-DE" dirty="0" err="1"/>
              <a:t>of</a:t>
            </a:r>
            <a:r>
              <a:rPr lang="de-DE" dirty="0"/>
              <a:t>-</a:t>
            </a:r>
            <a:r>
              <a:rPr lang="de-DE" dirty="0" err="1"/>
              <a:t>mouth</a:t>
            </a:r>
            <a:r>
              <a:rPr lang="de-DE" dirty="0"/>
              <a:t> </a:t>
            </a:r>
            <a:r>
              <a:rPr lang="de-DE" dirty="0" err="1"/>
              <a:t>referrals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Long-term </a:t>
            </a:r>
            <a:r>
              <a:rPr lang="de-DE" dirty="0" err="1"/>
              <a:t>customers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Market </a:t>
            </a:r>
            <a:r>
              <a:rPr lang="de-DE" dirty="0" err="1"/>
              <a:t>share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6379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1C82D4-E746-495E-B8B5-4FE5444AE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Customer </a:t>
            </a:r>
            <a:r>
              <a:rPr lang="de-DE" dirty="0" err="1"/>
              <a:t>Relationship</a:t>
            </a:r>
            <a:r>
              <a:rPr lang="de-DE" dirty="0"/>
              <a:t> Management (</a:t>
            </a:r>
            <a:r>
              <a:rPr lang="de-DE" dirty="0" err="1"/>
              <a:t>pages</a:t>
            </a:r>
            <a:r>
              <a:rPr lang="de-DE" dirty="0"/>
              <a:t> 36-37)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AA2FC65-77F7-4723-8235-D111BEF20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0" indent="0">
              <a:buNone/>
            </a:pPr>
            <a:r>
              <a:rPr lang="de-DE" dirty="0"/>
              <a:t>Think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:</a:t>
            </a:r>
          </a:p>
          <a:p>
            <a:pPr marL="514350" indent="-514350">
              <a:buAutoNum type="arabicPeriod"/>
            </a:pPr>
            <a:r>
              <a:rPr lang="de-DE" dirty="0"/>
              <a:t>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being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b="1" dirty="0" err="1"/>
              <a:t>customer-centric</a:t>
            </a:r>
            <a:r>
              <a:rPr lang="de-DE" dirty="0"/>
              <a:t> </a:t>
            </a:r>
            <a:r>
              <a:rPr lang="de-DE" dirty="0" err="1"/>
              <a:t>leads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greater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 </a:t>
            </a:r>
            <a:r>
              <a:rPr lang="de-DE" dirty="0" err="1"/>
              <a:t>success</a:t>
            </a:r>
            <a:r>
              <a:rPr lang="de-DE" dirty="0"/>
              <a:t>?  </a:t>
            </a:r>
            <a:r>
              <a:rPr lang="de-DE" dirty="0" err="1"/>
              <a:t>Why</a:t>
            </a:r>
            <a:r>
              <a:rPr lang="de-DE" dirty="0"/>
              <a:t>? / </a:t>
            </a:r>
            <a:r>
              <a:rPr lang="de-DE" dirty="0" err="1"/>
              <a:t>Why</a:t>
            </a:r>
            <a:r>
              <a:rPr lang="de-DE" dirty="0"/>
              <a:t> not?</a:t>
            </a:r>
          </a:p>
          <a:p>
            <a:pPr marL="514350" indent="-514350">
              <a:buAutoNum type="arabicPeriod"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following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make</a:t>
            </a:r>
            <a:r>
              <a:rPr lang="de-DE" dirty="0"/>
              <a:t> a </a:t>
            </a:r>
            <a:r>
              <a:rPr lang="de-DE" dirty="0" err="1"/>
              <a:t>business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customer-centric</a:t>
            </a:r>
            <a:r>
              <a:rPr lang="de-DE" dirty="0"/>
              <a:t>?  Are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any</a:t>
            </a:r>
            <a:r>
              <a:rPr lang="de-DE" dirty="0"/>
              <a:t> </a:t>
            </a:r>
            <a:r>
              <a:rPr lang="de-DE" dirty="0" err="1"/>
              <a:t>drawbacks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any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?</a:t>
            </a:r>
          </a:p>
          <a:p>
            <a:pPr marL="0" indent="0">
              <a:buNone/>
            </a:pPr>
            <a:r>
              <a:rPr lang="de-DE" dirty="0"/>
              <a:t>      </a:t>
            </a:r>
            <a:r>
              <a:rPr lang="de-DE" dirty="0" err="1"/>
              <a:t>Emailing</a:t>
            </a:r>
            <a:r>
              <a:rPr lang="de-DE" dirty="0"/>
              <a:t> </a:t>
            </a:r>
            <a:r>
              <a:rPr lang="de-DE" dirty="0" err="1"/>
              <a:t>customers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b="1" dirty="0" err="1"/>
              <a:t>personalised</a:t>
            </a:r>
            <a:r>
              <a:rPr lang="de-DE" b="1" dirty="0"/>
              <a:t> </a:t>
            </a:r>
            <a:r>
              <a:rPr lang="de-DE" b="1" dirty="0" err="1"/>
              <a:t>offers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     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b="1" dirty="0" err="1"/>
              <a:t>marketing</a:t>
            </a:r>
            <a:r>
              <a:rPr lang="de-DE" b="1" dirty="0"/>
              <a:t> </a:t>
            </a:r>
            <a:r>
              <a:rPr lang="de-DE" b="1" dirty="0" err="1"/>
              <a:t>intelligence</a:t>
            </a:r>
            <a:r>
              <a:rPr lang="de-DE" b="1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figure</a:t>
            </a:r>
            <a:r>
              <a:rPr lang="de-DE" dirty="0"/>
              <a:t> out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 err="1"/>
              <a:t>best</a:t>
            </a:r>
            <a:r>
              <a:rPr lang="de-DE" b="1" dirty="0"/>
              <a:t> time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phone</a:t>
            </a:r>
            <a:r>
              <a:rPr lang="de-DE" b="1" dirty="0"/>
              <a:t> </a:t>
            </a:r>
            <a:r>
              <a:rPr lang="de-DE" b="1" dirty="0" err="1"/>
              <a:t>customers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     </a:t>
            </a:r>
            <a:r>
              <a:rPr lang="de-DE" dirty="0" err="1"/>
              <a:t>Sending</a:t>
            </a:r>
            <a:r>
              <a:rPr lang="de-DE" dirty="0"/>
              <a:t> </a:t>
            </a:r>
            <a:r>
              <a:rPr lang="de-DE" dirty="0" err="1"/>
              <a:t>customers</a:t>
            </a:r>
            <a:r>
              <a:rPr lang="de-DE" dirty="0"/>
              <a:t> </a:t>
            </a:r>
            <a:r>
              <a:rPr lang="de-DE" b="1" dirty="0"/>
              <a:t>a </a:t>
            </a:r>
            <a:r>
              <a:rPr lang="de-DE" b="1" dirty="0" err="1"/>
              <a:t>discount</a:t>
            </a:r>
            <a:r>
              <a:rPr lang="de-DE" b="1" dirty="0"/>
              <a:t> </a:t>
            </a:r>
            <a:r>
              <a:rPr lang="de-DE" b="1" dirty="0" err="1"/>
              <a:t>voucher</a:t>
            </a:r>
            <a:r>
              <a:rPr lang="de-DE" b="1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b="1" dirty="0" err="1"/>
              <a:t>gift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a </a:t>
            </a:r>
            <a:r>
              <a:rPr lang="de-DE" dirty="0" err="1"/>
              <a:t>gesture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 err="1"/>
              <a:t>goodwill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resolving</a:t>
            </a:r>
            <a:r>
              <a:rPr lang="de-DE" dirty="0"/>
              <a:t> a </a:t>
            </a:r>
            <a:r>
              <a:rPr lang="de-DE" dirty="0" err="1"/>
              <a:t>complaint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2644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EDC6D4-9A90-40E2-886A-8C0962B7F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Customer </a:t>
            </a:r>
            <a:r>
              <a:rPr lang="de-DE" dirty="0" err="1"/>
              <a:t>Relationship</a:t>
            </a:r>
            <a:r>
              <a:rPr lang="de-DE" dirty="0"/>
              <a:t> Management (</a:t>
            </a:r>
            <a:r>
              <a:rPr lang="de-DE" dirty="0" err="1"/>
              <a:t>pages</a:t>
            </a:r>
            <a:r>
              <a:rPr lang="de-DE" dirty="0"/>
              <a:t> 36-37)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DBF16B-FC0A-4003-AA0A-CABB68BC7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 (Page 37)  </a:t>
            </a:r>
            <a:r>
              <a:rPr lang="de-DE" i="1" dirty="0"/>
              <a:t>Recording 1-29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second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interview.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methods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retailers</a:t>
            </a:r>
            <a:r>
              <a:rPr lang="de-DE" dirty="0"/>
              <a:t>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retain</a:t>
            </a:r>
            <a:r>
              <a:rPr lang="de-DE" dirty="0"/>
              <a:t> </a:t>
            </a:r>
            <a:r>
              <a:rPr lang="de-DE" dirty="0" err="1"/>
              <a:t>customers</a:t>
            </a:r>
            <a:r>
              <a:rPr lang="de-DE" dirty="0"/>
              <a:t>? 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Jonathan Reynolds </a:t>
            </a:r>
            <a:r>
              <a:rPr lang="de-DE" dirty="0" err="1"/>
              <a:t>feel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best</a:t>
            </a:r>
            <a:r>
              <a:rPr lang="de-DE" dirty="0"/>
              <a:t>, and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biggest</a:t>
            </a:r>
            <a:r>
              <a:rPr lang="de-DE" dirty="0"/>
              <a:t> </a:t>
            </a:r>
            <a:r>
              <a:rPr lang="de-DE" dirty="0" err="1"/>
              <a:t>drawbacks</a:t>
            </a:r>
            <a:r>
              <a:rPr lang="de-DE" dirty="0"/>
              <a:t>?  </a:t>
            </a:r>
            <a:r>
              <a:rPr lang="de-DE" dirty="0" err="1"/>
              <a:t>Why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789602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1A3C86-D9D6-4587-A30E-16A57CF7D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Customer </a:t>
            </a:r>
            <a:r>
              <a:rPr lang="de-DE" dirty="0" err="1"/>
              <a:t>Relationship</a:t>
            </a:r>
            <a:r>
              <a:rPr lang="de-DE" dirty="0"/>
              <a:t> Management (</a:t>
            </a:r>
            <a:r>
              <a:rPr lang="de-DE" dirty="0" err="1"/>
              <a:t>pages</a:t>
            </a:r>
            <a:r>
              <a:rPr lang="de-DE" dirty="0"/>
              <a:t> 36-37)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CB0246-78EA-443C-9A12-CDF474D9A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 (Page 37)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He </a:t>
            </a:r>
            <a:r>
              <a:rPr lang="de-DE" dirty="0" err="1"/>
              <a:t>mentions</a:t>
            </a:r>
            <a:r>
              <a:rPr lang="de-DE" dirty="0"/>
              <a:t> </a:t>
            </a:r>
            <a:r>
              <a:rPr lang="de-DE" dirty="0" err="1"/>
              <a:t>three</a:t>
            </a:r>
            <a:r>
              <a:rPr lang="de-DE" dirty="0"/>
              <a:t> </a:t>
            </a:r>
            <a:r>
              <a:rPr lang="de-DE" dirty="0" err="1"/>
              <a:t>methods</a:t>
            </a:r>
            <a:r>
              <a:rPr lang="de-DE" dirty="0"/>
              <a:t>:</a:t>
            </a:r>
          </a:p>
          <a:p>
            <a:pPr marL="514350" indent="-514350">
              <a:buAutoNum type="arabicPeriod"/>
            </a:pPr>
            <a:r>
              <a:rPr lang="de-DE" b="1" dirty="0" err="1"/>
              <a:t>Loyalty</a:t>
            </a:r>
            <a:r>
              <a:rPr lang="de-DE" b="1" dirty="0"/>
              <a:t> </a:t>
            </a:r>
            <a:r>
              <a:rPr lang="de-DE" b="1" dirty="0" err="1"/>
              <a:t>marketing</a:t>
            </a:r>
            <a:r>
              <a:rPr lang="de-DE" b="1" dirty="0"/>
              <a:t> </a:t>
            </a:r>
            <a:r>
              <a:rPr lang="de-DE" b="1" dirty="0" err="1"/>
              <a:t>schemes</a:t>
            </a:r>
            <a:r>
              <a:rPr lang="de-DE" b="1" dirty="0"/>
              <a:t> </a:t>
            </a:r>
            <a:r>
              <a:rPr lang="de-DE" dirty="0"/>
              <a:t>(e.g. Tesco </a:t>
            </a:r>
            <a:r>
              <a:rPr lang="de-DE" dirty="0" err="1"/>
              <a:t>supermarket‘s</a:t>
            </a:r>
            <a:r>
              <a:rPr lang="de-DE" dirty="0"/>
              <a:t> </a:t>
            </a:r>
            <a:r>
              <a:rPr lang="de-DE" dirty="0" err="1"/>
              <a:t>Clubcard</a:t>
            </a:r>
            <a:r>
              <a:rPr lang="de-DE" dirty="0"/>
              <a:t>):</a:t>
            </a:r>
          </a:p>
          <a:p>
            <a:pPr marL="514350" indent="-514350">
              <a:buAutoNum type="arabicPeriod"/>
            </a:pPr>
            <a:r>
              <a:rPr lang="de-DE" dirty="0"/>
              <a:t>Companies </a:t>
            </a:r>
            <a:r>
              <a:rPr lang="de-DE" dirty="0" err="1"/>
              <a:t>investing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 err="1"/>
              <a:t>customer</a:t>
            </a:r>
            <a:r>
              <a:rPr lang="de-DE" b="1" dirty="0"/>
              <a:t> </a:t>
            </a:r>
            <a:r>
              <a:rPr lang="de-DE" b="1" dirty="0" err="1"/>
              <a:t>value</a:t>
            </a:r>
            <a:r>
              <a:rPr lang="de-DE" b="1" dirty="0"/>
              <a:t> </a:t>
            </a:r>
            <a:r>
              <a:rPr lang="de-DE" dirty="0" err="1"/>
              <a:t>to</a:t>
            </a:r>
            <a:r>
              <a:rPr lang="de-DE" dirty="0"/>
              <a:t> find out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customers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brand</a:t>
            </a:r>
            <a:r>
              <a:rPr lang="de-DE" dirty="0"/>
              <a:t>;</a:t>
            </a:r>
          </a:p>
          <a:p>
            <a:pPr marL="514350" indent="-514350">
              <a:buAutoNum type="arabicPeriod"/>
            </a:pPr>
            <a:r>
              <a:rPr lang="de-DE" b="1" dirty="0"/>
              <a:t>Price </a:t>
            </a:r>
            <a:r>
              <a:rPr lang="de-DE" b="1" dirty="0" err="1"/>
              <a:t>promotion</a:t>
            </a:r>
            <a:r>
              <a:rPr lang="de-DE" b="1" dirty="0"/>
              <a:t> </a:t>
            </a:r>
            <a:r>
              <a:rPr lang="de-DE" dirty="0" err="1"/>
              <a:t>activity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He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investing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customer</a:t>
            </a:r>
            <a:r>
              <a:rPr lang="de-DE" dirty="0"/>
              <a:t> </a:t>
            </a:r>
            <a:r>
              <a:rPr lang="de-DE" dirty="0" err="1"/>
              <a:t>value</a:t>
            </a:r>
            <a:r>
              <a:rPr lang="de-DE" dirty="0"/>
              <a:t>,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longer</a:t>
            </a:r>
            <a:r>
              <a:rPr lang="de-DE" dirty="0"/>
              <a:t> </a:t>
            </a:r>
            <a:r>
              <a:rPr lang="de-DE" dirty="0" err="1"/>
              <a:t>term</a:t>
            </a:r>
            <a:r>
              <a:rPr lang="de-DE" dirty="0"/>
              <a:t>,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a“better</a:t>
            </a:r>
            <a:r>
              <a:rPr lang="de-DE" dirty="0"/>
              <a:t> </a:t>
            </a:r>
            <a:r>
              <a:rPr lang="de-DE" dirty="0" err="1"/>
              <a:t>bet</a:t>
            </a:r>
            <a:r>
              <a:rPr lang="de-DE" dirty="0"/>
              <a:t>“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then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a </a:t>
            </a:r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chance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retaining</a:t>
            </a:r>
            <a:r>
              <a:rPr lang="de-DE" dirty="0"/>
              <a:t> </a:t>
            </a:r>
            <a:r>
              <a:rPr lang="de-DE" dirty="0" err="1"/>
              <a:t>customers</a:t>
            </a:r>
            <a:r>
              <a:rPr lang="de-DE" dirty="0"/>
              <a:t> </a:t>
            </a:r>
            <a:r>
              <a:rPr lang="de-DE" dirty="0" err="1"/>
              <a:t>over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longer</a:t>
            </a:r>
            <a:r>
              <a:rPr lang="de-DE" dirty="0"/>
              <a:t> </a:t>
            </a:r>
            <a:r>
              <a:rPr lang="de-DE" dirty="0" err="1"/>
              <a:t>term</a:t>
            </a:r>
            <a:r>
              <a:rPr lang="de-DE" dirty="0"/>
              <a:t>.  He </a:t>
            </a:r>
            <a:r>
              <a:rPr lang="de-DE" dirty="0" err="1"/>
              <a:t>feels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price</a:t>
            </a:r>
            <a:r>
              <a:rPr lang="de-DE" dirty="0"/>
              <a:t> </a:t>
            </a:r>
            <a:r>
              <a:rPr lang="de-DE" dirty="0" err="1"/>
              <a:t>promotion</a:t>
            </a:r>
            <a:r>
              <a:rPr lang="de-DE" dirty="0"/>
              <a:t> </a:t>
            </a:r>
            <a:r>
              <a:rPr lang="de-DE" dirty="0" err="1"/>
              <a:t>activity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biggest</a:t>
            </a:r>
            <a:r>
              <a:rPr lang="de-DE" dirty="0"/>
              <a:t> </a:t>
            </a:r>
            <a:r>
              <a:rPr lang="de-DE" dirty="0" err="1"/>
              <a:t>drawback</a:t>
            </a:r>
            <a:r>
              <a:rPr lang="de-DE" dirty="0"/>
              <a:t>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retains</a:t>
            </a:r>
            <a:r>
              <a:rPr lang="de-DE" dirty="0"/>
              <a:t> </a:t>
            </a:r>
            <a:r>
              <a:rPr lang="de-DE" dirty="0" err="1"/>
              <a:t>customers</a:t>
            </a:r>
            <a:r>
              <a:rPr lang="de-DE" dirty="0"/>
              <a:t> </a:t>
            </a:r>
            <a:r>
              <a:rPr lang="de-DE" dirty="0" err="1"/>
              <a:t>whilst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price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low</a:t>
            </a:r>
            <a:r>
              <a:rPr lang="de-DE" dirty="0"/>
              <a:t>, but </a:t>
            </a:r>
            <a:r>
              <a:rPr lang="de-DE" dirty="0" err="1"/>
              <a:t>raises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whether</a:t>
            </a:r>
            <a:r>
              <a:rPr lang="de-DE" dirty="0"/>
              <a:t> </a:t>
            </a:r>
            <a:r>
              <a:rPr lang="de-DE" dirty="0" err="1"/>
              <a:t>those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retain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low-cost</a:t>
            </a:r>
            <a:r>
              <a:rPr lang="de-DE" dirty="0"/>
              <a:t> </a:t>
            </a:r>
            <a:r>
              <a:rPr lang="de-DE" dirty="0" err="1"/>
              <a:t>position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marketplace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31998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2C2636-4D44-4C99-AF5E-C87549FEA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Customer </a:t>
            </a:r>
            <a:r>
              <a:rPr lang="de-DE" dirty="0" err="1"/>
              <a:t>Relationship</a:t>
            </a:r>
            <a:r>
              <a:rPr lang="de-DE" dirty="0"/>
              <a:t> Management (</a:t>
            </a:r>
            <a:r>
              <a:rPr lang="de-DE" dirty="0" err="1"/>
              <a:t>pages</a:t>
            </a:r>
            <a:r>
              <a:rPr lang="de-DE" dirty="0"/>
              <a:t> 36-37)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AF4A7C-2136-4FAB-9B36-C911193C6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 (</a:t>
            </a:r>
            <a:r>
              <a:rPr lang="de-DE" dirty="0" err="1"/>
              <a:t>page</a:t>
            </a:r>
            <a:r>
              <a:rPr lang="de-DE" dirty="0"/>
              <a:t> 37)  </a:t>
            </a:r>
            <a:r>
              <a:rPr lang="de-DE" i="1" dirty="0"/>
              <a:t>Recording 1-30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third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interview and </a:t>
            </a:r>
            <a:r>
              <a:rPr lang="de-DE" dirty="0" err="1"/>
              <a:t>answer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:</a:t>
            </a:r>
          </a:p>
          <a:p>
            <a:pPr marL="514350" indent="-514350">
              <a:buAutoNum type="arabicPeriod"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exactly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„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glass</a:t>
            </a:r>
            <a:r>
              <a:rPr lang="de-DE" dirty="0"/>
              <a:t> </a:t>
            </a:r>
            <a:r>
              <a:rPr lang="de-DE" dirty="0" err="1"/>
              <a:t>consumer</a:t>
            </a:r>
            <a:r>
              <a:rPr lang="de-DE" dirty="0"/>
              <a:t>“?</a:t>
            </a:r>
          </a:p>
          <a:p>
            <a:pPr marL="514350" indent="-514350">
              <a:buAutoNum type="arabicPeriod"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Jonathan Reynolds </a:t>
            </a:r>
            <a:r>
              <a:rPr lang="de-DE" dirty="0" err="1"/>
              <a:t>say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different </a:t>
            </a:r>
            <a:r>
              <a:rPr lang="de-DE" dirty="0" err="1"/>
              <a:t>attitudes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privacy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attitude</a:t>
            </a:r>
            <a:r>
              <a:rPr lang="de-DE" dirty="0"/>
              <a:t> </a:t>
            </a:r>
            <a:r>
              <a:rPr lang="de-DE" dirty="0" err="1"/>
              <a:t>best</a:t>
            </a:r>
            <a:r>
              <a:rPr lang="de-DE" dirty="0"/>
              <a:t> </a:t>
            </a:r>
            <a:r>
              <a:rPr lang="de-DE" dirty="0" err="1"/>
              <a:t>describes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?  (</a:t>
            </a:r>
            <a:r>
              <a:rPr lang="de-DE" i="1" dirty="0"/>
              <a:t>Not </a:t>
            </a:r>
            <a:r>
              <a:rPr lang="de-DE" i="1" dirty="0" err="1"/>
              <a:t>part</a:t>
            </a:r>
            <a:r>
              <a:rPr lang="de-DE" i="1" dirty="0"/>
              <a:t> </a:t>
            </a:r>
            <a:r>
              <a:rPr lang="de-DE" i="1" dirty="0" err="1"/>
              <a:t>of</a:t>
            </a:r>
            <a:r>
              <a:rPr lang="de-DE" i="1" dirty="0"/>
              <a:t> interview</a:t>
            </a:r>
            <a:r>
              <a:rPr lang="de-DE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7896935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545F64-03BD-4930-A788-3BF082F81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Customer </a:t>
            </a:r>
            <a:r>
              <a:rPr lang="de-DE" dirty="0" err="1"/>
              <a:t>Relationship</a:t>
            </a:r>
            <a:r>
              <a:rPr lang="de-DE" dirty="0"/>
              <a:t> Management (</a:t>
            </a:r>
            <a:r>
              <a:rPr lang="de-DE" dirty="0" err="1"/>
              <a:t>pages</a:t>
            </a:r>
            <a:r>
              <a:rPr lang="de-DE" dirty="0"/>
              <a:t> 36-37)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0F73EA3-6AD7-41EE-91DC-0AFC5D620C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 (</a:t>
            </a:r>
            <a:r>
              <a:rPr lang="de-DE" dirty="0" err="1"/>
              <a:t>page</a:t>
            </a:r>
            <a:r>
              <a:rPr lang="de-DE" dirty="0"/>
              <a:t> 37)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1.  The </a:t>
            </a:r>
            <a:r>
              <a:rPr lang="de-DE" b="1" dirty="0"/>
              <a:t>„</a:t>
            </a:r>
            <a:r>
              <a:rPr lang="de-DE" b="1" dirty="0" err="1"/>
              <a:t>glass</a:t>
            </a:r>
            <a:r>
              <a:rPr lang="de-DE" b="1" dirty="0"/>
              <a:t> </a:t>
            </a:r>
            <a:r>
              <a:rPr lang="de-DE" b="1" dirty="0" err="1"/>
              <a:t>consumer</a:t>
            </a:r>
            <a:r>
              <a:rPr lang="de-DE" b="1" dirty="0"/>
              <a:t>“ </a:t>
            </a:r>
            <a:r>
              <a:rPr lang="de-DE" dirty="0" err="1"/>
              <a:t>means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now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transparent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.  (Companies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see</a:t>
            </a:r>
            <a:r>
              <a:rPr lang="de-DE" dirty="0"/>
              <a:t> </a:t>
            </a:r>
            <a:r>
              <a:rPr lang="de-DE" dirty="0" err="1"/>
              <a:t>through</a:t>
            </a:r>
            <a:r>
              <a:rPr lang="de-DE" dirty="0"/>
              <a:t> </a:t>
            </a:r>
            <a:r>
              <a:rPr lang="de-DE" dirty="0" err="1"/>
              <a:t>us</a:t>
            </a:r>
            <a:r>
              <a:rPr lang="de-DE" dirty="0"/>
              <a:t> and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exactly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behave</a:t>
            </a:r>
            <a:r>
              <a:rPr lang="de-DE" dirty="0"/>
              <a:t> and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.)</a:t>
            </a:r>
          </a:p>
          <a:p>
            <a:pPr marL="514350" indent="-514350">
              <a:buAutoNum type="arabicPeriod" startAt="2"/>
            </a:pPr>
            <a:r>
              <a:rPr lang="de-DE" dirty="0"/>
              <a:t>He </a:t>
            </a:r>
            <a:r>
              <a:rPr lang="de-DE" dirty="0" err="1"/>
              <a:t>describes</a:t>
            </a:r>
            <a:r>
              <a:rPr lang="de-DE" dirty="0"/>
              <a:t> </a:t>
            </a:r>
            <a:r>
              <a:rPr lang="de-DE" dirty="0" err="1"/>
              <a:t>three</a:t>
            </a:r>
            <a:r>
              <a:rPr lang="de-DE" dirty="0"/>
              <a:t> different </a:t>
            </a:r>
            <a:r>
              <a:rPr lang="de-DE" dirty="0" err="1"/>
              <a:t>attitudes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privacy</a:t>
            </a:r>
            <a:r>
              <a:rPr lang="de-DE" dirty="0"/>
              <a:t>:</a:t>
            </a:r>
          </a:p>
          <a:p>
            <a:pPr marL="0" indent="0">
              <a:buNone/>
            </a:pPr>
            <a:r>
              <a:rPr lang="de-DE" dirty="0"/>
              <a:t>   </a:t>
            </a:r>
            <a:r>
              <a:rPr lang="de-DE" b="1" dirty="0"/>
              <a:t>„Privacy </a:t>
            </a:r>
            <a:r>
              <a:rPr lang="de-DE" b="1" dirty="0" err="1"/>
              <a:t>fundamentalists</a:t>
            </a:r>
            <a:r>
              <a:rPr lang="de-DE" b="1" dirty="0"/>
              <a:t>“: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concerned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amount</a:t>
            </a:r>
            <a:r>
              <a:rPr lang="de-DE" dirty="0"/>
              <a:t> and </a:t>
            </a:r>
            <a:r>
              <a:rPr lang="de-DE" dirty="0" err="1"/>
              <a:t>quality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held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, and </a:t>
            </a:r>
            <a:r>
              <a:rPr lang="de-DE" dirty="0" err="1"/>
              <a:t>want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legislated</a:t>
            </a:r>
            <a:r>
              <a:rPr lang="de-DE" dirty="0"/>
              <a:t> </a:t>
            </a:r>
            <a:r>
              <a:rPr lang="de-DE" dirty="0" err="1"/>
              <a:t>against</a:t>
            </a:r>
            <a:r>
              <a:rPr lang="de-DE" dirty="0"/>
              <a:t>;</a:t>
            </a:r>
          </a:p>
          <a:p>
            <a:pPr marL="0" indent="0">
              <a:buNone/>
            </a:pPr>
            <a:r>
              <a:rPr lang="de-DE" dirty="0"/>
              <a:t>   </a:t>
            </a:r>
            <a:r>
              <a:rPr lang="de-DE" b="1" dirty="0"/>
              <a:t>„Privacy </a:t>
            </a:r>
            <a:r>
              <a:rPr lang="de-DE" b="1" dirty="0" err="1"/>
              <a:t>pragmatists</a:t>
            </a:r>
            <a:r>
              <a:rPr lang="de-DE" b="1" dirty="0"/>
              <a:t>“: </a:t>
            </a:r>
            <a:r>
              <a:rPr lang="de-DE" dirty="0" err="1"/>
              <a:t>those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accept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reality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collect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us</a:t>
            </a:r>
            <a:r>
              <a:rPr lang="de-DE" dirty="0"/>
              <a:t>, and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may</a:t>
            </a:r>
            <a:r>
              <a:rPr lang="de-DE" dirty="0"/>
              <a:t> </a:t>
            </a:r>
            <a:r>
              <a:rPr lang="de-DE" dirty="0" err="1"/>
              <a:t>even</a:t>
            </a:r>
            <a:r>
              <a:rPr lang="de-DE" dirty="0"/>
              <a:t> </a:t>
            </a:r>
            <a:r>
              <a:rPr lang="de-DE" dirty="0" err="1"/>
              <a:t>help</a:t>
            </a:r>
            <a:r>
              <a:rPr lang="de-DE" dirty="0"/>
              <a:t> </a:t>
            </a:r>
            <a:r>
              <a:rPr lang="de-DE" dirty="0" err="1"/>
              <a:t>us</a:t>
            </a:r>
            <a:r>
              <a:rPr lang="de-DE" dirty="0"/>
              <a:t> in </a:t>
            </a:r>
            <a:r>
              <a:rPr lang="de-DE" dirty="0" err="1"/>
              <a:t>terms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getting</a:t>
            </a:r>
            <a:r>
              <a:rPr lang="de-DE" dirty="0"/>
              <a:t> </a:t>
            </a:r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offers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long</a:t>
            </a:r>
            <a:r>
              <a:rPr lang="de-DE" dirty="0"/>
              <a:t> </a:t>
            </a:r>
            <a:r>
              <a:rPr lang="de-DE" dirty="0" err="1"/>
              <a:t>term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   </a:t>
            </a:r>
            <a:r>
              <a:rPr lang="de-DE" b="1" dirty="0"/>
              <a:t>„Privacy </a:t>
            </a:r>
            <a:r>
              <a:rPr lang="de-DE" b="1" dirty="0" err="1"/>
              <a:t>indifferents</a:t>
            </a:r>
            <a:r>
              <a:rPr lang="de-DE" b="1" dirty="0"/>
              <a:t>“: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couldn‘t</a:t>
            </a:r>
            <a:r>
              <a:rPr lang="de-DE" dirty="0"/>
              <a:t> care </a:t>
            </a:r>
            <a:r>
              <a:rPr lang="de-DE" dirty="0" err="1"/>
              <a:t>less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collected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, and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often</a:t>
            </a:r>
            <a:r>
              <a:rPr lang="de-DE" dirty="0"/>
              <a:t> </a:t>
            </a:r>
            <a:r>
              <a:rPr lang="de-DE" dirty="0" err="1"/>
              <a:t>unaware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collected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980502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138F26-D8A3-48D7-994F-92267BF41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Vote: </a:t>
            </a:r>
            <a:r>
              <a:rPr lang="de-DE" dirty="0" err="1"/>
              <a:t>Which</a:t>
            </a:r>
            <a:r>
              <a:rPr lang="de-DE" dirty="0"/>
              <a:t> type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attitude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privacy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032415-C1CE-491D-8E2C-0D7D7D21A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Raise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hand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attitude</a:t>
            </a:r>
            <a:r>
              <a:rPr lang="de-DE" dirty="0"/>
              <a:t> </a:t>
            </a:r>
            <a:r>
              <a:rPr lang="de-DE" dirty="0" err="1"/>
              <a:t>towards</a:t>
            </a:r>
            <a:r>
              <a:rPr lang="de-DE" dirty="0"/>
              <a:t> </a:t>
            </a:r>
            <a:r>
              <a:rPr lang="de-DE" dirty="0" err="1"/>
              <a:t>privacy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mentioned</a:t>
            </a:r>
            <a:r>
              <a:rPr lang="de-DE" dirty="0"/>
              <a:t>:</a:t>
            </a:r>
          </a:p>
          <a:p>
            <a:pPr marL="514350" indent="-514350">
              <a:buAutoNum type="arabicPeriod"/>
            </a:pPr>
            <a:r>
              <a:rPr lang="de-DE" dirty="0"/>
              <a:t>Privacy </a:t>
            </a:r>
            <a:r>
              <a:rPr lang="de-DE" dirty="0" err="1"/>
              <a:t>Fundamentalists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Privacy </a:t>
            </a:r>
            <a:r>
              <a:rPr lang="de-DE" dirty="0" err="1"/>
              <a:t>Pragmatists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Privacy </a:t>
            </a:r>
            <a:r>
              <a:rPr lang="de-DE" dirty="0" err="1"/>
              <a:t>Indifferents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6128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0A6FDC-250F-489A-AB93-5862C3DF1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Road </a:t>
            </a:r>
            <a:r>
              <a:rPr lang="de-DE" dirty="0" err="1"/>
              <a:t>Map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Lesson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Unit 4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820DDA-5015-4B50-8A9A-8AA8388E1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de-DE" dirty="0"/>
              <a:t>Teacher </a:t>
            </a:r>
            <a:r>
              <a:rPr lang="de-DE" b="1" dirty="0"/>
              <a:t>Input</a:t>
            </a:r>
            <a:r>
              <a:rPr lang="de-DE" dirty="0"/>
              <a:t>: Business Brief</a:t>
            </a:r>
          </a:p>
          <a:p>
            <a:pPr marL="514350" indent="-514350">
              <a:buAutoNum type="arabicPeriod"/>
            </a:pPr>
            <a:r>
              <a:rPr lang="de-DE" b="1" dirty="0"/>
              <a:t>Listening</a:t>
            </a:r>
            <a:r>
              <a:rPr lang="de-DE" dirty="0"/>
              <a:t> and </a:t>
            </a:r>
            <a:r>
              <a:rPr lang="de-DE" dirty="0" err="1"/>
              <a:t>Discussion</a:t>
            </a:r>
            <a:r>
              <a:rPr lang="de-DE" dirty="0"/>
              <a:t>: Customer </a:t>
            </a:r>
            <a:r>
              <a:rPr lang="de-DE" dirty="0" err="1"/>
              <a:t>Relationship</a:t>
            </a:r>
            <a:r>
              <a:rPr lang="de-DE" dirty="0"/>
              <a:t> Management</a:t>
            </a:r>
          </a:p>
          <a:p>
            <a:pPr marL="514350" indent="-514350">
              <a:buAutoNum type="arabicPeriod"/>
            </a:pPr>
            <a:r>
              <a:rPr lang="de-DE" b="1" dirty="0"/>
              <a:t>Reading</a:t>
            </a:r>
            <a:r>
              <a:rPr lang="de-DE" dirty="0"/>
              <a:t> and Language: „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customer</a:t>
            </a:r>
            <a:r>
              <a:rPr lang="de-DE" dirty="0"/>
              <a:t> </a:t>
            </a:r>
            <a:r>
              <a:rPr lang="de-DE" dirty="0" err="1"/>
              <a:t>always</a:t>
            </a:r>
            <a:r>
              <a:rPr lang="de-DE" dirty="0"/>
              <a:t> </a:t>
            </a:r>
            <a:r>
              <a:rPr lang="de-DE" dirty="0" err="1"/>
              <a:t>right</a:t>
            </a:r>
            <a:r>
              <a:rPr lang="de-DE" dirty="0"/>
              <a:t>?  Yes, </a:t>
            </a:r>
            <a:r>
              <a:rPr lang="de-DE" dirty="0" err="1"/>
              <a:t>she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.“ /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women</a:t>
            </a:r>
            <a:r>
              <a:rPr lang="de-DE" dirty="0"/>
              <a:t> </a:t>
            </a:r>
            <a:r>
              <a:rPr lang="de-DE" dirty="0" err="1"/>
              <a:t>really</a:t>
            </a:r>
            <a:r>
              <a:rPr lang="de-DE" dirty="0"/>
              <a:t> </a:t>
            </a:r>
            <a:r>
              <a:rPr lang="de-DE" dirty="0" err="1"/>
              <a:t>want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Business Skills: Making an Impact in </a:t>
            </a:r>
            <a:r>
              <a:rPr lang="de-DE" b="1" dirty="0" err="1"/>
              <a:t>Presentations</a:t>
            </a:r>
            <a:endParaRPr lang="de-DE" b="1" dirty="0"/>
          </a:p>
          <a:p>
            <a:pPr marL="514350" indent="-514350">
              <a:buAutoNum type="arabicPeriod"/>
            </a:pPr>
            <a:r>
              <a:rPr lang="de-DE" b="1" dirty="0"/>
              <a:t>Case Study</a:t>
            </a:r>
            <a:r>
              <a:rPr lang="de-DE" dirty="0"/>
              <a:t>: </a:t>
            </a:r>
            <a:r>
              <a:rPr lang="de-DE" dirty="0" err="1"/>
              <a:t>Relaunching</a:t>
            </a:r>
            <a:r>
              <a:rPr lang="de-DE" dirty="0"/>
              <a:t> Home2u (</a:t>
            </a:r>
            <a:r>
              <a:rPr lang="de-DE" b="1" dirty="0"/>
              <a:t>Group Work</a:t>
            </a:r>
            <a:r>
              <a:rPr lang="de-DE" dirty="0"/>
              <a:t>)</a:t>
            </a:r>
          </a:p>
          <a:p>
            <a:pPr marL="514350" indent="-514350">
              <a:buAutoNum type="arabicPeriod"/>
            </a:pPr>
            <a:endParaRPr lang="de-DE" dirty="0"/>
          </a:p>
          <a:p>
            <a:pPr marL="514350" indent="-514350"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966257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EB151A-8FF3-49EB-9B90-DA2CB9BB2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 (</a:t>
            </a:r>
            <a:r>
              <a:rPr lang="de-DE" dirty="0" err="1"/>
              <a:t>pages</a:t>
            </a:r>
            <a:r>
              <a:rPr lang="de-DE" dirty="0"/>
              <a:t> 38-39)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67B89B-570F-4490-9789-34EF1A14C5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30-35 </a:t>
            </a:r>
            <a:r>
              <a:rPr lang="de-DE" dirty="0" err="1"/>
              <a:t>Minutes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Read </a:t>
            </a:r>
            <a:r>
              <a:rPr lang="de-DE" dirty="0" err="1"/>
              <a:t>Article</a:t>
            </a:r>
            <a:r>
              <a:rPr lang="de-DE" dirty="0"/>
              <a:t> 1 and </a:t>
            </a:r>
            <a:r>
              <a:rPr lang="de-DE" dirty="0" err="1"/>
              <a:t>Article</a:t>
            </a:r>
            <a:r>
              <a:rPr lang="de-DE" dirty="0"/>
              <a:t> 2 on </a:t>
            </a:r>
            <a:r>
              <a:rPr lang="de-DE" dirty="0" err="1"/>
              <a:t>page</a:t>
            </a:r>
            <a:r>
              <a:rPr lang="de-DE" dirty="0"/>
              <a:t> 39 and do </a:t>
            </a:r>
            <a:r>
              <a:rPr lang="de-DE" dirty="0" err="1"/>
              <a:t>exercises</a:t>
            </a:r>
            <a:r>
              <a:rPr lang="de-DE" dirty="0"/>
              <a:t> B and E.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also </a:t>
            </a:r>
            <a:r>
              <a:rPr lang="de-DE" dirty="0" err="1"/>
              <a:t>look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exercises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time.  </a:t>
            </a:r>
          </a:p>
        </p:txBody>
      </p:sp>
    </p:spTree>
    <p:extLst>
      <p:ext uri="{BB962C8B-B14F-4D97-AF65-F5344CB8AC3E}">
        <p14:creationId xmlns:p14="http://schemas.microsoft.com/office/powerpoint/2010/main" val="20250969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AD11FA-E586-4481-B38B-15F71F259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 (</a:t>
            </a:r>
            <a:r>
              <a:rPr lang="de-DE" dirty="0" err="1"/>
              <a:t>pages</a:t>
            </a:r>
            <a:r>
              <a:rPr lang="de-DE" dirty="0"/>
              <a:t> 38-39)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A5A10B-A15F-4F27-AFB9-EE21A1EE6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Consumers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Appealing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Launched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Study</a:t>
            </a:r>
          </a:p>
          <a:p>
            <a:pPr marL="514350" indent="-514350">
              <a:buAutoNum type="arabicPeriod"/>
            </a:pPr>
            <a:r>
              <a:rPr lang="de-DE" dirty="0" err="1"/>
              <a:t>Influenced</a:t>
            </a:r>
            <a:r>
              <a:rPr lang="de-DE" dirty="0"/>
              <a:t>; </a:t>
            </a:r>
            <a:r>
              <a:rPr lang="de-DE" dirty="0" err="1"/>
              <a:t>ads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Word-</a:t>
            </a:r>
            <a:r>
              <a:rPr lang="de-DE" dirty="0" err="1"/>
              <a:t>of</a:t>
            </a:r>
            <a:r>
              <a:rPr lang="de-DE" dirty="0"/>
              <a:t>-</a:t>
            </a:r>
            <a:r>
              <a:rPr lang="de-DE" dirty="0" err="1"/>
              <a:t>mouth</a:t>
            </a:r>
            <a:r>
              <a:rPr lang="de-DE" dirty="0"/>
              <a:t>; viral</a:t>
            </a:r>
          </a:p>
          <a:p>
            <a:pPr marL="514350" indent="-514350">
              <a:buAutoNum type="arabicPeriod"/>
            </a:pPr>
            <a:r>
              <a:rPr lang="de-DE" dirty="0"/>
              <a:t>Hook; </a:t>
            </a:r>
            <a:r>
              <a:rPr lang="de-DE" dirty="0" err="1"/>
              <a:t>target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Individual </a:t>
            </a:r>
            <a:r>
              <a:rPr lang="de-DE" dirty="0" err="1"/>
              <a:t>requirements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87738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02FE43-1DDD-43A8-9C83-BA9147595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 (</a:t>
            </a:r>
            <a:r>
              <a:rPr lang="de-DE" dirty="0" err="1"/>
              <a:t>pages</a:t>
            </a:r>
            <a:r>
              <a:rPr lang="de-DE" dirty="0"/>
              <a:t> 38-39)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EA1429C-7C5A-42A0-BFDB-1CB59E223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Who </a:t>
            </a:r>
            <a:r>
              <a:rPr lang="de-DE" dirty="0" err="1"/>
              <a:t>is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That</a:t>
            </a:r>
            <a:r>
              <a:rPr lang="de-DE" dirty="0"/>
              <a:t>/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are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Which</a:t>
            </a:r>
            <a:r>
              <a:rPr lang="de-DE" dirty="0"/>
              <a:t>/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is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are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(</a:t>
            </a:r>
            <a:r>
              <a:rPr lang="de-DE" dirty="0" err="1"/>
              <a:t>long</a:t>
            </a:r>
            <a:r>
              <a:rPr lang="de-DE" dirty="0"/>
              <a:t>) </a:t>
            </a:r>
            <a:r>
              <a:rPr lang="de-DE" dirty="0" err="1"/>
              <a:t>been</a:t>
            </a:r>
            <a:r>
              <a:rPr lang="de-DE" dirty="0"/>
              <a:t>; </a:t>
            </a:r>
            <a:r>
              <a:rPr lang="de-DE" dirty="0" err="1"/>
              <a:t>which</a:t>
            </a:r>
            <a:r>
              <a:rPr lang="de-DE" dirty="0"/>
              <a:t>/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is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Which</a:t>
            </a:r>
            <a:r>
              <a:rPr lang="de-DE" dirty="0"/>
              <a:t>/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are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Which</a:t>
            </a:r>
            <a:r>
              <a:rPr lang="de-DE" dirty="0"/>
              <a:t>/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are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These </a:t>
            </a:r>
            <a:r>
              <a:rPr lang="de-DE" dirty="0" err="1"/>
              <a:t>are</a:t>
            </a:r>
            <a:r>
              <a:rPr lang="de-DE" dirty="0"/>
              <a:t> alle </a:t>
            </a:r>
            <a:r>
              <a:rPr lang="de-DE" dirty="0" err="1"/>
              <a:t>examples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phrases</a:t>
            </a:r>
            <a:r>
              <a:rPr lang="de-DE" dirty="0"/>
              <a:t> </a:t>
            </a:r>
            <a:r>
              <a:rPr lang="de-DE" dirty="0" err="1"/>
              <a:t>introducing</a:t>
            </a:r>
            <a:r>
              <a:rPr lang="de-DE" dirty="0"/>
              <a:t> </a:t>
            </a:r>
            <a:r>
              <a:rPr lang="de-DE" i="1" dirty="0"/>
              <a:t>relative </a:t>
            </a:r>
            <a:r>
              <a:rPr lang="de-DE" i="1" dirty="0" err="1"/>
              <a:t>clauses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73693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8BF578-5B10-4337-8E70-6A3F19AB3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366215-4604-4FBD-B94D-037BA5EC8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Every </a:t>
            </a:r>
            <a:r>
              <a:rPr lang="de-DE" dirty="0" err="1"/>
              <a:t>student</a:t>
            </a:r>
            <a:r>
              <a:rPr lang="de-DE" dirty="0"/>
              <a:t> in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program</a:t>
            </a:r>
            <a:r>
              <a:rPr lang="de-DE" dirty="0"/>
              <a:t> will </a:t>
            </a:r>
            <a:r>
              <a:rPr lang="de-DE" dirty="0" err="1"/>
              <a:t>make</a:t>
            </a:r>
            <a:r>
              <a:rPr lang="de-DE" dirty="0"/>
              <a:t> a </a:t>
            </a:r>
            <a:r>
              <a:rPr lang="de-DE" dirty="0" err="1"/>
              <a:t>presentation</a:t>
            </a:r>
            <a:r>
              <a:rPr lang="de-DE" dirty="0"/>
              <a:t> in June/</a:t>
            </a:r>
            <a:r>
              <a:rPr lang="de-DE" dirty="0" err="1"/>
              <a:t>July</a:t>
            </a:r>
            <a:r>
              <a:rPr lang="de-DE" dirty="0"/>
              <a:t>.  The </a:t>
            </a:r>
            <a:r>
              <a:rPr lang="de-DE" dirty="0" err="1"/>
              <a:t>following</a:t>
            </a:r>
            <a:r>
              <a:rPr lang="de-DE" dirty="0"/>
              <a:t> </a:t>
            </a:r>
            <a:r>
              <a:rPr lang="de-DE" dirty="0" err="1"/>
              <a:t>section</a:t>
            </a:r>
            <a:r>
              <a:rPr lang="de-DE" dirty="0"/>
              <a:t> on </a:t>
            </a:r>
            <a:r>
              <a:rPr lang="de-DE" dirty="0" err="1"/>
              <a:t>presentations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material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prepare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presentation</a:t>
            </a:r>
            <a:r>
              <a:rPr lang="de-DE" dirty="0"/>
              <a:t>. 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also a </a:t>
            </a:r>
            <a:r>
              <a:rPr lang="de-DE" dirty="0" err="1"/>
              <a:t>wide</a:t>
            </a:r>
            <a:r>
              <a:rPr lang="de-DE" dirty="0"/>
              <a:t> </a:t>
            </a:r>
            <a:r>
              <a:rPr lang="de-DE" dirty="0" err="1"/>
              <a:t>variety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material on </a:t>
            </a:r>
            <a:r>
              <a:rPr lang="de-DE" dirty="0" err="1"/>
              <a:t>presentation</a:t>
            </a:r>
            <a:r>
              <a:rPr lang="de-DE" dirty="0"/>
              <a:t> </a:t>
            </a:r>
            <a:r>
              <a:rPr lang="de-DE" dirty="0" err="1"/>
              <a:t>skills</a:t>
            </a:r>
            <a:r>
              <a:rPr lang="de-DE" dirty="0"/>
              <a:t> on </a:t>
            </a:r>
            <a:r>
              <a:rPr lang="de-DE" dirty="0" err="1"/>
              <a:t>campUAS</a:t>
            </a:r>
            <a:r>
              <a:rPr lang="de-DE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395908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3E1919-AC3D-4199-AD2E-A745D9017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3942FA-CBB7-420B-9B52-C315BBD2D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 (Page 40)  </a:t>
            </a:r>
            <a:r>
              <a:rPr lang="de-DE" i="1" dirty="0"/>
              <a:t>Recordings 1-31 and 1-32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speakers</a:t>
            </a:r>
            <a:r>
              <a:rPr lang="de-DE" dirty="0"/>
              <a:t> </a:t>
            </a:r>
            <a:r>
              <a:rPr lang="de-DE" dirty="0" err="1"/>
              <a:t>talking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marketing</a:t>
            </a:r>
            <a:r>
              <a:rPr lang="de-DE" dirty="0"/>
              <a:t>.  </a:t>
            </a:r>
            <a:r>
              <a:rPr lang="de-DE" dirty="0" err="1"/>
              <a:t>Identify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presenter</a:t>
            </a:r>
            <a:r>
              <a:rPr lang="de-DE" dirty="0"/>
              <a:t>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kind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presentation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giving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79983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D63C57-1B1E-4014-A315-B9BEBC807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CE6DCE-9666-47A3-9523-7371A6363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 (Page 40)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Presenter</a:t>
            </a:r>
            <a:r>
              <a:rPr lang="de-DE" dirty="0"/>
              <a:t> 1: a </a:t>
            </a:r>
            <a:r>
              <a:rPr lang="de-DE" dirty="0" err="1"/>
              <a:t>university</a:t>
            </a:r>
            <a:r>
              <a:rPr lang="de-DE" dirty="0"/>
              <a:t> </a:t>
            </a:r>
            <a:r>
              <a:rPr lang="de-DE" dirty="0" err="1"/>
              <a:t>lecturer</a:t>
            </a:r>
            <a:r>
              <a:rPr lang="de-DE" dirty="0"/>
              <a:t> </a:t>
            </a:r>
            <a:r>
              <a:rPr lang="de-DE" dirty="0" err="1"/>
              <a:t>teaching</a:t>
            </a:r>
            <a:r>
              <a:rPr lang="de-DE" dirty="0"/>
              <a:t> </a:t>
            </a:r>
            <a:r>
              <a:rPr lang="de-DE" dirty="0" err="1"/>
              <a:t>marketing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 </a:t>
            </a:r>
            <a:r>
              <a:rPr lang="de-DE" dirty="0" err="1"/>
              <a:t>group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students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Presenter</a:t>
            </a:r>
            <a:r>
              <a:rPr lang="de-DE" dirty="0"/>
              <a:t> 2: a </a:t>
            </a:r>
            <a:r>
              <a:rPr lang="de-DE" dirty="0" err="1"/>
              <a:t>marketing</a:t>
            </a:r>
            <a:r>
              <a:rPr lang="de-DE" dirty="0"/>
              <a:t> </a:t>
            </a:r>
            <a:r>
              <a:rPr lang="de-DE" dirty="0" err="1"/>
              <a:t>manager</a:t>
            </a:r>
            <a:r>
              <a:rPr lang="de-DE" dirty="0"/>
              <a:t> </a:t>
            </a:r>
            <a:r>
              <a:rPr lang="de-DE" dirty="0" err="1"/>
              <a:t>presentuing</a:t>
            </a:r>
            <a:r>
              <a:rPr lang="de-DE" dirty="0"/>
              <a:t> a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campaign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colleagiues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049832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1805A1-2AF7-40D6-9D3E-7833E0E56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DC306E-EBEB-47BB-ADFA-EE78ACD8B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 (</a:t>
            </a:r>
            <a:r>
              <a:rPr lang="de-DE" dirty="0" err="1"/>
              <a:t>page</a:t>
            </a:r>
            <a:r>
              <a:rPr lang="de-DE" dirty="0"/>
              <a:t> 40)  </a:t>
            </a:r>
            <a:r>
              <a:rPr lang="de-DE" i="1" dirty="0"/>
              <a:t>Recordings 1-31 and 1-32</a:t>
            </a:r>
          </a:p>
          <a:p>
            <a:pPr marL="0" indent="0">
              <a:buNone/>
            </a:pPr>
            <a:r>
              <a:rPr lang="de-DE" dirty="0"/>
              <a:t>Look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sentences</a:t>
            </a:r>
            <a:r>
              <a:rPr lang="de-DE" dirty="0"/>
              <a:t> 1-10 in </a:t>
            </a:r>
            <a:r>
              <a:rPr lang="de-DE" dirty="0" err="1"/>
              <a:t>Exercise</a:t>
            </a:r>
            <a:r>
              <a:rPr lang="de-DE" dirty="0"/>
              <a:t> C on </a:t>
            </a:r>
            <a:r>
              <a:rPr lang="de-DE" dirty="0" err="1"/>
              <a:t>page</a:t>
            </a:r>
            <a:r>
              <a:rPr lang="de-DE" dirty="0"/>
              <a:t> 40.  Who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start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talk</a:t>
            </a:r>
            <a:r>
              <a:rPr lang="de-DE" dirty="0"/>
              <a:t>, </a:t>
            </a:r>
            <a:r>
              <a:rPr lang="de-DE" dirty="0" err="1"/>
              <a:t>Presenter</a:t>
            </a:r>
            <a:r>
              <a:rPr lang="de-DE" dirty="0"/>
              <a:t> 1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Presenter</a:t>
            </a:r>
            <a:r>
              <a:rPr lang="de-DE" dirty="0"/>
              <a:t> 2?  </a:t>
            </a:r>
            <a:r>
              <a:rPr lang="de-DE" dirty="0" err="1"/>
              <a:t>We</a:t>
            </a:r>
            <a:r>
              <a:rPr lang="de-DE" dirty="0"/>
              <a:t> will listen </a:t>
            </a:r>
            <a:r>
              <a:rPr lang="de-DE" dirty="0" err="1"/>
              <a:t>again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presenter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decide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94425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82023B-896D-4DFD-A9FD-F3B822025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2674BB-889B-42F2-822A-832743180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 (</a:t>
            </a:r>
            <a:r>
              <a:rPr lang="de-DE" dirty="0" err="1"/>
              <a:t>page</a:t>
            </a:r>
            <a:r>
              <a:rPr lang="de-DE" dirty="0"/>
              <a:t> 40)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Presenter</a:t>
            </a:r>
            <a:r>
              <a:rPr lang="de-DE" dirty="0"/>
              <a:t> 1: 1, 3, 4, 6, 10</a:t>
            </a:r>
          </a:p>
          <a:p>
            <a:pPr marL="0" indent="0">
              <a:buNone/>
            </a:pPr>
            <a:r>
              <a:rPr lang="de-DE" dirty="0" err="1"/>
              <a:t>Presenter</a:t>
            </a:r>
            <a:r>
              <a:rPr lang="de-DE" dirty="0"/>
              <a:t> 2: 2, 4, 7, 8, 9</a:t>
            </a:r>
          </a:p>
        </p:txBody>
      </p:sp>
    </p:spTree>
    <p:extLst>
      <p:ext uri="{BB962C8B-B14F-4D97-AF65-F5344CB8AC3E}">
        <p14:creationId xmlns:p14="http://schemas.microsoft.com/office/powerpoint/2010/main" val="31817131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A52ABE-318E-49D7-8655-0920651A5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6176AE-E88E-4975-ADC0-8CBC97A09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 (Page 40)  </a:t>
            </a:r>
            <a:r>
              <a:rPr lang="de-DE" i="1" dirty="0"/>
              <a:t>Recordings 1-33 and 1-34</a:t>
            </a:r>
          </a:p>
          <a:p>
            <a:pPr marL="0" indent="0">
              <a:buNone/>
            </a:pPr>
            <a:r>
              <a:rPr lang="de-DE" dirty="0"/>
              <a:t>Look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sentences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D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Presenter</a:t>
            </a:r>
            <a:r>
              <a:rPr lang="de-DE" dirty="0"/>
              <a:t> 1 and </a:t>
            </a:r>
            <a:r>
              <a:rPr lang="de-DE" dirty="0" err="1"/>
              <a:t>Presenter</a:t>
            </a:r>
            <a:r>
              <a:rPr lang="de-DE" dirty="0"/>
              <a:t> 2.  </a:t>
            </a:r>
            <a:r>
              <a:rPr lang="de-DE" dirty="0" err="1"/>
              <a:t>We</a:t>
            </a:r>
            <a:r>
              <a:rPr lang="de-DE" dirty="0"/>
              <a:t> will 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extracts</a:t>
            </a:r>
            <a:r>
              <a:rPr lang="de-DE" dirty="0"/>
              <a:t>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sentences</a:t>
            </a:r>
            <a:r>
              <a:rPr lang="de-DE" dirty="0"/>
              <a:t> </a:t>
            </a:r>
            <a:r>
              <a:rPr lang="de-DE" dirty="0" err="1"/>
              <a:t>occur</a:t>
            </a:r>
            <a:r>
              <a:rPr lang="de-DE" dirty="0"/>
              <a:t>.  Fill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gaps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hear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12628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22CB75-6388-458E-93B9-E0A8DB18D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7BB6FE-E26F-4C80-BAC1-228553456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 (Page 40)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What</a:t>
            </a:r>
            <a:r>
              <a:rPr lang="de-DE" dirty="0"/>
              <a:t> I was </a:t>
            </a:r>
            <a:r>
              <a:rPr lang="de-DE" dirty="0" err="1"/>
              <a:t>saying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Let‘s</a:t>
            </a:r>
            <a:r>
              <a:rPr lang="de-DE" dirty="0"/>
              <a:t> just </a:t>
            </a:r>
            <a:r>
              <a:rPr lang="de-DE" dirty="0" err="1"/>
              <a:t>go</a:t>
            </a:r>
            <a:r>
              <a:rPr lang="de-DE" dirty="0"/>
              <a:t> back</a:t>
            </a:r>
          </a:p>
          <a:p>
            <a:pPr marL="514350" indent="-514350">
              <a:buAutoNum type="arabicPeriod"/>
            </a:pPr>
            <a:r>
              <a:rPr lang="de-DE" dirty="0"/>
              <a:t>Up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key</a:t>
            </a:r>
            <a:r>
              <a:rPr lang="de-DE" dirty="0"/>
              <a:t> </a:t>
            </a:r>
            <a:r>
              <a:rPr lang="de-DE" dirty="0" err="1"/>
              <a:t>points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That‘s</a:t>
            </a:r>
            <a:r>
              <a:rPr lang="de-DE" dirty="0"/>
              <a:t> all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have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Take </a:t>
            </a:r>
            <a:r>
              <a:rPr lang="de-DE" dirty="0" err="1"/>
              <a:t>another</a:t>
            </a:r>
            <a:r>
              <a:rPr lang="de-DE" dirty="0"/>
              <a:t> </a:t>
            </a:r>
            <a:r>
              <a:rPr lang="de-DE" dirty="0" err="1"/>
              <a:t>look</a:t>
            </a:r>
            <a:r>
              <a:rPr lang="de-DE" dirty="0"/>
              <a:t> at</a:t>
            </a:r>
          </a:p>
          <a:p>
            <a:pPr marL="514350" indent="-514350">
              <a:buAutoNum type="arabicPeriod"/>
            </a:pPr>
            <a:r>
              <a:rPr lang="de-DE" dirty="0"/>
              <a:t>Quote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words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</a:p>
          <a:p>
            <a:pPr marL="514350" indent="-514350">
              <a:buAutoNum type="arabicPeriod"/>
            </a:pP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thing</a:t>
            </a:r>
            <a:r>
              <a:rPr lang="de-DE" dirty="0"/>
              <a:t> </a:t>
            </a:r>
            <a:r>
              <a:rPr lang="de-DE" dirty="0" err="1"/>
              <a:t>I‘d</a:t>
            </a:r>
            <a:r>
              <a:rPr lang="de-DE" dirty="0"/>
              <a:t> like</a:t>
            </a:r>
          </a:p>
          <a:p>
            <a:pPr marL="514350" indent="-514350">
              <a:buAutoNum type="arabicPeriod"/>
            </a:pPr>
            <a:r>
              <a:rPr lang="de-DE" dirty="0" err="1"/>
              <a:t>Finally</a:t>
            </a:r>
            <a:r>
              <a:rPr lang="de-DE" dirty="0"/>
              <a:t>, </a:t>
            </a:r>
            <a:r>
              <a:rPr lang="de-DE" dirty="0" err="1"/>
              <a:t>I‘d</a:t>
            </a:r>
            <a:r>
              <a:rPr lang="de-DE" dirty="0"/>
              <a:t> like </a:t>
            </a:r>
            <a:r>
              <a:rPr lang="de-DE" dirty="0" err="1"/>
              <a:t>to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01284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564F36-1EB3-47B2-8914-67CE207A4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D41A9A-CB3C-4841-8AFD-5E39AAF13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In </a:t>
            </a:r>
            <a:r>
              <a:rPr lang="de-DE" dirty="0" err="1"/>
              <a:t>marketing</a:t>
            </a:r>
            <a:r>
              <a:rPr lang="de-DE" dirty="0"/>
              <a:t>, </a:t>
            </a:r>
            <a:r>
              <a:rPr lang="de-DE" dirty="0" err="1"/>
              <a:t>as</a:t>
            </a:r>
            <a:r>
              <a:rPr lang="de-DE" dirty="0"/>
              <a:t> in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areas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internet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changing</a:t>
            </a:r>
            <a:r>
              <a:rPr lang="de-DE" dirty="0"/>
              <a:t> </a:t>
            </a:r>
            <a:r>
              <a:rPr lang="de-DE" dirty="0" err="1"/>
              <a:t>everything</a:t>
            </a:r>
            <a:r>
              <a:rPr lang="de-DE" dirty="0"/>
              <a:t>.  Amazon, Google and Facebook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emerged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extremely</a:t>
            </a:r>
            <a:r>
              <a:rPr lang="de-DE" dirty="0"/>
              <a:t> </a:t>
            </a:r>
            <a:r>
              <a:rPr lang="de-DE" b="1" dirty="0"/>
              <a:t>strong </a:t>
            </a:r>
            <a:r>
              <a:rPr lang="de-DE" b="1" dirty="0" err="1"/>
              <a:t>brands</a:t>
            </a:r>
            <a:r>
              <a:rPr lang="de-DE" b="1" dirty="0"/>
              <a:t> </a:t>
            </a:r>
            <a:r>
              <a:rPr lang="de-DE" dirty="0"/>
              <a:t>in </a:t>
            </a:r>
            <a:r>
              <a:rPr lang="de-DE" b="1" dirty="0"/>
              <a:t>e-</a:t>
            </a:r>
            <a:r>
              <a:rPr lang="de-DE" b="1" dirty="0" err="1"/>
              <a:t>commerce</a:t>
            </a:r>
            <a:r>
              <a:rPr lang="de-DE" dirty="0"/>
              <a:t>, </a:t>
            </a:r>
            <a:r>
              <a:rPr lang="de-DE" b="1" dirty="0" err="1"/>
              <a:t>searching</a:t>
            </a:r>
            <a:r>
              <a:rPr lang="de-DE" dirty="0"/>
              <a:t> and </a:t>
            </a:r>
            <a:r>
              <a:rPr lang="de-DE" b="1" dirty="0"/>
              <a:t>social </a:t>
            </a:r>
            <a:r>
              <a:rPr lang="de-DE" b="1" dirty="0" err="1"/>
              <a:t>networking</a:t>
            </a:r>
            <a:r>
              <a:rPr lang="de-DE" b="1" dirty="0"/>
              <a:t> </a:t>
            </a:r>
            <a:r>
              <a:rPr lang="de-DE" dirty="0" err="1"/>
              <a:t>respectively</a:t>
            </a:r>
            <a:r>
              <a:rPr lang="de-DE" dirty="0"/>
              <a:t>.  But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also </a:t>
            </a:r>
            <a:r>
              <a:rPr lang="de-DE" dirty="0" err="1"/>
              <a:t>great</a:t>
            </a:r>
            <a:r>
              <a:rPr lang="de-DE" dirty="0"/>
              <a:t> </a:t>
            </a:r>
            <a:r>
              <a:rPr lang="de-DE" b="1" dirty="0" err="1"/>
              <a:t>interplay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different </a:t>
            </a:r>
            <a:r>
              <a:rPr lang="de-DE" dirty="0" err="1"/>
              <a:t>types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site</a:t>
            </a:r>
            <a:r>
              <a:rPr lang="de-DE" dirty="0"/>
              <a:t>.  In </a:t>
            </a:r>
            <a:r>
              <a:rPr lang="de-DE" dirty="0" err="1"/>
              <a:t>terms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leading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/>
              <a:t>e-</a:t>
            </a:r>
            <a:r>
              <a:rPr lang="de-DE" b="1" dirty="0" err="1"/>
              <a:t>commerce</a:t>
            </a:r>
            <a:r>
              <a:rPr lang="de-DE" b="1" dirty="0"/>
              <a:t> </a:t>
            </a:r>
            <a:r>
              <a:rPr lang="de-DE" b="1" dirty="0" err="1"/>
              <a:t>sites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influence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 err="1"/>
              <a:t>rankings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Google and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search</a:t>
            </a:r>
            <a:r>
              <a:rPr lang="de-DE" dirty="0"/>
              <a:t> </a:t>
            </a:r>
            <a:r>
              <a:rPr lang="de-DE" dirty="0" err="1"/>
              <a:t>engines</a:t>
            </a:r>
            <a:r>
              <a:rPr lang="de-DE" dirty="0"/>
              <a:t>,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advertising</a:t>
            </a:r>
            <a:r>
              <a:rPr lang="de-DE" dirty="0"/>
              <a:t> on </a:t>
            </a:r>
            <a:r>
              <a:rPr lang="de-DE" dirty="0" err="1"/>
              <a:t>them</a:t>
            </a:r>
            <a:r>
              <a:rPr lang="de-DE" dirty="0"/>
              <a:t>,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enormous</a:t>
            </a:r>
            <a:r>
              <a:rPr lang="de-DE" dirty="0"/>
              <a:t>.  Companies </a:t>
            </a:r>
            <a:r>
              <a:rPr lang="de-DE" dirty="0" err="1"/>
              <a:t>are</a:t>
            </a:r>
            <a:r>
              <a:rPr lang="de-DE" dirty="0"/>
              <a:t> also </a:t>
            </a:r>
            <a:r>
              <a:rPr lang="de-DE" dirty="0" err="1"/>
              <a:t>having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build</a:t>
            </a:r>
            <a:r>
              <a:rPr lang="de-DE" dirty="0"/>
              <a:t> and </a:t>
            </a:r>
            <a:r>
              <a:rPr lang="de-DE" dirty="0" err="1"/>
              <a:t>protect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presence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brands</a:t>
            </a:r>
            <a:r>
              <a:rPr lang="de-DE" dirty="0"/>
              <a:t> on </a:t>
            </a:r>
            <a:r>
              <a:rPr lang="de-DE" b="1" dirty="0"/>
              <a:t>social </a:t>
            </a:r>
            <a:r>
              <a:rPr lang="de-DE" b="1" dirty="0" err="1"/>
              <a:t>networking</a:t>
            </a:r>
            <a:r>
              <a:rPr lang="de-DE" b="1" dirty="0"/>
              <a:t> </a:t>
            </a:r>
            <a:r>
              <a:rPr lang="de-DE" dirty="0" err="1"/>
              <a:t>sites</a:t>
            </a:r>
            <a:r>
              <a:rPr lang="de-DE" dirty="0"/>
              <a:t>—a </a:t>
            </a:r>
            <a:r>
              <a:rPr lang="de-DE" dirty="0" err="1"/>
              <a:t>brand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„</a:t>
            </a:r>
            <a:r>
              <a:rPr lang="de-DE" b="1" dirty="0" err="1"/>
              <a:t>friends</a:t>
            </a:r>
            <a:r>
              <a:rPr lang="de-DE" dirty="0"/>
              <a:t>“ on Facebook.  </a:t>
            </a:r>
          </a:p>
        </p:txBody>
      </p:sp>
    </p:spTree>
    <p:extLst>
      <p:ext uri="{BB962C8B-B14F-4D97-AF65-F5344CB8AC3E}">
        <p14:creationId xmlns:p14="http://schemas.microsoft.com/office/powerpoint/2010/main" val="37867894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558D6D-81FB-4377-814A-8C442A323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DDEE0E-D602-490F-87AB-2484A4B0D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 (</a:t>
            </a:r>
            <a:r>
              <a:rPr lang="de-DE" dirty="0" err="1"/>
              <a:t>page</a:t>
            </a:r>
            <a:r>
              <a:rPr lang="de-DE" dirty="0"/>
              <a:t> 41)</a:t>
            </a:r>
          </a:p>
          <a:p>
            <a:pPr marL="0" indent="0">
              <a:buNone/>
            </a:pPr>
            <a:r>
              <a:rPr lang="de-DE" dirty="0" err="1"/>
              <a:t>Categorise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expressions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D (1-8) </a:t>
            </a:r>
            <a:r>
              <a:rPr lang="de-DE" dirty="0" err="1"/>
              <a:t>according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function</a:t>
            </a:r>
            <a:r>
              <a:rPr lang="de-DE" dirty="0"/>
              <a:t> (a-d). 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go</a:t>
            </a:r>
            <a:r>
              <a:rPr lang="de-DE" dirty="0"/>
              <a:t> </a:t>
            </a:r>
            <a:r>
              <a:rPr lang="de-DE" dirty="0" err="1"/>
              <a:t>under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function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220030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61F2E0-4B1D-46C4-A02F-37353916F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839D0E-A6DA-4E26-A406-635131142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 (</a:t>
            </a:r>
            <a:r>
              <a:rPr lang="de-DE" dirty="0" err="1"/>
              <a:t>page</a:t>
            </a:r>
            <a:r>
              <a:rPr lang="de-DE" dirty="0"/>
              <a:t> 41)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lphaLcParenR"/>
            </a:pPr>
            <a:r>
              <a:rPr lang="de-DE" dirty="0"/>
              <a:t>2, 5, 8 (and </a:t>
            </a:r>
            <a:r>
              <a:rPr lang="de-DE" dirty="0" err="1"/>
              <a:t>possibly</a:t>
            </a:r>
            <a:r>
              <a:rPr lang="de-DE" dirty="0"/>
              <a:t> 6)</a:t>
            </a:r>
          </a:p>
          <a:p>
            <a:pPr marL="514350" indent="-514350">
              <a:buAutoNum type="alphaLcParenR"/>
            </a:pPr>
            <a:r>
              <a:rPr lang="de-DE" dirty="0"/>
              <a:t>1,2</a:t>
            </a:r>
          </a:p>
          <a:p>
            <a:pPr marL="514350" indent="-514350">
              <a:buAutoNum type="alphaLcParenR"/>
            </a:pPr>
            <a:r>
              <a:rPr lang="de-DE" dirty="0"/>
              <a:t>6</a:t>
            </a:r>
          </a:p>
          <a:p>
            <a:pPr marL="514350" indent="-514350">
              <a:buAutoNum type="alphaLcParenR"/>
            </a:pPr>
            <a:r>
              <a:rPr lang="de-DE" dirty="0"/>
              <a:t>3, 4, 7, 8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78983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55D475-D63D-459F-89CA-94FB4AC5B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EA6467-7441-4625-A1D8-229DC8A7A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 (</a:t>
            </a:r>
            <a:r>
              <a:rPr lang="de-DE" dirty="0" err="1"/>
              <a:t>page</a:t>
            </a:r>
            <a:r>
              <a:rPr lang="de-DE" dirty="0"/>
              <a:t> 41)</a:t>
            </a:r>
          </a:p>
          <a:p>
            <a:pPr marL="0" indent="0">
              <a:buNone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8 </a:t>
            </a:r>
            <a:r>
              <a:rPr lang="de-DE" dirty="0" err="1"/>
              <a:t>techniques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F </a:t>
            </a:r>
            <a:r>
              <a:rPr lang="de-DE" dirty="0" err="1"/>
              <a:t>did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presenter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?</a:t>
            </a:r>
          </a:p>
          <a:p>
            <a:pPr marL="0" indent="0">
              <a:buNone/>
            </a:pPr>
            <a:r>
              <a:rPr lang="de-DE" dirty="0" err="1"/>
              <a:t>Techniques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making</a:t>
            </a:r>
            <a:r>
              <a:rPr lang="de-DE" dirty="0"/>
              <a:t> an </a:t>
            </a:r>
            <a:r>
              <a:rPr lang="de-DE" dirty="0" err="1"/>
              <a:t>impact</a:t>
            </a:r>
            <a:r>
              <a:rPr lang="de-DE" dirty="0"/>
              <a:t>:</a:t>
            </a:r>
          </a:p>
          <a:p>
            <a:pPr marL="514350" indent="-514350">
              <a:buAutoNum type="arabicPeriod"/>
            </a:pPr>
            <a:r>
              <a:rPr lang="de-DE" dirty="0"/>
              <a:t>Use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repetition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Referring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 </a:t>
            </a:r>
            <a:r>
              <a:rPr lang="de-DE" dirty="0" err="1"/>
              <a:t>surprising</a:t>
            </a:r>
            <a:r>
              <a:rPr lang="de-DE" dirty="0"/>
              <a:t> </a:t>
            </a:r>
            <a:r>
              <a:rPr lang="de-DE" dirty="0" err="1"/>
              <a:t>fact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figure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Asking</a:t>
            </a:r>
            <a:r>
              <a:rPr lang="de-DE" dirty="0"/>
              <a:t> „real“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rhetorical</a:t>
            </a:r>
            <a:r>
              <a:rPr lang="de-DE" dirty="0"/>
              <a:t> </a:t>
            </a:r>
            <a:r>
              <a:rPr lang="de-DE" dirty="0" err="1"/>
              <a:t>questions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Quoting</a:t>
            </a:r>
            <a:r>
              <a:rPr lang="de-DE" dirty="0"/>
              <a:t> </a:t>
            </a:r>
            <a:r>
              <a:rPr lang="de-DE" dirty="0" err="1"/>
              <a:t>someone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Emphasising</a:t>
            </a:r>
            <a:r>
              <a:rPr lang="de-DE" dirty="0"/>
              <a:t> </a:t>
            </a:r>
            <a:r>
              <a:rPr lang="de-DE" dirty="0" err="1"/>
              <a:t>key</a:t>
            </a:r>
            <a:r>
              <a:rPr lang="de-DE" dirty="0"/>
              <a:t> </a:t>
            </a:r>
            <a:r>
              <a:rPr lang="de-DE" dirty="0" err="1"/>
              <a:t>words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figures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Building </a:t>
            </a:r>
            <a:r>
              <a:rPr lang="de-DE" dirty="0" err="1"/>
              <a:t>rapport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audience</a:t>
            </a:r>
            <a:r>
              <a:rPr lang="de-DE" dirty="0"/>
              <a:t>, e.g. </a:t>
            </a:r>
            <a:r>
              <a:rPr lang="de-DE" dirty="0" err="1"/>
              <a:t>tellingan</a:t>
            </a:r>
            <a:r>
              <a:rPr lang="de-DE" dirty="0"/>
              <a:t> </a:t>
            </a:r>
            <a:r>
              <a:rPr lang="de-DE" dirty="0" err="1"/>
              <a:t>anecdote</a:t>
            </a:r>
            <a:r>
              <a:rPr lang="de-DE" dirty="0"/>
              <a:t>, </a:t>
            </a:r>
            <a:r>
              <a:rPr lang="de-DE" dirty="0" err="1"/>
              <a:t>referring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 </a:t>
            </a:r>
            <a:r>
              <a:rPr lang="de-DE" dirty="0" err="1"/>
              <a:t>news</a:t>
            </a:r>
            <a:r>
              <a:rPr lang="de-DE" dirty="0"/>
              <a:t> </a:t>
            </a:r>
            <a:r>
              <a:rPr lang="de-DE" dirty="0" err="1"/>
              <a:t>story</a:t>
            </a:r>
            <a:r>
              <a:rPr lang="de-DE" dirty="0"/>
              <a:t>,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humour</a:t>
            </a:r>
            <a:r>
              <a:rPr lang="de-DE" dirty="0"/>
              <a:t>, etc.</a:t>
            </a:r>
          </a:p>
          <a:p>
            <a:pPr marL="514350" indent="-514350">
              <a:buAutoNum type="arabicPeriod"/>
            </a:pPr>
            <a:r>
              <a:rPr lang="de-DE" dirty="0"/>
              <a:t>Listing </a:t>
            </a:r>
            <a:r>
              <a:rPr lang="de-DE" dirty="0" err="1"/>
              <a:t>points</a:t>
            </a:r>
            <a:r>
              <a:rPr lang="de-DE" dirty="0"/>
              <a:t> in </a:t>
            </a:r>
            <a:r>
              <a:rPr lang="de-DE" dirty="0" err="1"/>
              <a:t>threes</a:t>
            </a:r>
            <a:r>
              <a:rPr lang="de-DE" dirty="0"/>
              <a:t> and </a:t>
            </a:r>
            <a:r>
              <a:rPr lang="de-DE" dirty="0" err="1"/>
              <a:t>fives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Calling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action</a:t>
            </a:r>
            <a:r>
              <a:rPr lang="de-DE" dirty="0"/>
              <a:t>, e-g- </a:t>
            </a:r>
            <a:r>
              <a:rPr lang="de-DE" dirty="0" err="1"/>
              <a:t>asking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audience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reflect</a:t>
            </a:r>
            <a:r>
              <a:rPr lang="de-DE" dirty="0"/>
              <a:t> on </a:t>
            </a:r>
            <a:r>
              <a:rPr lang="de-DE" dirty="0" err="1"/>
              <a:t>or</a:t>
            </a:r>
            <a:r>
              <a:rPr lang="de-DE" dirty="0"/>
              <a:t> do </a:t>
            </a:r>
            <a:r>
              <a:rPr lang="de-DE" dirty="0" err="1"/>
              <a:t>something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62503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AECD11-3F0C-4AFC-A063-7246BC778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94C9B3D-C7F5-4E31-9B9C-A303DFAF0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 (</a:t>
            </a:r>
            <a:r>
              <a:rPr lang="de-DE" dirty="0" err="1"/>
              <a:t>page</a:t>
            </a:r>
            <a:r>
              <a:rPr lang="de-DE" dirty="0"/>
              <a:t> 41)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Use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repetition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 </a:t>
            </a:r>
            <a:r>
              <a:rPr lang="de-DE" i="1" dirty="0" err="1"/>
              <a:t>the</a:t>
            </a:r>
            <a:r>
              <a:rPr lang="de-DE" i="1" dirty="0"/>
              <a:t> Axe </a:t>
            </a:r>
            <a:r>
              <a:rPr lang="de-DE" i="1" dirty="0" err="1"/>
              <a:t>campaign</a:t>
            </a:r>
            <a:r>
              <a:rPr lang="de-DE" i="1" dirty="0"/>
              <a:t>, </a:t>
            </a:r>
            <a:r>
              <a:rPr lang="de-DE" i="1" dirty="0" err="1"/>
              <a:t>is</a:t>
            </a:r>
            <a:r>
              <a:rPr lang="de-DE" i="1" dirty="0"/>
              <a:t> </a:t>
            </a:r>
            <a:r>
              <a:rPr lang="de-DE" i="1" dirty="0" err="1"/>
              <a:t>taking</a:t>
            </a:r>
            <a:r>
              <a:rPr lang="de-DE" i="1" dirty="0"/>
              <a:t> </a:t>
            </a:r>
            <a:r>
              <a:rPr lang="de-DE" b="1" i="1" dirty="0" err="1"/>
              <a:t>the</a:t>
            </a:r>
            <a:r>
              <a:rPr lang="de-DE" b="1" i="1" dirty="0"/>
              <a:t> same </a:t>
            </a:r>
            <a:r>
              <a:rPr lang="de-DE" b="1" i="1" dirty="0" err="1"/>
              <a:t>old</a:t>
            </a:r>
            <a:r>
              <a:rPr lang="de-DE" b="1" i="1" dirty="0"/>
              <a:t> </a:t>
            </a:r>
            <a:r>
              <a:rPr lang="de-DE" b="1" i="1" dirty="0" err="1"/>
              <a:t>ideas</a:t>
            </a:r>
            <a:r>
              <a:rPr lang="de-DE" b="1" i="1" dirty="0"/>
              <a:t> </a:t>
            </a:r>
            <a:r>
              <a:rPr lang="de-DE" i="1" dirty="0"/>
              <a:t>and just </a:t>
            </a:r>
            <a:r>
              <a:rPr lang="de-DE" i="1" dirty="0" err="1"/>
              <a:t>adding</a:t>
            </a:r>
            <a:r>
              <a:rPr lang="de-DE" i="1" dirty="0"/>
              <a:t> </a:t>
            </a:r>
            <a:r>
              <a:rPr lang="de-DE" i="1" dirty="0" err="1"/>
              <a:t>new</a:t>
            </a:r>
            <a:r>
              <a:rPr lang="de-DE" i="1" dirty="0"/>
              <a:t> </a:t>
            </a:r>
            <a:r>
              <a:rPr lang="de-DE" i="1" dirty="0" err="1"/>
              <a:t>technology</a:t>
            </a:r>
            <a:r>
              <a:rPr lang="de-DE" i="1" dirty="0"/>
              <a:t>. … Marketers </a:t>
            </a:r>
            <a:r>
              <a:rPr lang="de-DE" i="1" dirty="0" err="1"/>
              <a:t>are</a:t>
            </a:r>
            <a:r>
              <a:rPr lang="de-DE" i="1" dirty="0"/>
              <a:t> </a:t>
            </a:r>
            <a:r>
              <a:rPr lang="de-DE" i="1" dirty="0" err="1"/>
              <a:t>pushing</a:t>
            </a:r>
            <a:r>
              <a:rPr lang="de-DE" i="1" dirty="0"/>
              <a:t> </a:t>
            </a:r>
            <a:r>
              <a:rPr lang="de-DE" b="1" i="1" dirty="0" err="1"/>
              <a:t>the</a:t>
            </a:r>
            <a:r>
              <a:rPr lang="de-DE" b="1" i="1" dirty="0"/>
              <a:t> same </a:t>
            </a:r>
            <a:r>
              <a:rPr lang="de-DE" b="1" i="1" dirty="0" err="1"/>
              <a:t>old</a:t>
            </a:r>
            <a:r>
              <a:rPr lang="de-DE" b="1" i="1" dirty="0"/>
              <a:t> </a:t>
            </a:r>
            <a:r>
              <a:rPr lang="de-DE" b="1" i="1" dirty="0" err="1"/>
              <a:t>buttons</a:t>
            </a:r>
            <a:r>
              <a:rPr lang="de-DE" dirty="0"/>
              <a:t>….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568466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8BB8D9-94A6-447B-8DB8-88C2F8585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AD7DE1A-C19C-4677-9E63-CE1B1ABAC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 (</a:t>
            </a:r>
            <a:r>
              <a:rPr lang="de-DE" dirty="0" err="1"/>
              <a:t>page</a:t>
            </a:r>
            <a:r>
              <a:rPr lang="de-DE" dirty="0"/>
              <a:t> 41)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Referring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 </a:t>
            </a:r>
            <a:r>
              <a:rPr lang="de-DE" dirty="0" err="1"/>
              <a:t>surprising</a:t>
            </a:r>
            <a:r>
              <a:rPr lang="de-DE" dirty="0"/>
              <a:t> </a:t>
            </a:r>
            <a:r>
              <a:rPr lang="de-DE" dirty="0" err="1"/>
              <a:t>fact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figure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i="1" dirty="0"/>
              <a:t>Marketing </a:t>
            </a:r>
            <a:r>
              <a:rPr lang="de-DE" i="1" dirty="0" err="1"/>
              <a:t>is</a:t>
            </a:r>
            <a:r>
              <a:rPr lang="de-DE" i="1" dirty="0"/>
              <a:t> </a:t>
            </a:r>
            <a:r>
              <a:rPr lang="de-DE" i="1" dirty="0" err="1"/>
              <a:t>too</a:t>
            </a:r>
            <a:r>
              <a:rPr lang="de-DE" i="1" dirty="0"/>
              <a:t> </a:t>
            </a:r>
            <a:r>
              <a:rPr lang="de-DE" i="1" dirty="0" err="1"/>
              <a:t>often</a:t>
            </a:r>
            <a:r>
              <a:rPr lang="de-DE" i="1" dirty="0"/>
              <a:t> </a:t>
            </a:r>
            <a:r>
              <a:rPr lang="de-DE" i="1" dirty="0" err="1"/>
              <a:t>confused</a:t>
            </a:r>
            <a:r>
              <a:rPr lang="de-DE" i="1" dirty="0"/>
              <a:t> </a:t>
            </a:r>
            <a:r>
              <a:rPr lang="de-DE" i="1" dirty="0" err="1"/>
              <a:t>with</a:t>
            </a:r>
            <a:r>
              <a:rPr lang="de-DE" i="1" dirty="0"/>
              <a:t> </a:t>
            </a:r>
            <a:r>
              <a:rPr lang="de-DE" i="1" dirty="0" err="1"/>
              <a:t>selling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50127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C50A97-B821-4556-945E-DC02EBECE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A58220-9C99-4919-96E3-104FA8C07C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 (</a:t>
            </a:r>
            <a:r>
              <a:rPr lang="de-DE" dirty="0" err="1"/>
              <a:t>page</a:t>
            </a:r>
            <a:r>
              <a:rPr lang="de-DE" dirty="0"/>
              <a:t> 41)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Asking</a:t>
            </a:r>
            <a:r>
              <a:rPr lang="de-DE" dirty="0"/>
              <a:t> „real“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rhetorical</a:t>
            </a:r>
            <a:r>
              <a:rPr lang="de-DE" dirty="0"/>
              <a:t> </a:t>
            </a:r>
            <a:r>
              <a:rPr lang="de-DE" dirty="0" err="1"/>
              <a:t>questions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i="1" dirty="0"/>
              <a:t>But </a:t>
            </a:r>
            <a:r>
              <a:rPr lang="de-DE" i="1" dirty="0" err="1"/>
              <a:t>what</a:t>
            </a:r>
            <a:r>
              <a:rPr lang="de-DE" i="1" dirty="0"/>
              <a:t> </a:t>
            </a:r>
            <a:r>
              <a:rPr lang="de-DE" i="1" dirty="0" err="1"/>
              <a:t>is</a:t>
            </a:r>
            <a:r>
              <a:rPr lang="de-DE" i="1" dirty="0"/>
              <a:t> </a:t>
            </a:r>
            <a:r>
              <a:rPr lang="de-DE" i="1" dirty="0" err="1"/>
              <a:t>marketing</a:t>
            </a:r>
            <a:r>
              <a:rPr lang="de-DE" i="1" dirty="0"/>
              <a:t>?  </a:t>
            </a:r>
            <a:r>
              <a:rPr lang="de-DE" i="1" dirty="0" err="1"/>
              <a:t>Now</a:t>
            </a:r>
            <a:r>
              <a:rPr lang="de-DE" i="1" dirty="0"/>
              <a:t>, </a:t>
            </a:r>
            <a:r>
              <a:rPr lang="de-DE" i="1" dirty="0" err="1"/>
              <a:t>you‘re</a:t>
            </a:r>
            <a:r>
              <a:rPr lang="de-DE" i="1" dirty="0"/>
              <a:t> </a:t>
            </a:r>
            <a:r>
              <a:rPr lang="de-DE" i="1" dirty="0" err="1"/>
              <a:t>probably</a:t>
            </a:r>
            <a:r>
              <a:rPr lang="de-DE" i="1" dirty="0"/>
              <a:t> </a:t>
            </a:r>
            <a:r>
              <a:rPr lang="de-DE" i="1" dirty="0" err="1"/>
              <a:t>wondering</a:t>
            </a:r>
            <a:r>
              <a:rPr lang="de-DE" i="1" dirty="0"/>
              <a:t>, </a:t>
            </a:r>
            <a:r>
              <a:rPr lang="de-DE" i="1" dirty="0" err="1"/>
              <a:t>what‘s</a:t>
            </a:r>
            <a:r>
              <a:rPr lang="de-DE" i="1" dirty="0"/>
              <a:t> </a:t>
            </a:r>
            <a:r>
              <a:rPr lang="de-DE" i="1" dirty="0" err="1"/>
              <a:t>the</a:t>
            </a:r>
            <a:r>
              <a:rPr lang="de-DE" i="1" dirty="0"/>
              <a:t> </a:t>
            </a:r>
            <a:r>
              <a:rPr lang="de-DE" i="1" dirty="0" err="1"/>
              <a:t>significance</a:t>
            </a:r>
            <a:r>
              <a:rPr lang="de-DE" i="1" dirty="0"/>
              <a:t> </a:t>
            </a:r>
            <a:r>
              <a:rPr lang="de-DE" i="1" dirty="0" err="1"/>
              <a:t>of</a:t>
            </a:r>
            <a:r>
              <a:rPr lang="de-DE" i="1" dirty="0"/>
              <a:t> all </a:t>
            </a:r>
            <a:r>
              <a:rPr lang="de-DE" i="1" dirty="0" err="1"/>
              <a:t>of</a:t>
            </a:r>
            <a:r>
              <a:rPr lang="de-DE" i="1" dirty="0"/>
              <a:t> </a:t>
            </a:r>
            <a:r>
              <a:rPr lang="de-DE" i="1" dirty="0" err="1"/>
              <a:t>this</a:t>
            </a:r>
            <a:r>
              <a:rPr lang="de-DE" i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7080861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C83D58-E3B5-4ABC-BACB-8B233F99B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4F0A91-5BCD-4C3B-AA95-5852F1C8A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 (</a:t>
            </a:r>
            <a:r>
              <a:rPr lang="de-DE" dirty="0" err="1"/>
              <a:t>page</a:t>
            </a:r>
            <a:r>
              <a:rPr lang="de-DE" dirty="0"/>
              <a:t> 41)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Quoting</a:t>
            </a:r>
            <a:r>
              <a:rPr lang="de-DE" dirty="0"/>
              <a:t> </a:t>
            </a:r>
            <a:r>
              <a:rPr lang="de-DE" dirty="0" err="1"/>
              <a:t>someone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i="1" dirty="0" err="1"/>
              <a:t>According</a:t>
            </a:r>
            <a:r>
              <a:rPr lang="de-DE" i="1" dirty="0"/>
              <a:t> </a:t>
            </a:r>
            <a:r>
              <a:rPr lang="de-DE" i="1" dirty="0" err="1"/>
              <a:t>to</a:t>
            </a:r>
            <a:r>
              <a:rPr lang="de-DE" i="1" dirty="0"/>
              <a:t> </a:t>
            </a:r>
            <a:r>
              <a:rPr lang="de-DE" i="1" dirty="0" err="1"/>
              <a:t>marketing</a:t>
            </a:r>
            <a:r>
              <a:rPr lang="de-DE" i="1" dirty="0"/>
              <a:t> </a:t>
            </a:r>
            <a:r>
              <a:rPr lang="de-DE" i="1" dirty="0" err="1"/>
              <a:t>guru</a:t>
            </a:r>
            <a:r>
              <a:rPr lang="de-DE" i="1" dirty="0"/>
              <a:t> Philip Kotler </a:t>
            </a:r>
            <a:r>
              <a:rPr lang="de-DE" i="1" dirty="0" err="1"/>
              <a:t>there</a:t>
            </a:r>
            <a:r>
              <a:rPr lang="de-DE" i="1" dirty="0"/>
              <a:t> </a:t>
            </a:r>
            <a:r>
              <a:rPr lang="de-DE" i="1" dirty="0" err="1"/>
              <a:t>are</a:t>
            </a:r>
            <a:r>
              <a:rPr lang="de-DE" i="1" dirty="0"/>
              <a:t> </a:t>
            </a:r>
            <a:r>
              <a:rPr lang="de-DE" i="1" dirty="0" err="1"/>
              <a:t>five</a:t>
            </a:r>
            <a:r>
              <a:rPr lang="de-DE" i="1" dirty="0"/>
              <a:t> </a:t>
            </a:r>
            <a:r>
              <a:rPr lang="de-DE" i="1" dirty="0" err="1"/>
              <a:t>key</a:t>
            </a:r>
            <a:r>
              <a:rPr lang="de-DE" i="1" dirty="0"/>
              <a:t> </a:t>
            </a:r>
            <a:r>
              <a:rPr lang="de-DE" i="1" dirty="0" err="1"/>
              <a:t>processes</a:t>
            </a:r>
            <a:r>
              <a:rPr lang="de-DE" i="1" dirty="0"/>
              <a:t> in </a:t>
            </a:r>
            <a:r>
              <a:rPr lang="de-DE" i="1" dirty="0" err="1"/>
              <a:t>marketing</a:t>
            </a:r>
            <a:r>
              <a:rPr lang="de-DE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56144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7664E5-47BE-45D2-A086-666DC25DE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1822F13-D454-4C05-AE5E-3ABF716B4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 (</a:t>
            </a:r>
            <a:r>
              <a:rPr lang="de-DE" dirty="0" err="1"/>
              <a:t>page</a:t>
            </a:r>
            <a:r>
              <a:rPr lang="de-DE" dirty="0"/>
              <a:t> 41)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Emphasising</a:t>
            </a:r>
            <a:r>
              <a:rPr lang="de-DE" dirty="0"/>
              <a:t> </a:t>
            </a:r>
            <a:r>
              <a:rPr lang="de-DE" dirty="0" err="1"/>
              <a:t>key</a:t>
            </a:r>
            <a:r>
              <a:rPr lang="de-DE" dirty="0"/>
              <a:t> </a:t>
            </a:r>
            <a:r>
              <a:rPr lang="de-DE" dirty="0" err="1"/>
              <a:t>words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figures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But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b="1" dirty="0" err="1"/>
              <a:t>is</a:t>
            </a:r>
            <a:r>
              <a:rPr lang="de-DE" dirty="0"/>
              <a:t> </a:t>
            </a:r>
            <a:r>
              <a:rPr lang="de-DE" dirty="0" err="1"/>
              <a:t>marketing</a:t>
            </a:r>
            <a:r>
              <a:rPr lang="de-DE" dirty="0"/>
              <a:t>?</a:t>
            </a:r>
          </a:p>
          <a:p>
            <a:pPr marL="0" indent="0">
              <a:buNone/>
            </a:pPr>
            <a:r>
              <a:rPr lang="de-DE" dirty="0"/>
              <a:t>But a </a:t>
            </a:r>
            <a:r>
              <a:rPr lang="de-DE" dirty="0" err="1"/>
              <a:t>company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b="1" dirty="0" err="1"/>
              <a:t>fails</a:t>
            </a:r>
            <a:r>
              <a:rPr lang="de-DE" dirty="0"/>
              <a:t> at </a:t>
            </a:r>
            <a:r>
              <a:rPr lang="de-DE" dirty="0" err="1"/>
              <a:t>anyof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processes</a:t>
            </a:r>
            <a:r>
              <a:rPr lang="de-DE" dirty="0"/>
              <a:t> will not </a:t>
            </a:r>
            <a:r>
              <a:rPr lang="de-DE" dirty="0" err="1"/>
              <a:t>survive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Marketers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pushing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/>
              <a:t>same</a:t>
            </a:r>
            <a:r>
              <a:rPr lang="de-DE" dirty="0"/>
              <a:t> </a:t>
            </a:r>
            <a:r>
              <a:rPr lang="de-DE" dirty="0" err="1"/>
              <a:t>old</a:t>
            </a:r>
            <a:r>
              <a:rPr lang="de-DE" dirty="0"/>
              <a:t> </a:t>
            </a:r>
            <a:r>
              <a:rPr lang="de-DE" dirty="0" err="1"/>
              <a:t>buttons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sell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variations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thesame</a:t>
            </a:r>
            <a:r>
              <a:rPr lang="de-DE" dirty="0"/>
              <a:t> </a:t>
            </a:r>
            <a:r>
              <a:rPr lang="de-DE" dirty="0" err="1"/>
              <a:t>old</a:t>
            </a:r>
            <a:r>
              <a:rPr lang="de-DE" dirty="0"/>
              <a:t> </a:t>
            </a:r>
            <a:r>
              <a:rPr lang="de-DE" dirty="0" err="1"/>
              <a:t>products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And </a:t>
            </a:r>
            <a:r>
              <a:rPr lang="de-DE" dirty="0" err="1"/>
              <a:t>that‘s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I‘d</a:t>
            </a:r>
            <a:r>
              <a:rPr lang="de-DE" dirty="0"/>
              <a:t> like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do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next</a:t>
            </a:r>
            <a:r>
              <a:rPr lang="de-DE" dirty="0"/>
              <a:t> </a:t>
            </a:r>
            <a:r>
              <a:rPr lang="de-DE" dirty="0" err="1"/>
              <a:t>assignment</a:t>
            </a:r>
            <a:r>
              <a:rPr lang="de-DE" dirty="0"/>
              <a:t>: </a:t>
            </a:r>
            <a:r>
              <a:rPr lang="de-DE" b="1" dirty="0" err="1"/>
              <a:t>innovate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Think </a:t>
            </a:r>
            <a:r>
              <a:rPr lang="de-DE" dirty="0" err="1"/>
              <a:t>about</a:t>
            </a:r>
            <a:r>
              <a:rPr lang="de-DE" dirty="0"/>
              <a:t> a </a:t>
            </a:r>
            <a:r>
              <a:rPr lang="de-DE" dirty="0" err="1"/>
              <a:t>product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will </a:t>
            </a: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b="1" dirty="0" err="1"/>
              <a:t>your</a:t>
            </a:r>
            <a:r>
              <a:rPr lang="de-DE" dirty="0"/>
              <a:t> </a:t>
            </a:r>
            <a:r>
              <a:rPr lang="de-DE" dirty="0" err="1"/>
              <a:t>life</a:t>
            </a:r>
            <a:r>
              <a:rPr lang="de-DE" dirty="0"/>
              <a:t> </a:t>
            </a:r>
            <a:r>
              <a:rPr lang="de-DE" dirty="0" err="1"/>
              <a:t>easier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45103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C7DCB3-C704-4EBF-BFA4-1D7563B7B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C0A5FF8-25C0-4D42-B570-E156B0B62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 (</a:t>
            </a:r>
            <a:r>
              <a:rPr lang="de-DE" dirty="0" err="1"/>
              <a:t>page</a:t>
            </a:r>
            <a:r>
              <a:rPr lang="de-DE" dirty="0"/>
              <a:t> 41)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Building </a:t>
            </a:r>
            <a:r>
              <a:rPr lang="de-DE" dirty="0" err="1"/>
              <a:t>rapport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audience</a:t>
            </a:r>
            <a:r>
              <a:rPr lang="de-DE" dirty="0"/>
              <a:t>, e.g. </a:t>
            </a:r>
            <a:r>
              <a:rPr lang="de-DE" dirty="0" err="1"/>
              <a:t>tellingan</a:t>
            </a:r>
            <a:r>
              <a:rPr lang="de-DE" dirty="0"/>
              <a:t> </a:t>
            </a:r>
            <a:r>
              <a:rPr lang="de-DE" dirty="0" err="1"/>
              <a:t>anecdote</a:t>
            </a:r>
            <a:r>
              <a:rPr lang="de-DE" dirty="0"/>
              <a:t>, </a:t>
            </a:r>
            <a:r>
              <a:rPr lang="de-DE" dirty="0" err="1"/>
              <a:t>referring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 </a:t>
            </a:r>
            <a:r>
              <a:rPr lang="de-DE" dirty="0" err="1"/>
              <a:t>news</a:t>
            </a:r>
            <a:r>
              <a:rPr lang="de-DE" dirty="0"/>
              <a:t> </a:t>
            </a:r>
            <a:r>
              <a:rPr lang="de-DE" dirty="0" err="1"/>
              <a:t>story</a:t>
            </a:r>
            <a:r>
              <a:rPr lang="de-DE" dirty="0"/>
              <a:t>,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humour</a:t>
            </a:r>
            <a:r>
              <a:rPr lang="de-DE" dirty="0"/>
              <a:t>, etc.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i="1" dirty="0"/>
              <a:t>So, </a:t>
            </a:r>
            <a:r>
              <a:rPr lang="de-DE" i="1" dirty="0" err="1"/>
              <a:t>you</a:t>
            </a:r>
            <a:r>
              <a:rPr lang="de-DE" i="1" dirty="0"/>
              <a:t> </a:t>
            </a:r>
            <a:r>
              <a:rPr lang="de-DE" i="1" dirty="0" err="1"/>
              <a:t>know</a:t>
            </a:r>
            <a:r>
              <a:rPr lang="de-DE" i="1" dirty="0"/>
              <a:t>, „Houston, </a:t>
            </a:r>
            <a:r>
              <a:rPr lang="de-DE" i="1" dirty="0" err="1"/>
              <a:t>we</a:t>
            </a:r>
            <a:r>
              <a:rPr lang="de-DE" i="1" dirty="0"/>
              <a:t> </a:t>
            </a:r>
            <a:r>
              <a:rPr lang="de-DE" i="1" dirty="0" err="1"/>
              <a:t>have</a:t>
            </a:r>
            <a:r>
              <a:rPr lang="de-DE" i="1" dirty="0"/>
              <a:t> an </a:t>
            </a:r>
            <a:r>
              <a:rPr lang="de-DE" i="1" dirty="0" err="1"/>
              <a:t>innovation</a:t>
            </a:r>
            <a:r>
              <a:rPr lang="de-DE" i="1" dirty="0"/>
              <a:t> </a:t>
            </a:r>
            <a:r>
              <a:rPr lang="de-DE" i="1" dirty="0" err="1"/>
              <a:t>problem</a:t>
            </a:r>
            <a:r>
              <a:rPr lang="de-DE" i="1" dirty="0"/>
              <a:t>“ </a:t>
            </a:r>
            <a:r>
              <a:rPr lang="de-DE" dirty="0"/>
              <a:t>(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humor</a:t>
            </a:r>
            <a:r>
              <a:rPr lang="de-DE" dirty="0"/>
              <a:t> and informal </a:t>
            </a:r>
            <a:r>
              <a:rPr lang="de-DE" dirty="0" err="1"/>
              <a:t>language</a:t>
            </a:r>
            <a:r>
              <a:rPr lang="de-DE" dirty="0"/>
              <a:t>)</a:t>
            </a:r>
          </a:p>
          <a:p>
            <a:pPr marL="0" indent="0">
              <a:buNone/>
            </a:pPr>
            <a:r>
              <a:rPr lang="de-DE" i="1" dirty="0" err="1"/>
              <a:t>Clearly</a:t>
            </a:r>
            <a:r>
              <a:rPr lang="de-DE" i="1" dirty="0"/>
              <a:t>, </a:t>
            </a:r>
            <a:r>
              <a:rPr lang="de-DE" i="1" dirty="0" err="1"/>
              <a:t>we‘ve</a:t>
            </a:r>
            <a:r>
              <a:rPr lang="de-DE" i="1" dirty="0"/>
              <a:t> </a:t>
            </a:r>
            <a:r>
              <a:rPr lang="de-DE" i="1" dirty="0" err="1"/>
              <a:t>got</a:t>
            </a:r>
            <a:r>
              <a:rPr lang="de-DE" i="1" dirty="0"/>
              <a:t> </a:t>
            </a:r>
            <a:r>
              <a:rPr lang="de-DE" i="1" dirty="0" err="1"/>
              <a:t>to</a:t>
            </a:r>
            <a:r>
              <a:rPr lang="de-DE" i="1" dirty="0"/>
              <a:t> do </a:t>
            </a:r>
            <a:r>
              <a:rPr lang="de-DE" i="1" dirty="0" err="1"/>
              <a:t>something</a:t>
            </a:r>
            <a:r>
              <a:rPr lang="de-DE" i="1" dirty="0"/>
              <a:t> different </a:t>
            </a:r>
            <a:r>
              <a:rPr lang="de-DE" i="1" dirty="0" err="1"/>
              <a:t>here</a:t>
            </a:r>
            <a:r>
              <a:rPr lang="de-DE" dirty="0"/>
              <a:t>.  (</a:t>
            </a:r>
            <a:r>
              <a:rPr lang="de-DE" dirty="0" err="1"/>
              <a:t>involving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audience</a:t>
            </a:r>
            <a:r>
              <a:rPr lang="de-DE" dirty="0"/>
              <a:t>)</a:t>
            </a:r>
          </a:p>
          <a:p>
            <a:pPr marL="0" indent="0">
              <a:buNone/>
            </a:pPr>
            <a:r>
              <a:rPr lang="de-DE" i="1" dirty="0"/>
              <a:t>Oh, sorry, </a:t>
            </a:r>
            <a:r>
              <a:rPr lang="de-DE" i="1" dirty="0" err="1"/>
              <a:t>folks</a:t>
            </a:r>
            <a:r>
              <a:rPr lang="de-DE" i="1" dirty="0"/>
              <a:t>, but </a:t>
            </a:r>
            <a:r>
              <a:rPr lang="de-DE" i="1" dirty="0" err="1"/>
              <a:t>that‘s</a:t>
            </a:r>
            <a:r>
              <a:rPr lang="de-DE" i="1" dirty="0"/>
              <a:t> all </a:t>
            </a:r>
            <a:r>
              <a:rPr lang="de-DE" i="1" dirty="0" err="1"/>
              <a:t>we</a:t>
            </a:r>
            <a:r>
              <a:rPr lang="de-DE" i="1" dirty="0"/>
              <a:t> </a:t>
            </a:r>
            <a:r>
              <a:rPr lang="de-DE" i="1" dirty="0" err="1"/>
              <a:t>have</a:t>
            </a:r>
            <a:r>
              <a:rPr lang="de-DE" i="1" dirty="0"/>
              <a:t> time </a:t>
            </a:r>
            <a:r>
              <a:rPr lang="de-DE" i="1" dirty="0" err="1"/>
              <a:t>for</a:t>
            </a:r>
            <a:r>
              <a:rPr lang="de-DE" i="1" dirty="0"/>
              <a:t> </a:t>
            </a:r>
            <a:r>
              <a:rPr lang="de-DE" i="1" dirty="0" err="1"/>
              <a:t>today</a:t>
            </a:r>
            <a:r>
              <a:rPr lang="de-DE" dirty="0"/>
              <a:t>. (informal)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30477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A12725-3514-4189-BAC8-501FF7F27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13B0BD-C8BB-4AC3-89CC-CC8E75E47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 (</a:t>
            </a:r>
            <a:r>
              <a:rPr lang="de-DE" dirty="0" err="1"/>
              <a:t>page</a:t>
            </a:r>
            <a:r>
              <a:rPr lang="de-DE" dirty="0"/>
              <a:t> 41)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Listing </a:t>
            </a:r>
            <a:r>
              <a:rPr lang="de-DE" dirty="0" err="1"/>
              <a:t>points</a:t>
            </a:r>
            <a:r>
              <a:rPr lang="de-DE" dirty="0"/>
              <a:t> in </a:t>
            </a:r>
            <a:r>
              <a:rPr lang="de-DE" dirty="0" err="1"/>
              <a:t>threes</a:t>
            </a:r>
            <a:r>
              <a:rPr lang="de-DE" dirty="0"/>
              <a:t> and </a:t>
            </a:r>
            <a:r>
              <a:rPr lang="de-DE" dirty="0" err="1"/>
              <a:t>fives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i="1" dirty="0"/>
              <a:t>Five </a:t>
            </a:r>
            <a:r>
              <a:rPr lang="de-DE" i="1" dirty="0" err="1"/>
              <a:t>key</a:t>
            </a:r>
            <a:r>
              <a:rPr lang="de-DE" i="1" dirty="0"/>
              <a:t> </a:t>
            </a:r>
            <a:r>
              <a:rPr lang="de-DE" i="1" dirty="0" err="1"/>
              <a:t>processes</a:t>
            </a:r>
            <a:r>
              <a:rPr lang="de-DE" i="1" dirty="0"/>
              <a:t> in </a:t>
            </a:r>
            <a:r>
              <a:rPr lang="de-DE" i="1" dirty="0" err="1"/>
              <a:t>marketing</a:t>
            </a:r>
            <a:r>
              <a:rPr lang="de-DE" i="1" dirty="0"/>
              <a:t>. First, </a:t>
            </a:r>
            <a:r>
              <a:rPr lang="de-DE" i="1" dirty="0" err="1"/>
              <a:t>there‘s</a:t>
            </a:r>
            <a:r>
              <a:rPr lang="de-DE" i="1" dirty="0"/>
              <a:t> ….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28078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03FA5A-9200-4499-9483-9E0EC4031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5F6719A-ED9C-45E1-8B96-190BFFA889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The </a:t>
            </a:r>
            <a:r>
              <a:rPr lang="de-DE" dirty="0" err="1"/>
              <a:t>brand‘s</a:t>
            </a:r>
            <a:r>
              <a:rPr lang="de-DE" dirty="0"/>
              <a:t> </a:t>
            </a:r>
            <a:r>
              <a:rPr lang="de-DE" dirty="0" err="1"/>
              <a:t>marketers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often</a:t>
            </a:r>
            <a:r>
              <a:rPr lang="de-DE" dirty="0"/>
              <a:t> </a:t>
            </a:r>
            <a:r>
              <a:rPr lang="de-DE" dirty="0" err="1"/>
              <a:t>prefer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presence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maintained</a:t>
            </a:r>
            <a:r>
              <a:rPr lang="de-DE" dirty="0"/>
              <a:t> and </a:t>
            </a:r>
            <a:r>
              <a:rPr lang="de-DE" dirty="0" err="1"/>
              <a:t>enhanced</a:t>
            </a:r>
            <a:r>
              <a:rPr lang="de-DE" dirty="0"/>
              <a:t> </a:t>
            </a:r>
            <a:r>
              <a:rPr lang="de-DE" dirty="0" err="1"/>
              <a:t>mainly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company</a:t>
            </a:r>
            <a:r>
              <a:rPr lang="de-DE" dirty="0"/>
              <a:t> (</a:t>
            </a:r>
            <a:r>
              <a:rPr lang="de-DE" dirty="0" err="1"/>
              <a:t>or</a:t>
            </a:r>
            <a:r>
              <a:rPr lang="de-DE" dirty="0"/>
              <a:t> ist </a:t>
            </a:r>
            <a:r>
              <a:rPr lang="de-DE" b="1" dirty="0"/>
              <a:t>web-hosting </a:t>
            </a:r>
            <a:r>
              <a:rPr lang="de-DE" b="1" dirty="0" err="1"/>
              <a:t>agency</a:t>
            </a:r>
            <a:r>
              <a:rPr lang="de-DE" dirty="0"/>
              <a:t>) </a:t>
            </a:r>
            <a:r>
              <a:rPr lang="de-DE" dirty="0" err="1"/>
              <a:t>rather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consumers</a:t>
            </a:r>
            <a:r>
              <a:rPr lang="de-DE" dirty="0"/>
              <a:t>, </a:t>
            </a:r>
            <a:r>
              <a:rPr lang="de-DE" dirty="0" err="1"/>
              <a:t>even</a:t>
            </a:r>
            <a:r>
              <a:rPr lang="de-DE" dirty="0"/>
              <a:t> </a:t>
            </a:r>
            <a:r>
              <a:rPr lang="de-DE" dirty="0" err="1"/>
              <a:t>friendly</a:t>
            </a:r>
            <a:r>
              <a:rPr lang="de-DE" dirty="0"/>
              <a:t> </a:t>
            </a:r>
            <a:r>
              <a:rPr lang="de-DE" dirty="0" err="1"/>
              <a:t>ones</a:t>
            </a:r>
            <a:r>
              <a:rPr lang="de-DE" dirty="0"/>
              <a:t>.  </a:t>
            </a:r>
            <a:r>
              <a:rPr lang="de-DE" b="1" dirty="0"/>
              <a:t>Reputation </a:t>
            </a:r>
            <a:r>
              <a:rPr lang="de-DE" b="1" dirty="0" err="1"/>
              <a:t>management</a:t>
            </a:r>
            <a:r>
              <a:rPr lang="de-DE" b="1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become</a:t>
            </a:r>
            <a:r>
              <a:rPr lang="de-DE" dirty="0"/>
              <a:t> an </a:t>
            </a:r>
            <a:r>
              <a:rPr lang="de-DE" dirty="0" err="1"/>
              <a:t>issue</a:t>
            </a:r>
            <a:r>
              <a:rPr lang="de-DE" dirty="0"/>
              <a:t>.  A social-networking </a:t>
            </a:r>
            <a:r>
              <a:rPr lang="de-DE" dirty="0" err="1"/>
              <a:t>site</a:t>
            </a:r>
            <a:r>
              <a:rPr lang="de-DE" dirty="0"/>
              <a:t>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travellers</a:t>
            </a:r>
            <a:r>
              <a:rPr lang="de-DE" dirty="0"/>
              <a:t> </a:t>
            </a:r>
            <a:r>
              <a:rPr lang="de-DE" dirty="0" err="1"/>
              <a:t>detail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experiences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airlines</a:t>
            </a:r>
            <a:r>
              <a:rPr lang="de-DE" dirty="0"/>
              <a:t> and </a:t>
            </a:r>
            <a:r>
              <a:rPr lang="de-DE" dirty="0" err="1"/>
              <a:t>hotels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dirty="0" err="1"/>
              <a:t>threatened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legal </a:t>
            </a:r>
            <a:r>
              <a:rPr lang="de-DE" dirty="0" err="1"/>
              <a:t>action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hotel</a:t>
            </a:r>
            <a:r>
              <a:rPr lang="de-DE" dirty="0"/>
              <a:t> </a:t>
            </a:r>
            <a:r>
              <a:rPr lang="de-DE" dirty="0" err="1"/>
              <a:t>owners</a:t>
            </a:r>
            <a:r>
              <a:rPr lang="de-DE" dirty="0"/>
              <a:t>,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say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users</a:t>
            </a:r>
            <a:r>
              <a:rPr lang="de-DE" dirty="0"/>
              <a:t>‘ </a:t>
            </a:r>
            <a:r>
              <a:rPr lang="de-DE" dirty="0" err="1"/>
              <a:t>comments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unjustified</a:t>
            </a:r>
            <a:r>
              <a:rPr lang="de-DE" dirty="0"/>
              <a:t> and </a:t>
            </a:r>
            <a:r>
              <a:rPr lang="de-DE" dirty="0" err="1"/>
              <a:t>even</a:t>
            </a:r>
            <a:r>
              <a:rPr lang="de-DE" dirty="0"/>
              <a:t> </a:t>
            </a:r>
            <a:r>
              <a:rPr lang="de-DE" b="1" dirty="0" err="1"/>
              <a:t>libellous</a:t>
            </a:r>
            <a:r>
              <a:rPr lang="de-DE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00826413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164FF0-18F8-4A98-B351-EA9E0C7F6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8910CF8-1C8A-4A05-A12B-230E10CF1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 (</a:t>
            </a:r>
            <a:r>
              <a:rPr lang="de-DE" dirty="0" err="1"/>
              <a:t>page</a:t>
            </a:r>
            <a:r>
              <a:rPr lang="de-DE" dirty="0"/>
              <a:t> 41)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Calling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action</a:t>
            </a:r>
            <a:r>
              <a:rPr lang="de-DE" dirty="0"/>
              <a:t>, e-g- </a:t>
            </a:r>
            <a:r>
              <a:rPr lang="de-DE" dirty="0" err="1"/>
              <a:t>asking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audience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reflect</a:t>
            </a:r>
            <a:r>
              <a:rPr lang="de-DE" dirty="0"/>
              <a:t> on </a:t>
            </a:r>
            <a:r>
              <a:rPr lang="de-DE" dirty="0" err="1"/>
              <a:t>or</a:t>
            </a:r>
            <a:r>
              <a:rPr lang="de-DE" dirty="0"/>
              <a:t> do </a:t>
            </a:r>
            <a:r>
              <a:rPr lang="de-DE" dirty="0" err="1"/>
              <a:t>something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i="1" dirty="0"/>
              <a:t>And </a:t>
            </a:r>
            <a:r>
              <a:rPr lang="de-DE" i="1" dirty="0" err="1"/>
              <a:t>that‘s</a:t>
            </a:r>
            <a:r>
              <a:rPr lang="de-DE" i="1" dirty="0"/>
              <a:t> </a:t>
            </a:r>
            <a:r>
              <a:rPr lang="de-DE" i="1" dirty="0" err="1"/>
              <a:t>what</a:t>
            </a:r>
            <a:r>
              <a:rPr lang="de-DE" i="1" dirty="0"/>
              <a:t> </a:t>
            </a:r>
            <a:r>
              <a:rPr lang="de-DE" i="1" dirty="0" err="1"/>
              <a:t>I‘d</a:t>
            </a:r>
            <a:r>
              <a:rPr lang="de-DE" i="1" dirty="0"/>
              <a:t> like </a:t>
            </a:r>
            <a:r>
              <a:rPr lang="de-DE" b="1" i="1" dirty="0" err="1"/>
              <a:t>you</a:t>
            </a:r>
            <a:r>
              <a:rPr lang="de-DE" i="1" dirty="0"/>
              <a:t> </a:t>
            </a:r>
            <a:r>
              <a:rPr lang="de-DE" i="1" dirty="0" err="1"/>
              <a:t>to</a:t>
            </a:r>
            <a:r>
              <a:rPr lang="de-DE" i="1" dirty="0"/>
              <a:t> do </a:t>
            </a:r>
            <a:r>
              <a:rPr lang="de-DE" i="1" dirty="0" err="1"/>
              <a:t>for</a:t>
            </a:r>
            <a:r>
              <a:rPr lang="de-DE" i="1" dirty="0"/>
              <a:t> </a:t>
            </a:r>
            <a:r>
              <a:rPr lang="de-DE" i="1" dirty="0" err="1"/>
              <a:t>your</a:t>
            </a:r>
            <a:r>
              <a:rPr lang="de-DE" i="1" dirty="0"/>
              <a:t> </a:t>
            </a:r>
            <a:r>
              <a:rPr lang="de-DE" i="1" dirty="0" err="1"/>
              <a:t>next</a:t>
            </a:r>
            <a:r>
              <a:rPr lang="de-DE" i="1" dirty="0"/>
              <a:t> </a:t>
            </a:r>
            <a:r>
              <a:rPr lang="de-DE" i="1" dirty="0" err="1"/>
              <a:t>assignment</a:t>
            </a:r>
            <a:r>
              <a:rPr lang="de-DE" i="1" dirty="0"/>
              <a:t>: </a:t>
            </a:r>
            <a:r>
              <a:rPr lang="de-DE" i="1" dirty="0" err="1"/>
              <a:t>innovate</a:t>
            </a:r>
            <a:r>
              <a:rPr lang="de-DE" dirty="0"/>
              <a:t>.  (</a:t>
            </a:r>
            <a:r>
              <a:rPr lang="de-DE" dirty="0" err="1"/>
              <a:t>asking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audience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do </a:t>
            </a:r>
            <a:r>
              <a:rPr lang="de-DE" dirty="0" err="1"/>
              <a:t>something</a:t>
            </a:r>
            <a:r>
              <a:rPr lang="de-DE" dirty="0"/>
              <a:t>)</a:t>
            </a:r>
          </a:p>
          <a:p>
            <a:pPr marL="0" indent="0">
              <a:buNone/>
            </a:pPr>
            <a:r>
              <a:rPr lang="de-DE" i="1" dirty="0"/>
              <a:t>Think </a:t>
            </a:r>
            <a:r>
              <a:rPr lang="de-DE" i="1" dirty="0" err="1"/>
              <a:t>about</a:t>
            </a:r>
            <a:r>
              <a:rPr lang="de-DE" i="1" dirty="0"/>
              <a:t> a </a:t>
            </a:r>
            <a:r>
              <a:rPr lang="de-DE" i="1" dirty="0" err="1"/>
              <a:t>product</a:t>
            </a:r>
            <a:r>
              <a:rPr lang="de-DE" i="1" dirty="0"/>
              <a:t> </a:t>
            </a:r>
            <a:r>
              <a:rPr lang="de-DE" i="1" dirty="0" err="1"/>
              <a:t>that</a:t>
            </a:r>
            <a:r>
              <a:rPr lang="de-DE" i="1" dirty="0"/>
              <a:t> will </a:t>
            </a:r>
            <a:r>
              <a:rPr lang="de-DE" i="1" dirty="0" err="1"/>
              <a:t>make</a:t>
            </a:r>
            <a:r>
              <a:rPr lang="de-DE" i="1" dirty="0"/>
              <a:t> </a:t>
            </a:r>
            <a:r>
              <a:rPr lang="de-DE" b="1" i="1" dirty="0" err="1"/>
              <a:t>your</a:t>
            </a:r>
            <a:r>
              <a:rPr lang="de-DE" i="1" dirty="0"/>
              <a:t> </a:t>
            </a:r>
            <a:r>
              <a:rPr lang="de-DE" i="1" dirty="0" err="1"/>
              <a:t>life</a:t>
            </a:r>
            <a:r>
              <a:rPr lang="de-DE" i="1" dirty="0"/>
              <a:t> </a:t>
            </a:r>
            <a:r>
              <a:rPr lang="de-DE" i="1" dirty="0" err="1"/>
              <a:t>easier</a:t>
            </a:r>
            <a:r>
              <a:rPr lang="de-DE" i="1" dirty="0"/>
              <a:t> </a:t>
            </a:r>
            <a:r>
              <a:rPr lang="de-DE" dirty="0"/>
              <a:t>(</a:t>
            </a:r>
            <a:r>
              <a:rPr lang="de-DE" dirty="0" err="1"/>
              <a:t>asking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audience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reflect</a:t>
            </a:r>
            <a:r>
              <a:rPr lang="de-DE" dirty="0"/>
              <a:t>).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462498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7DD94F-DC51-46FD-BA35-D85005879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F230DC-2AEA-470E-8DFC-B7C8EC488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G</a:t>
            </a:r>
          </a:p>
          <a:p>
            <a:pPr marL="0" indent="0">
              <a:buNone/>
            </a:pPr>
            <a:r>
              <a:rPr lang="de-DE" dirty="0"/>
              <a:t>Take a </a:t>
            </a:r>
            <a:r>
              <a:rPr lang="de-DE" dirty="0" err="1"/>
              <a:t>look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„</a:t>
            </a:r>
            <a:r>
              <a:rPr lang="de-DE" dirty="0" err="1"/>
              <a:t>Useful</a:t>
            </a:r>
            <a:r>
              <a:rPr lang="de-DE" dirty="0"/>
              <a:t> Language“ box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bottom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page</a:t>
            </a:r>
            <a:r>
              <a:rPr lang="de-DE" dirty="0"/>
              <a:t> 40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see</a:t>
            </a:r>
            <a:r>
              <a:rPr lang="de-DE" dirty="0"/>
              <a:t> </a:t>
            </a:r>
            <a:r>
              <a:rPr lang="de-DE" dirty="0" err="1"/>
              <a:t>expressions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might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in </a:t>
            </a:r>
            <a:r>
              <a:rPr lang="de-DE" dirty="0" err="1"/>
              <a:t>your</a:t>
            </a:r>
            <a:r>
              <a:rPr lang="de-DE" dirty="0"/>
              <a:t> own </a:t>
            </a:r>
            <a:r>
              <a:rPr lang="de-DE" dirty="0" err="1"/>
              <a:t>presentation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76206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2F1045-F73B-44E1-AFC1-C91C0C5F9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C997DB-2121-4D24-AEA4-7376BC854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H (</a:t>
            </a:r>
            <a:r>
              <a:rPr lang="de-DE" dirty="0" err="1"/>
              <a:t>page</a:t>
            </a:r>
            <a:r>
              <a:rPr lang="de-DE" dirty="0"/>
              <a:t> 41)</a:t>
            </a:r>
          </a:p>
          <a:p>
            <a:pPr marL="0" indent="0">
              <a:buNone/>
            </a:pPr>
            <a:r>
              <a:rPr lang="de-DE" dirty="0" err="1"/>
              <a:t>Consider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visual</a:t>
            </a:r>
            <a:r>
              <a:rPr lang="de-DE" dirty="0"/>
              <a:t> </a:t>
            </a:r>
            <a:r>
              <a:rPr lang="de-DE" dirty="0" err="1"/>
              <a:t>impact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slides</a:t>
            </a:r>
            <a:r>
              <a:rPr lang="de-DE" dirty="0"/>
              <a:t> A – E. 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were</a:t>
            </a:r>
            <a:r>
              <a:rPr lang="de-DE" dirty="0"/>
              <a:t> </a:t>
            </a:r>
            <a:r>
              <a:rPr lang="de-DE" dirty="0" err="1"/>
              <a:t>giving</a:t>
            </a:r>
            <a:r>
              <a:rPr lang="de-DE" dirty="0"/>
              <a:t> a </a:t>
            </a:r>
            <a:r>
              <a:rPr lang="de-DE" dirty="0" err="1"/>
              <a:t>presentation</a:t>
            </a:r>
            <a:r>
              <a:rPr lang="de-DE" dirty="0"/>
              <a:t>,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slides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/</a:t>
            </a:r>
            <a:r>
              <a:rPr lang="de-DE" dirty="0" err="1"/>
              <a:t>wouldn‘t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?  </a:t>
            </a:r>
            <a:r>
              <a:rPr lang="de-DE" dirty="0" err="1"/>
              <a:t>Why</a:t>
            </a:r>
            <a:r>
              <a:rPr lang="de-DE" dirty="0"/>
              <a:t>?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117860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6DB69A-86B1-4B04-8502-5B95C9CD0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8B3A41-3A85-4A5F-8D43-0D2F93999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I (Page 41)</a:t>
            </a:r>
          </a:p>
          <a:p>
            <a:pPr marL="0" indent="0">
              <a:buNone/>
            </a:pPr>
            <a:r>
              <a:rPr lang="de-DE" dirty="0"/>
              <a:t>Match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errors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slides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H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four</a:t>
            </a:r>
            <a:r>
              <a:rPr lang="de-DE" dirty="0"/>
              <a:t> </a:t>
            </a:r>
            <a:r>
              <a:rPr lang="de-DE" dirty="0" err="1"/>
              <a:t>tips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I.</a:t>
            </a:r>
          </a:p>
        </p:txBody>
      </p:sp>
    </p:spTree>
    <p:extLst>
      <p:ext uri="{BB962C8B-B14F-4D97-AF65-F5344CB8AC3E}">
        <p14:creationId xmlns:p14="http://schemas.microsoft.com/office/powerpoint/2010/main" val="351216977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FBD941-F23A-45B9-A8D5-D41C71B73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Making an Impact in </a:t>
            </a:r>
            <a:r>
              <a:rPr lang="de-DE" dirty="0" err="1"/>
              <a:t>Presentations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40-41)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117884-BA1D-4319-9DFD-1C245EBC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I (Page 41)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lphaUcParenR"/>
            </a:pPr>
            <a:r>
              <a:rPr lang="de-DE" dirty="0" err="1"/>
              <a:t>Tip</a:t>
            </a:r>
            <a:r>
              <a:rPr lang="de-DE" dirty="0"/>
              <a:t> 2  (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mark</a:t>
            </a:r>
            <a:r>
              <a:rPr lang="de-DE" dirty="0"/>
              <a:t>)</a:t>
            </a:r>
          </a:p>
          <a:p>
            <a:pPr marL="514350" indent="-514350">
              <a:buAutoNum type="alphaUcParenR"/>
            </a:pPr>
            <a:r>
              <a:rPr lang="de-DE" dirty="0" err="1"/>
              <a:t>Tip</a:t>
            </a:r>
            <a:r>
              <a:rPr lang="de-DE" dirty="0"/>
              <a:t> 1  (type </a:t>
            </a:r>
            <a:r>
              <a:rPr lang="de-DE" dirty="0" err="1"/>
              <a:t>size</a:t>
            </a:r>
            <a:r>
              <a:rPr lang="de-DE" dirty="0"/>
              <a:t>):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font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too</a:t>
            </a:r>
            <a:r>
              <a:rPr lang="de-DE" dirty="0"/>
              <a:t> </a:t>
            </a:r>
            <a:r>
              <a:rPr lang="de-DE" dirty="0" err="1"/>
              <a:t>small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read</a:t>
            </a:r>
            <a:r>
              <a:rPr lang="de-DE" dirty="0"/>
              <a:t>, </a:t>
            </a:r>
            <a:r>
              <a:rPr lang="de-DE" dirty="0" err="1"/>
              <a:t>especially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back </a:t>
            </a:r>
            <a:r>
              <a:rPr lang="de-DE" dirty="0" err="1"/>
              <a:t>of</a:t>
            </a:r>
            <a:r>
              <a:rPr lang="de-DE" dirty="0"/>
              <a:t> a large </a:t>
            </a:r>
            <a:r>
              <a:rPr lang="de-DE" dirty="0" err="1"/>
              <a:t>room</a:t>
            </a:r>
            <a:endParaRPr lang="de-DE" dirty="0"/>
          </a:p>
          <a:p>
            <a:pPr marL="514350" indent="-514350">
              <a:buAutoNum type="alphaUcParenR"/>
            </a:pPr>
            <a:r>
              <a:rPr lang="de-DE" dirty="0" err="1"/>
              <a:t>Tip</a:t>
            </a:r>
            <a:r>
              <a:rPr lang="de-DE" dirty="0"/>
              <a:t> 3  (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bullet</a:t>
            </a:r>
            <a:r>
              <a:rPr lang="de-DE" dirty="0"/>
              <a:t> </a:t>
            </a:r>
            <a:r>
              <a:rPr lang="de-DE" dirty="0" err="1"/>
              <a:t>points</a:t>
            </a:r>
            <a:r>
              <a:rPr lang="de-DE" dirty="0"/>
              <a:t> / </a:t>
            </a:r>
            <a:r>
              <a:rPr lang="de-DE" dirty="0" err="1"/>
              <a:t>lists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three</a:t>
            </a:r>
            <a:r>
              <a:rPr lang="de-DE" dirty="0"/>
              <a:t>):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list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look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effect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three</a:t>
            </a:r>
            <a:r>
              <a:rPr lang="de-DE" dirty="0"/>
              <a:t> </a:t>
            </a:r>
            <a:r>
              <a:rPr lang="de-DE" dirty="0" err="1"/>
              <a:t>bullet</a:t>
            </a:r>
            <a:r>
              <a:rPr lang="de-DE" dirty="0"/>
              <a:t> </a:t>
            </a:r>
            <a:r>
              <a:rPr lang="de-DE" dirty="0" err="1"/>
              <a:t>points</a:t>
            </a:r>
            <a:r>
              <a:rPr lang="de-DE" dirty="0"/>
              <a:t>.</a:t>
            </a:r>
          </a:p>
          <a:p>
            <a:pPr marL="514350" indent="-514350">
              <a:buAutoNum type="alphaUcParenR"/>
            </a:pPr>
            <a:r>
              <a:rPr lang="de-DE" dirty="0" err="1"/>
              <a:t>Tip</a:t>
            </a:r>
            <a:r>
              <a:rPr lang="de-DE" dirty="0"/>
              <a:t> 1  (</a:t>
            </a:r>
            <a:r>
              <a:rPr lang="de-DE" dirty="0" err="1"/>
              <a:t>too</a:t>
            </a:r>
            <a:r>
              <a:rPr lang="de-DE" dirty="0"/>
              <a:t> </a:t>
            </a:r>
            <a:r>
              <a:rPr lang="de-DE" dirty="0" err="1"/>
              <a:t>much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; type </a:t>
            </a:r>
            <a:r>
              <a:rPr lang="de-DE" dirty="0" err="1"/>
              <a:t>size</a:t>
            </a:r>
            <a:r>
              <a:rPr lang="de-DE" dirty="0"/>
              <a:t>); </a:t>
            </a:r>
            <a:r>
              <a:rPr lang="de-DE" dirty="0" err="1"/>
              <a:t>Tip</a:t>
            </a:r>
            <a:r>
              <a:rPr lang="de-DE" dirty="0"/>
              <a:t> 3 (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bullet</a:t>
            </a:r>
            <a:r>
              <a:rPr lang="de-DE" dirty="0"/>
              <a:t> </a:t>
            </a:r>
            <a:r>
              <a:rPr lang="de-DE" dirty="0" err="1"/>
              <a:t>points</a:t>
            </a:r>
            <a:r>
              <a:rPr lang="de-DE" dirty="0"/>
              <a:t>)</a:t>
            </a:r>
          </a:p>
          <a:p>
            <a:pPr marL="514350" indent="-514350">
              <a:buAutoNum type="alphaUcParenR"/>
            </a:pPr>
            <a:r>
              <a:rPr lang="de-DE" dirty="0" err="1"/>
              <a:t>Tip</a:t>
            </a:r>
            <a:r>
              <a:rPr lang="de-DE" dirty="0"/>
              <a:t> 1  (</a:t>
            </a:r>
            <a:r>
              <a:rPr lang="de-DE" dirty="0" err="1"/>
              <a:t>font</a:t>
            </a:r>
            <a:r>
              <a:rPr lang="de-DE" dirty="0"/>
              <a:t>):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font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hard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read</a:t>
            </a:r>
            <a:r>
              <a:rPr lang="de-DE" dirty="0"/>
              <a:t>; </a:t>
            </a:r>
            <a:r>
              <a:rPr lang="de-DE" dirty="0" err="1"/>
              <a:t>Tip</a:t>
            </a:r>
            <a:r>
              <a:rPr lang="de-DE" dirty="0"/>
              <a:t> 2 (</a:t>
            </a:r>
            <a:r>
              <a:rPr lang="de-DE" dirty="0" err="1"/>
              <a:t>spelling</a:t>
            </a:r>
            <a:r>
              <a:rPr lang="de-DE" dirty="0"/>
              <a:t>: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read</a:t>
            </a:r>
            <a:r>
              <a:rPr lang="de-DE" dirty="0"/>
              <a:t> </a:t>
            </a:r>
            <a:r>
              <a:rPr lang="de-DE" i="1" dirty="0" err="1"/>
              <a:t>successful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853497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A93FBD-84E5-427A-BD21-5182C0AA5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Case Study: </a:t>
            </a:r>
            <a:r>
              <a:rPr lang="de-DE" dirty="0" err="1"/>
              <a:t>Relaunching</a:t>
            </a:r>
            <a:r>
              <a:rPr lang="de-DE" dirty="0"/>
              <a:t> Home2u (</a:t>
            </a:r>
            <a:r>
              <a:rPr lang="de-DE" dirty="0" err="1"/>
              <a:t>pages</a:t>
            </a:r>
            <a:r>
              <a:rPr lang="de-DE" dirty="0"/>
              <a:t> 42 and 43)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583B11-A120-416C-AE61-D27B586DE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/>
              <a:t>Work in </a:t>
            </a:r>
            <a:r>
              <a:rPr lang="de-DE" dirty="0" err="1"/>
              <a:t>groups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2, 3 </a:t>
            </a:r>
            <a:r>
              <a:rPr lang="de-DE" dirty="0" err="1"/>
              <a:t>or</a:t>
            </a:r>
            <a:r>
              <a:rPr lang="de-DE" dirty="0"/>
              <a:t> 4. 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working</a:t>
            </a:r>
            <a:r>
              <a:rPr lang="de-DE" dirty="0"/>
              <a:t> on a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marketing</a:t>
            </a:r>
            <a:r>
              <a:rPr lang="de-DE" dirty="0"/>
              <a:t> </a:t>
            </a:r>
            <a:r>
              <a:rPr lang="de-DE" dirty="0" err="1"/>
              <a:t>campaign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attract</a:t>
            </a:r>
            <a:r>
              <a:rPr lang="de-DE" dirty="0"/>
              <a:t> </a:t>
            </a:r>
            <a:r>
              <a:rPr lang="de-DE" dirty="0" err="1"/>
              <a:t>young</a:t>
            </a:r>
            <a:r>
              <a:rPr lang="de-DE" dirty="0"/>
              <a:t> Hispanic </a:t>
            </a:r>
            <a:r>
              <a:rPr lang="de-DE" dirty="0" err="1"/>
              <a:t>customers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 </a:t>
            </a:r>
            <a:r>
              <a:rPr lang="de-DE" dirty="0" err="1"/>
              <a:t>chain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home-improvement</a:t>
            </a:r>
            <a:r>
              <a:rPr lang="de-DE" dirty="0"/>
              <a:t> </a:t>
            </a:r>
            <a:r>
              <a:rPr lang="de-DE" dirty="0" err="1"/>
              <a:t>stores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Read </a:t>
            </a:r>
            <a:r>
              <a:rPr lang="de-DE" dirty="0" err="1"/>
              <a:t>through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Background (</a:t>
            </a:r>
            <a:r>
              <a:rPr lang="de-DE" dirty="0" err="1"/>
              <a:t>page</a:t>
            </a:r>
            <a:r>
              <a:rPr lang="de-DE" dirty="0"/>
              <a:t> 42) and „Customer Survey“ (</a:t>
            </a:r>
            <a:r>
              <a:rPr lang="de-DE" dirty="0" err="1"/>
              <a:t>page</a:t>
            </a:r>
            <a:r>
              <a:rPr lang="de-DE" dirty="0"/>
              <a:t> 42), 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recordings</a:t>
            </a:r>
            <a:r>
              <a:rPr lang="de-DE" dirty="0"/>
              <a:t> 1-35 and 1-36 on </a:t>
            </a:r>
            <a:r>
              <a:rPr lang="de-DE" dirty="0" err="1"/>
              <a:t>campUAS</a:t>
            </a:r>
            <a:r>
              <a:rPr lang="de-DE" dirty="0"/>
              <a:t>, and </a:t>
            </a:r>
            <a:r>
              <a:rPr lang="de-DE" dirty="0" err="1"/>
              <a:t>look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four</a:t>
            </a:r>
            <a:r>
              <a:rPr lang="de-DE" dirty="0"/>
              <a:t> </a:t>
            </a:r>
            <a:r>
              <a:rPr lang="de-DE" dirty="0" err="1"/>
              <a:t>celebrity</a:t>
            </a:r>
            <a:r>
              <a:rPr lang="de-DE" dirty="0"/>
              <a:t> </a:t>
            </a:r>
            <a:r>
              <a:rPr lang="de-DE" dirty="0" err="1"/>
              <a:t>profies</a:t>
            </a:r>
            <a:r>
              <a:rPr lang="de-DE" dirty="0"/>
              <a:t> (</a:t>
            </a:r>
            <a:r>
              <a:rPr lang="de-DE" dirty="0" err="1"/>
              <a:t>page</a:t>
            </a:r>
            <a:r>
              <a:rPr lang="de-DE" dirty="0"/>
              <a:t> 43).  </a:t>
            </a:r>
          </a:p>
          <a:p>
            <a:pPr marL="0" indent="0">
              <a:buNone/>
            </a:pPr>
            <a:r>
              <a:rPr lang="de-DE" dirty="0" err="1"/>
              <a:t>Then</a:t>
            </a:r>
            <a:r>
              <a:rPr lang="de-DE" dirty="0"/>
              <a:t>, </a:t>
            </a:r>
            <a:r>
              <a:rPr lang="de-DE" dirty="0" err="1"/>
              <a:t>as</a:t>
            </a:r>
            <a:r>
              <a:rPr lang="de-DE" dirty="0"/>
              <a:t> a </a:t>
            </a:r>
            <a:r>
              <a:rPr lang="de-DE" dirty="0" err="1"/>
              <a:t>group</a:t>
            </a:r>
            <a:r>
              <a:rPr lang="de-DE" dirty="0"/>
              <a:t>, </a:t>
            </a:r>
            <a:r>
              <a:rPr lang="de-DE" dirty="0" err="1"/>
              <a:t>write</a:t>
            </a:r>
            <a:r>
              <a:rPr lang="de-DE" dirty="0"/>
              <a:t> a report </a:t>
            </a:r>
            <a:r>
              <a:rPr lang="de-DE" dirty="0" err="1"/>
              <a:t>outlining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group‘s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three</a:t>
            </a:r>
            <a:r>
              <a:rPr lang="de-DE" dirty="0"/>
              <a:t> </a:t>
            </a:r>
            <a:r>
              <a:rPr lang="de-DE" dirty="0" err="1"/>
              <a:t>bullet</a:t>
            </a:r>
            <a:r>
              <a:rPr lang="de-DE" dirty="0"/>
              <a:t> </a:t>
            </a:r>
            <a:r>
              <a:rPr lang="de-DE" dirty="0" err="1"/>
              <a:t>points</a:t>
            </a:r>
            <a:r>
              <a:rPr lang="de-DE" dirty="0"/>
              <a:t> in Task 3 (</a:t>
            </a:r>
            <a:r>
              <a:rPr lang="de-DE" dirty="0" err="1"/>
              <a:t>page</a:t>
            </a:r>
            <a:r>
              <a:rPr lang="de-DE" dirty="0"/>
              <a:t> 43).</a:t>
            </a:r>
          </a:p>
          <a:p>
            <a:pPr marL="0" indent="0">
              <a:buNone/>
            </a:pPr>
            <a:r>
              <a:rPr lang="de-DE" dirty="0"/>
              <a:t>Upload </a:t>
            </a:r>
            <a:r>
              <a:rPr lang="de-DE" dirty="0" err="1"/>
              <a:t>your</a:t>
            </a:r>
            <a:r>
              <a:rPr lang="de-DE" dirty="0"/>
              <a:t> report, </a:t>
            </a:r>
            <a:r>
              <a:rPr lang="de-DE" dirty="0" err="1"/>
              <a:t>with</a:t>
            </a:r>
            <a:r>
              <a:rPr lang="de-DE" dirty="0"/>
              <a:t> all </a:t>
            </a:r>
            <a:r>
              <a:rPr lang="de-DE" dirty="0" err="1"/>
              <a:t>names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 </a:t>
            </a:r>
            <a:r>
              <a:rPr lang="de-DE" dirty="0" err="1"/>
              <a:t>members</a:t>
            </a:r>
            <a:r>
              <a:rPr lang="de-DE" dirty="0"/>
              <a:t>, </a:t>
            </a:r>
            <a:r>
              <a:rPr lang="de-DE" dirty="0" err="1"/>
              <a:t>onto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Upload </a:t>
            </a:r>
            <a:r>
              <a:rPr lang="de-DE" dirty="0" err="1"/>
              <a:t>platform</a:t>
            </a:r>
            <a:r>
              <a:rPr lang="de-DE" dirty="0"/>
              <a:t> on </a:t>
            </a:r>
            <a:r>
              <a:rPr lang="de-DE" dirty="0" err="1"/>
              <a:t>campUAS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pdf</a:t>
            </a:r>
            <a:r>
              <a:rPr lang="de-DE" dirty="0"/>
              <a:t> </a:t>
            </a:r>
            <a:r>
              <a:rPr lang="de-DE" dirty="0" err="1"/>
              <a:t>file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 err="1"/>
              <a:t>Once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done</a:t>
            </a:r>
            <a:r>
              <a:rPr lang="de-DE" dirty="0"/>
              <a:t> </a:t>
            </a:r>
            <a:r>
              <a:rPr lang="de-DE" dirty="0" err="1"/>
              <a:t>uploading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report,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done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day</a:t>
            </a:r>
            <a:r>
              <a:rPr lang="de-DE" dirty="0"/>
              <a:t> in Business English C1</a:t>
            </a:r>
          </a:p>
        </p:txBody>
      </p:sp>
    </p:spTree>
    <p:extLst>
      <p:ext uri="{BB962C8B-B14F-4D97-AF65-F5344CB8AC3E}">
        <p14:creationId xmlns:p14="http://schemas.microsoft.com/office/powerpoint/2010/main" val="359378645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8AADCF-C216-4F7F-93B3-38DC9EB1A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381B0F-595F-4E70-950E-C7E6545FA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579084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3BA0AC-8135-48A7-A9D8-EA78DA5B3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0580C2-4EE5-4737-8C87-7AA5A84BC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645221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D4AAD3-2884-4AB6-B111-BE4E863B3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5E12F1-0A84-4806-AD3A-57502A8127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372460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41FFBA-C17F-40AC-9730-8CD6750D2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7A322CB-53D9-492B-B93D-32AD427A1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0350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2A37F1-D93C-4283-94C0-5BDFC3032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9821A3-290E-41FE-AAF3-FDD9847C6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err="1"/>
              <a:t>Another</a:t>
            </a:r>
            <a:r>
              <a:rPr lang="de-DE" dirty="0"/>
              <a:t> </a:t>
            </a:r>
            <a:r>
              <a:rPr lang="de-DE" dirty="0" err="1"/>
              <a:t>area</a:t>
            </a:r>
            <a:r>
              <a:rPr lang="de-DE" dirty="0"/>
              <a:t>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  <a:r>
              <a:rPr lang="de-DE" dirty="0" err="1"/>
              <a:t>technology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having</a:t>
            </a:r>
            <a:r>
              <a:rPr lang="de-DE" dirty="0"/>
              <a:t> a massive </a:t>
            </a:r>
            <a:r>
              <a:rPr lang="de-DE" dirty="0" err="1"/>
              <a:t>impact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in </a:t>
            </a:r>
            <a:r>
              <a:rPr lang="de-DE" b="1" dirty="0" err="1"/>
              <a:t>customer</a:t>
            </a:r>
            <a:r>
              <a:rPr lang="de-DE" b="1" dirty="0"/>
              <a:t> </a:t>
            </a:r>
            <a:r>
              <a:rPr lang="de-DE" b="1" dirty="0" err="1"/>
              <a:t>relationship</a:t>
            </a:r>
            <a:r>
              <a:rPr lang="de-DE" b="1" dirty="0"/>
              <a:t> </a:t>
            </a:r>
            <a:r>
              <a:rPr lang="de-DE" b="1" dirty="0" err="1"/>
              <a:t>management</a:t>
            </a:r>
            <a:r>
              <a:rPr lang="de-DE" b="1" dirty="0"/>
              <a:t> </a:t>
            </a:r>
            <a:r>
              <a:rPr lang="de-DE" dirty="0"/>
              <a:t>(</a:t>
            </a:r>
            <a:r>
              <a:rPr lang="de-DE" b="1" dirty="0"/>
              <a:t>CRM</a:t>
            </a:r>
            <a:r>
              <a:rPr lang="de-DE" dirty="0"/>
              <a:t>).  </a:t>
            </a:r>
            <a:r>
              <a:rPr lang="de-DE" dirty="0" err="1"/>
              <a:t>Previously</a:t>
            </a:r>
            <a:r>
              <a:rPr lang="de-DE" dirty="0"/>
              <a:t>, </a:t>
            </a:r>
            <a:r>
              <a:rPr lang="de-DE" dirty="0" err="1"/>
              <a:t>segmentations</a:t>
            </a:r>
            <a:r>
              <a:rPr lang="de-DE" dirty="0"/>
              <a:t>—</a:t>
            </a:r>
            <a:r>
              <a:rPr lang="de-DE" dirty="0" err="1"/>
              <a:t>identifying</a:t>
            </a:r>
            <a:r>
              <a:rPr lang="de-DE" dirty="0"/>
              <a:t> </a:t>
            </a:r>
            <a:r>
              <a:rPr lang="de-DE" b="1" dirty="0" err="1"/>
              <a:t>prospective</a:t>
            </a:r>
            <a:r>
              <a:rPr lang="de-DE" b="1" dirty="0"/>
              <a:t> </a:t>
            </a:r>
            <a:r>
              <a:rPr lang="de-DE" b="1" dirty="0" err="1"/>
              <a:t>customers</a:t>
            </a:r>
            <a:r>
              <a:rPr lang="de-DE" b="1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b="1" dirty="0" err="1"/>
              <a:t>homogenous</a:t>
            </a:r>
            <a:r>
              <a:rPr lang="de-DE" b="1" dirty="0"/>
              <a:t> </a:t>
            </a:r>
            <a:r>
              <a:rPr lang="de-DE" b="1" dirty="0" err="1"/>
              <a:t>characteristics</a:t>
            </a:r>
            <a:r>
              <a:rPr lang="de-DE" dirty="0"/>
              <a:t>—</a:t>
            </a:r>
            <a:r>
              <a:rPr lang="de-DE" dirty="0" err="1"/>
              <a:t>had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dirty="0" err="1"/>
              <a:t>based</a:t>
            </a:r>
            <a:r>
              <a:rPr lang="de-DE" dirty="0"/>
              <a:t> on </a:t>
            </a:r>
            <a:r>
              <a:rPr lang="de-DE" dirty="0" err="1"/>
              <a:t>broad</a:t>
            </a:r>
            <a:r>
              <a:rPr lang="de-DE" dirty="0"/>
              <a:t> </a:t>
            </a:r>
            <a:r>
              <a:rPr lang="de-DE" b="1" dirty="0" err="1"/>
              <a:t>breakdowns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customers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region</a:t>
            </a:r>
            <a:r>
              <a:rPr lang="de-DE" dirty="0"/>
              <a:t>, social </a:t>
            </a:r>
            <a:r>
              <a:rPr lang="de-DE" dirty="0" err="1"/>
              <a:t>class</a:t>
            </a:r>
            <a:r>
              <a:rPr lang="de-DE" dirty="0"/>
              <a:t> and, in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cases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a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detailed</a:t>
            </a:r>
            <a:r>
              <a:rPr lang="de-DE" dirty="0"/>
              <a:t> </a:t>
            </a:r>
            <a:r>
              <a:rPr lang="de-DE" dirty="0" err="1"/>
              <a:t>approach</a:t>
            </a:r>
            <a:r>
              <a:rPr lang="de-DE" dirty="0"/>
              <a:t> was possible, </a:t>
            </a:r>
            <a:r>
              <a:rPr lang="de-DE" b="1" dirty="0" err="1"/>
              <a:t>psychometric</a:t>
            </a:r>
            <a:r>
              <a:rPr lang="de-DE" b="1" dirty="0"/>
              <a:t> </a:t>
            </a:r>
            <a:r>
              <a:rPr lang="de-DE" b="1" dirty="0" err="1"/>
              <a:t>analysis</a:t>
            </a:r>
            <a:r>
              <a:rPr lang="de-DE" b="1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 err="1"/>
              <a:t>personality</a:t>
            </a:r>
            <a:r>
              <a:rPr lang="de-DE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2455571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235F8F-1700-4666-9057-7CEDE4CA4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8E6478-29FA-4769-B03F-9D2C4A33B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7677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9BE95A-5842-4AE8-8DEE-97984B52B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8C8239-C3F2-493A-BAD1-AF60A41C63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on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broad</a:t>
            </a:r>
            <a:r>
              <a:rPr lang="de-DE" dirty="0"/>
              <a:t> </a:t>
            </a:r>
            <a:r>
              <a:rPr lang="de-DE" dirty="0" err="1"/>
              <a:t>analysis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b="1" dirty="0"/>
              <a:t>global </a:t>
            </a:r>
            <a:r>
              <a:rPr lang="de-DE" b="1" dirty="0" err="1"/>
              <a:t>brands</a:t>
            </a:r>
            <a:r>
              <a:rPr lang="de-DE" b="1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and </a:t>
            </a:r>
            <a:r>
              <a:rPr lang="de-DE" dirty="0" err="1"/>
              <a:t>continue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based</a:t>
            </a:r>
            <a:r>
              <a:rPr lang="de-DE" dirty="0"/>
              <a:t>.  </a:t>
            </a:r>
            <a:r>
              <a:rPr lang="de-DE" dirty="0" err="1"/>
              <a:t>However</a:t>
            </a:r>
            <a:r>
              <a:rPr lang="de-DE" dirty="0"/>
              <a:t>, in </a:t>
            </a:r>
            <a:r>
              <a:rPr lang="de-DE" dirty="0" err="1"/>
              <a:t>retailing</a:t>
            </a:r>
            <a:r>
              <a:rPr lang="de-DE" dirty="0"/>
              <a:t>,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tools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CRM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b="1" dirty="0" err="1"/>
              <a:t>data</a:t>
            </a:r>
            <a:r>
              <a:rPr lang="de-DE" b="1" dirty="0"/>
              <a:t> </a:t>
            </a:r>
            <a:r>
              <a:rPr lang="de-DE" b="1" dirty="0" err="1"/>
              <a:t>mining</a:t>
            </a:r>
            <a:r>
              <a:rPr lang="de-DE" dirty="0"/>
              <a:t>—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study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collected</a:t>
            </a:r>
            <a:r>
              <a:rPr lang="de-DE" dirty="0"/>
              <a:t> </a:t>
            </a:r>
            <a:r>
              <a:rPr lang="de-DE" dirty="0" err="1"/>
              <a:t>through</a:t>
            </a:r>
            <a:r>
              <a:rPr lang="de-DE" dirty="0"/>
              <a:t> </a:t>
            </a:r>
            <a:r>
              <a:rPr lang="de-DE" b="1" dirty="0" err="1"/>
              <a:t>loyalty</a:t>
            </a:r>
            <a:r>
              <a:rPr lang="de-DE" b="1" dirty="0"/>
              <a:t> </a:t>
            </a:r>
            <a:r>
              <a:rPr lang="de-DE" b="1" dirty="0" err="1"/>
              <a:t>cards</a:t>
            </a:r>
            <a:r>
              <a:rPr lang="de-DE" dirty="0"/>
              <a:t>—</a:t>
            </a:r>
            <a:r>
              <a:rPr lang="de-DE" dirty="0" err="1"/>
              <a:t>allows</a:t>
            </a:r>
            <a:r>
              <a:rPr lang="de-DE" dirty="0"/>
              <a:t> </a:t>
            </a:r>
            <a:r>
              <a:rPr lang="de-DE" dirty="0" err="1"/>
              <a:t>marketers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identify</a:t>
            </a:r>
            <a:r>
              <a:rPr lang="de-DE" dirty="0"/>
              <a:t> individual </a:t>
            </a:r>
            <a:r>
              <a:rPr lang="de-DE" dirty="0" err="1"/>
              <a:t>patterns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 err="1"/>
              <a:t>consumer</a:t>
            </a:r>
            <a:r>
              <a:rPr lang="de-DE" b="1" dirty="0"/>
              <a:t> </a:t>
            </a:r>
            <a:r>
              <a:rPr lang="de-DE" b="1" dirty="0" err="1"/>
              <a:t>behaviour</a:t>
            </a:r>
            <a:r>
              <a:rPr lang="de-DE" b="1" dirty="0"/>
              <a:t> </a:t>
            </a:r>
            <a:r>
              <a:rPr lang="de-DE" dirty="0"/>
              <a:t>and </a:t>
            </a:r>
            <a:r>
              <a:rPr lang="de-DE" dirty="0" err="1"/>
              <a:t>model</a:t>
            </a:r>
            <a:r>
              <a:rPr lang="de-DE" dirty="0"/>
              <a:t> </a:t>
            </a:r>
            <a:r>
              <a:rPr lang="de-DE" b="1" dirty="0" err="1"/>
              <a:t>offers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particular</a:t>
            </a:r>
            <a:r>
              <a:rPr lang="de-DE" dirty="0"/>
              <a:t> </a:t>
            </a:r>
            <a:r>
              <a:rPr lang="de-DE" dirty="0" err="1"/>
              <a:t>interest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individuals</a:t>
            </a:r>
            <a:r>
              <a:rPr lang="de-DE" dirty="0"/>
              <a:t>, </a:t>
            </a:r>
            <a:r>
              <a:rPr lang="de-DE" dirty="0" err="1"/>
              <a:t>sometimes</a:t>
            </a:r>
            <a:r>
              <a:rPr lang="de-DE" dirty="0"/>
              <a:t> </a:t>
            </a:r>
            <a:r>
              <a:rPr lang="de-DE" dirty="0" err="1"/>
              <a:t>referred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in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context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b="1" dirty="0" err="1"/>
              <a:t>segments</a:t>
            </a:r>
            <a:r>
              <a:rPr lang="de-DE" b="1" dirty="0"/>
              <a:t> </a:t>
            </a:r>
            <a:r>
              <a:rPr lang="de-DE" b="1" dirty="0" err="1"/>
              <a:t>of</a:t>
            </a:r>
            <a:r>
              <a:rPr lang="de-DE" b="1" dirty="0"/>
              <a:t> </a:t>
            </a:r>
            <a:r>
              <a:rPr lang="de-DE" b="1" dirty="0" err="1"/>
              <a:t>one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3744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33D061-AF64-445D-A013-A6F4CCA24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3C2E25-C67C-4592-B9A1-B935D8022A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Data-mining </a:t>
            </a:r>
            <a:r>
              <a:rPr lang="de-DE" dirty="0" err="1"/>
              <a:t>software</a:t>
            </a:r>
            <a:r>
              <a:rPr lang="de-DE" dirty="0"/>
              <a:t> </a:t>
            </a:r>
            <a:r>
              <a:rPr lang="de-DE" dirty="0" err="1"/>
              <a:t>allows</a:t>
            </a:r>
            <a:r>
              <a:rPr lang="de-DE" dirty="0"/>
              <a:t> </a:t>
            </a:r>
            <a:r>
              <a:rPr lang="de-DE" dirty="0" err="1"/>
              <a:t>vast</a:t>
            </a:r>
            <a:r>
              <a:rPr lang="de-DE" dirty="0"/>
              <a:t> </a:t>
            </a:r>
            <a:r>
              <a:rPr lang="de-DE" dirty="0" err="1"/>
              <a:t>amounts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analysed</a:t>
            </a:r>
            <a:r>
              <a:rPr lang="de-DE" dirty="0"/>
              <a:t>: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prime </a:t>
            </a:r>
            <a:r>
              <a:rPr lang="de-DE" dirty="0" err="1"/>
              <a:t>example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b="1" dirty="0" err="1"/>
              <a:t>exploited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produce</a:t>
            </a:r>
            <a:r>
              <a:rPr lang="de-DE" dirty="0"/>
              <a:t> </a:t>
            </a:r>
            <a:r>
              <a:rPr lang="de-DE" b="1" dirty="0" err="1"/>
              <a:t>intelligence</a:t>
            </a:r>
            <a:r>
              <a:rPr lang="de-DE" dirty="0"/>
              <a:t>. 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increasing</a:t>
            </a:r>
            <a:r>
              <a:rPr lang="de-DE" dirty="0"/>
              <a:t> </a:t>
            </a:r>
            <a:r>
              <a:rPr lang="de-DE" dirty="0" err="1"/>
              <a:t>corporate</a:t>
            </a:r>
            <a:r>
              <a:rPr lang="de-DE" dirty="0"/>
              <a:t> </a:t>
            </a:r>
            <a:r>
              <a:rPr lang="de-DE" dirty="0" err="1"/>
              <a:t>access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intimate</a:t>
            </a:r>
            <a:r>
              <a:rPr lang="de-DE" dirty="0"/>
              <a:t> </a:t>
            </a:r>
            <a:r>
              <a:rPr lang="de-DE" dirty="0" err="1"/>
              <a:t>knowledge</a:t>
            </a:r>
            <a:r>
              <a:rPr lang="de-DE" dirty="0"/>
              <a:t>,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knowedge</a:t>
            </a:r>
            <a:r>
              <a:rPr lang="de-DE" dirty="0"/>
              <a:t> </a:t>
            </a:r>
            <a:r>
              <a:rPr lang="de-DE" dirty="0" err="1"/>
              <a:t>gained</a:t>
            </a:r>
            <a:r>
              <a:rPr lang="de-DE" dirty="0"/>
              <a:t> </a:t>
            </a:r>
            <a:r>
              <a:rPr lang="de-DE" dirty="0" err="1"/>
              <a:t>through</a:t>
            </a:r>
            <a:r>
              <a:rPr lang="de-DE" dirty="0"/>
              <a:t> </a:t>
            </a:r>
            <a:r>
              <a:rPr lang="de-DE" b="1" dirty="0" err="1"/>
              <a:t>profiling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internet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individual </a:t>
            </a:r>
            <a:r>
              <a:rPr lang="de-DE" dirty="0" err="1"/>
              <a:t>users</a:t>
            </a:r>
            <a:r>
              <a:rPr lang="de-DE" dirty="0"/>
              <a:t>, </a:t>
            </a:r>
            <a:r>
              <a:rPr lang="de-DE" dirty="0" err="1"/>
              <a:t>issues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privacy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becoming</a:t>
            </a:r>
            <a:r>
              <a:rPr lang="de-DE" dirty="0"/>
              <a:t> </a:t>
            </a:r>
            <a:r>
              <a:rPr lang="de-DE" dirty="0" err="1"/>
              <a:t>key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6969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A28CD6-C7FD-4293-B5E5-5DDBE0593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Customer </a:t>
            </a:r>
            <a:r>
              <a:rPr lang="de-DE" dirty="0" err="1"/>
              <a:t>Relationship</a:t>
            </a:r>
            <a:r>
              <a:rPr lang="de-DE" dirty="0"/>
              <a:t> Management (</a:t>
            </a:r>
            <a:r>
              <a:rPr lang="de-DE" dirty="0" err="1"/>
              <a:t>pages</a:t>
            </a:r>
            <a:r>
              <a:rPr lang="de-DE" dirty="0"/>
              <a:t> 36-37)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510B86-12DF-422F-A644-971D5DF6A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A (</a:t>
            </a:r>
            <a:r>
              <a:rPr lang="de-DE" dirty="0" err="1"/>
              <a:t>page</a:t>
            </a:r>
            <a:r>
              <a:rPr lang="de-DE" dirty="0"/>
              <a:t> 36)</a:t>
            </a:r>
          </a:p>
          <a:p>
            <a:pPr marL="0" indent="0">
              <a:buNone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opinions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marketing</a:t>
            </a:r>
            <a:r>
              <a:rPr lang="de-DE" dirty="0"/>
              <a:t> </a:t>
            </a:r>
            <a:r>
              <a:rPr lang="de-DE" dirty="0" err="1"/>
              <a:t>methods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agree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disagree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?  </a:t>
            </a:r>
          </a:p>
          <a:p>
            <a:pPr marL="514350" indent="-514350">
              <a:buAutoNum type="arabicPeriod"/>
            </a:pPr>
            <a:r>
              <a:rPr lang="de-DE" b="1" dirty="0"/>
              <a:t>Cold-</a:t>
            </a:r>
            <a:r>
              <a:rPr lang="de-DE" b="1" dirty="0" err="1"/>
              <a:t>calling</a:t>
            </a:r>
            <a:r>
              <a:rPr lang="de-DE" b="1" dirty="0"/>
              <a:t> </a:t>
            </a:r>
            <a:r>
              <a:rPr lang="de-DE" dirty="0"/>
              <a:t>(</a:t>
            </a:r>
            <a:r>
              <a:rPr lang="de-DE" dirty="0" err="1"/>
              <a:t>randomly</a:t>
            </a:r>
            <a:r>
              <a:rPr lang="de-DE" dirty="0"/>
              <a:t> </a:t>
            </a:r>
            <a:r>
              <a:rPr lang="de-DE" dirty="0" err="1"/>
              <a:t>phoning</a:t>
            </a:r>
            <a:r>
              <a:rPr lang="de-DE" dirty="0"/>
              <a:t> </a:t>
            </a:r>
            <a:r>
              <a:rPr lang="de-DE" dirty="0" err="1"/>
              <a:t>propsective</a:t>
            </a:r>
            <a:r>
              <a:rPr lang="de-DE" dirty="0"/>
              <a:t> </a:t>
            </a:r>
            <a:r>
              <a:rPr lang="de-DE" dirty="0" err="1"/>
              <a:t>customers</a:t>
            </a:r>
            <a:r>
              <a:rPr lang="de-DE" dirty="0"/>
              <a:t>)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serve</a:t>
            </a:r>
            <a:r>
              <a:rPr lang="de-DE" dirty="0"/>
              <a:t> a </a:t>
            </a:r>
            <a:r>
              <a:rPr lang="de-DE" dirty="0" err="1"/>
              <a:t>useful</a:t>
            </a:r>
            <a:r>
              <a:rPr lang="de-DE" dirty="0"/>
              <a:t> </a:t>
            </a:r>
            <a:r>
              <a:rPr lang="de-DE" dirty="0" err="1"/>
              <a:t>purpose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b="1" dirty="0" err="1"/>
              <a:t>Mailshots</a:t>
            </a:r>
            <a:r>
              <a:rPr lang="de-DE" dirty="0"/>
              <a:t> (</a:t>
            </a:r>
            <a:r>
              <a:rPr lang="de-DE" dirty="0" err="1"/>
              <a:t>bulk</a:t>
            </a:r>
            <a:r>
              <a:rPr lang="de-DE" dirty="0"/>
              <a:t> </a:t>
            </a:r>
            <a:r>
              <a:rPr lang="de-DE" dirty="0" err="1"/>
              <a:t>advertising</a:t>
            </a:r>
            <a:r>
              <a:rPr lang="de-DE" dirty="0"/>
              <a:t> </a:t>
            </a:r>
            <a:r>
              <a:rPr lang="de-DE" dirty="0" err="1"/>
              <a:t>sent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post</a:t>
            </a:r>
            <a:r>
              <a:rPr lang="de-DE" dirty="0"/>
              <a:t>)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banned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b="1" dirty="0" err="1"/>
              <a:t>Social</a:t>
            </a:r>
            <a:r>
              <a:rPr lang="de-DE" b="1" dirty="0"/>
              <a:t> </a:t>
            </a:r>
            <a:r>
              <a:rPr lang="de-DE" b="1" dirty="0" err="1"/>
              <a:t>media</a:t>
            </a:r>
            <a:r>
              <a:rPr lang="de-DE" b="1" dirty="0"/>
              <a:t> </a:t>
            </a:r>
            <a:r>
              <a:rPr lang="de-DE" b="1" dirty="0" err="1"/>
              <a:t>marketing</a:t>
            </a:r>
            <a:r>
              <a:rPr lang="de-DE" b="1" dirty="0"/>
              <a:t> </a:t>
            </a:r>
            <a:r>
              <a:rPr lang="de-DE" dirty="0"/>
              <a:t>(via YouTube, Facebook, etc.) will </a:t>
            </a:r>
            <a:r>
              <a:rPr lang="de-DE" dirty="0" err="1"/>
              <a:t>soon</a:t>
            </a:r>
            <a:r>
              <a:rPr lang="de-DE" dirty="0"/>
              <a:t> </a:t>
            </a:r>
            <a:r>
              <a:rPr lang="de-DE" dirty="0" err="1"/>
              <a:t>replace</a:t>
            </a:r>
            <a:r>
              <a:rPr lang="de-DE" dirty="0"/>
              <a:t> </a:t>
            </a:r>
            <a:r>
              <a:rPr lang="de-DE" dirty="0" err="1"/>
              <a:t>print</a:t>
            </a:r>
            <a:r>
              <a:rPr lang="de-DE" dirty="0"/>
              <a:t> and </a:t>
            </a:r>
            <a:r>
              <a:rPr lang="de-DE" dirty="0" err="1"/>
              <a:t>television</a:t>
            </a:r>
            <a:r>
              <a:rPr lang="de-DE" dirty="0"/>
              <a:t> </a:t>
            </a:r>
            <a:r>
              <a:rPr lang="de-DE" dirty="0" err="1"/>
              <a:t>marketing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b="1" dirty="0"/>
              <a:t>Text </a:t>
            </a:r>
            <a:r>
              <a:rPr lang="de-DE" b="1" dirty="0" err="1"/>
              <a:t>messaging</a:t>
            </a:r>
            <a:r>
              <a:rPr lang="de-DE" b="1" dirty="0"/>
              <a:t> </a:t>
            </a:r>
            <a:r>
              <a:rPr lang="de-DE" dirty="0" err="1"/>
              <a:t>is</a:t>
            </a:r>
            <a:r>
              <a:rPr lang="de-DE" dirty="0"/>
              <a:t> an </a:t>
            </a:r>
            <a:r>
              <a:rPr lang="de-DE" dirty="0" err="1"/>
              <a:t>acceptable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market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customers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2506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620D96-B75C-48C6-AA03-E47ED06F6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Customer </a:t>
            </a:r>
            <a:r>
              <a:rPr lang="de-DE" dirty="0" err="1"/>
              <a:t>Relationship</a:t>
            </a:r>
            <a:r>
              <a:rPr lang="de-DE" dirty="0"/>
              <a:t> Management (</a:t>
            </a:r>
            <a:r>
              <a:rPr lang="de-DE" dirty="0" err="1"/>
              <a:t>pages</a:t>
            </a:r>
            <a:r>
              <a:rPr lang="de-DE" dirty="0"/>
              <a:t> 36-37)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3A0166-08CF-4778-82B3-93E6281E5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A (</a:t>
            </a:r>
            <a:r>
              <a:rPr lang="de-DE" dirty="0" err="1"/>
              <a:t>page</a:t>
            </a:r>
            <a:r>
              <a:rPr lang="de-DE" dirty="0"/>
              <a:t> 36)  (</a:t>
            </a:r>
            <a:r>
              <a:rPr lang="de-DE" dirty="0" err="1"/>
              <a:t>Continued</a:t>
            </a:r>
            <a:r>
              <a:rPr lang="de-DE" dirty="0"/>
              <a:t>)</a:t>
            </a:r>
          </a:p>
          <a:p>
            <a:pPr marL="0" indent="0">
              <a:buNone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opinions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marketing</a:t>
            </a:r>
            <a:r>
              <a:rPr lang="de-DE" dirty="0"/>
              <a:t> </a:t>
            </a:r>
            <a:r>
              <a:rPr lang="de-DE" dirty="0" err="1"/>
              <a:t>methods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agree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disagree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?  </a:t>
            </a:r>
          </a:p>
          <a:p>
            <a:pPr marL="514350" indent="-514350">
              <a:buAutoNum type="arabicPeriod" startAt="5"/>
            </a:pPr>
            <a:r>
              <a:rPr lang="de-DE" dirty="0"/>
              <a:t>I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mind</a:t>
            </a:r>
            <a:r>
              <a:rPr lang="de-DE" dirty="0"/>
              <a:t> </a:t>
            </a:r>
            <a:r>
              <a:rPr lang="de-DE" b="1" dirty="0" err="1"/>
              <a:t>pop-up</a:t>
            </a:r>
            <a:r>
              <a:rPr lang="de-DE" b="1" dirty="0"/>
              <a:t> </a:t>
            </a:r>
            <a:r>
              <a:rPr lang="de-DE" b="1" dirty="0" err="1"/>
              <a:t>adverts</a:t>
            </a:r>
            <a:r>
              <a:rPr lang="de-DE" b="1" dirty="0"/>
              <a:t> </a:t>
            </a:r>
            <a:r>
              <a:rPr lang="de-DE" dirty="0"/>
              <a:t>on </a:t>
            </a:r>
            <a:r>
              <a:rPr lang="de-DE" dirty="0" err="1"/>
              <a:t>my</a:t>
            </a:r>
            <a:r>
              <a:rPr lang="de-DE" dirty="0"/>
              <a:t> </a:t>
            </a:r>
            <a:r>
              <a:rPr lang="de-DE" dirty="0" err="1"/>
              <a:t>favourite</a:t>
            </a:r>
            <a:r>
              <a:rPr lang="de-DE" dirty="0"/>
              <a:t> </a:t>
            </a:r>
            <a:r>
              <a:rPr lang="de-DE" dirty="0" err="1"/>
              <a:t>websites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helps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keep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free</a:t>
            </a:r>
            <a:r>
              <a:rPr lang="de-DE" dirty="0"/>
              <a:t>.</a:t>
            </a:r>
          </a:p>
          <a:p>
            <a:pPr marL="514350" indent="-514350">
              <a:buAutoNum type="arabicPeriod" startAt="5"/>
            </a:pPr>
            <a:r>
              <a:rPr lang="de-DE" b="1" dirty="0" err="1"/>
              <a:t>Catalogues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a </a:t>
            </a:r>
            <a:r>
              <a:rPr lang="de-DE" dirty="0" err="1"/>
              <a:t>thing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past</a:t>
            </a:r>
            <a:r>
              <a:rPr lang="de-DE" dirty="0"/>
              <a:t>.  More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want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consult</a:t>
            </a:r>
            <a:r>
              <a:rPr lang="de-DE" dirty="0"/>
              <a:t> </a:t>
            </a:r>
            <a:r>
              <a:rPr lang="de-DE" dirty="0" err="1"/>
              <a:t>websites</a:t>
            </a:r>
            <a:r>
              <a:rPr lang="de-DE" dirty="0"/>
              <a:t> </a:t>
            </a:r>
            <a:r>
              <a:rPr lang="de-DE" dirty="0" err="1"/>
              <a:t>now</a:t>
            </a:r>
            <a:r>
              <a:rPr lang="de-DE" dirty="0"/>
              <a:t>.</a:t>
            </a:r>
          </a:p>
          <a:p>
            <a:pPr marL="514350" indent="-514350">
              <a:buAutoNum type="arabicPeriod" startAt="5"/>
            </a:pPr>
            <a:r>
              <a:rPr lang="de-DE" dirty="0" err="1"/>
              <a:t>I‘m</a:t>
            </a:r>
            <a:r>
              <a:rPr lang="de-DE" dirty="0"/>
              <a:t> happy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receive</a:t>
            </a:r>
            <a:r>
              <a:rPr lang="de-DE" dirty="0"/>
              <a:t> </a:t>
            </a:r>
            <a:r>
              <a:rPr lang="de-DE" dirty="0" err="1"/>
              <a:t>e-mails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b="1" dirty="0" err="1"/>
              <a:t>special</a:t>
            </a:r>
            <a:r>
              <a:rPr lang="de-DE" b="1" dirty="0"/>
              <a:t> </a:t>
            </a:r>
            <a:r>
              <a:rPr lang="de-DE" b="1" dirty="0" err="1"/>
              <a:t>promotions</a:t>
            </a:r>
            <a:r>
              <a:rPr lang="de-DE" dirty="0"/>
              <a:t>.</a:t>
            </a:r>
          </a:p>
          <a:p>
            <a:pPr marL="514350" indent="-514350">
              <a:buAutoNum type="arabicPeriod" startAt="5"/>
            </a:pPr>
            <a:r>
              <a:rPr lang="de-DE" b="1" dirty="0"/>
              <a:t>Word-</a:t>
            </a:r>
            <a:r>
              <a:rPr lang="de-DE" b="1" dirty="0" err="1"/>
              <a:t>of</a:t>
            </a:r>
            <a:r>
              <a:rPr lang="de-DE" b="1" dirty="0"/>
              <a:t>-</a:t>
            </a:r>
            <a:r>
              <a:rPr lang="de-DE" b="1" dirty="0" err="1"/>
              <a:t>mouth</a:t>
            </a:r>
            <a:r>
              <a:rPr lang="de-DE" b="1" dirty="0"/>
              <a:t> </a:t>
            </a:r>
            <a:r>
              <a:rPr lang="de-DE" b="1" dirty="0" err="1"/>
              <a:t>referral</a:t>
            </a:r>
            <a:r>
              <a:rPr lang="de-DE" b="1" dirty="0"/>
              <a:t> </a:t>
            </a:r>
            <a:r>
              <a:rPr lang="de-DE" dirty="0" err="1"/>
              <a:t>is</a:t>
            </a:r>
            <a:r>
              <a:rPr lang="de-DE" dirty="0"/>
              <a:t> a powerful form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marketing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7990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2846</Words>
  <Application>Microsoft Office PowerPoint</Application>
  <PresentationFormat>Breitbild</PresentationFormat>
  <Paragraphs>266</Paragraphs>
  <Slides>50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50</vt:i4>
      </vt:variant>
    </vt:vector>
  </HeadingPairs>
  <TitlesOfParts>
    <vt:vector size="54" baseType="lpstr">
      <vt:lpstr>Arial</vt:lpstr>
      <vt:lpstr>Calibri</vt:lpstr>
      <vt:lpstr>Calibri Light</vt:lpstr>
      <vt:lpstr>Office</vt:lpstr>
      <vt:lpstr>Market Leader Advanced Unit 4 Marketing</vt:lpstr>
      <vt:lpstr>Road Map of Lesson for Unit 4</vt:lpstr>
      <vt:lpstr>Business Brief</vt:lpstr>
      <vt:lpstr>Business Brief</vt:lpstr>
      <vt:lpstr>Business Brief</vt:lpstr>
      <vt:lpstr>Business Brief</vt:lpstr>
      <vt:lpstr>Business Brief</vt:lpstr>
      <vt:lpstr>Listening and Discussion: Customer Relationship Management (pages 36-37)</vt:lpstr>
      <vt:lpstr>Listening and Discussion: Customer Relationship Management (pages 36-37)</vt:lpstr>
      <vt:lpstr>Listening and Discussion: Customer Relationship Management (pages 36-37)</vt:lpstr>
      <vt:lpstr>Listening and Discussion: Customer Relationship Management (pages 36-37)</vt:lpstr>
      <vt:lpstr>Listening and Discussion: Customer Relationship Management (pages 36-37)</vt:lpstr>
      <vt:lpstr>Listening and Discussion: Customer Relationship Management (pages 36-37)</vt:lpstr>
      <vt:lpstr>Listening and Discussion: Customer Relationship Management (pages 36-37)</vt:lpstr>
      <vt:lpstr>Listening and Discussion: Customer Relationship Management (pages 36-37)</vt:lpstr>
      <vt:lpstr>Listening and Discussion: Customer Relationship Management (pages 36-37)</vt:lpstr>
      <vt:lpstr>Listening and Discussion: Customer Relationship Management (pages 36-37)</vt:lpstr>
      <vt:lpstr>Listening and Discussion: Customer Relationship Management (pages 36-37)</vt:lpstr>
      <vt:lpstr>Vote: Which type of attitude to privacy do you have?</vt:lpstr>
      <vt:lpstr>Reading and Language (pages 38-39)</vt:lpstr>
      <vt:lpstr>Reading and Language (pages 38-39)</vt:lpstr>
      <vt:lpstr>Reading and Language (pages 38-39)</vt:lpstr>
      <vt:lpstr>Business Skills: Making an Impact in Presentations (pages 40-41)</vt:lpstr>
      <vt:lpstr>Business Skills: Making an Impact in Presentations (pages 40-41)</vt:lpstr>
      <vt:lpstr>Business Skills: Making an Impact in Presentations (pages 40-41)</vt:lpstr>
      <vt:lpstr>Business Skills: Making an Impact in Presentations (pages 40-41)</vt:lpstr>
      <vt:lpstr>Business Skills: Making an Impact in Presentations (pages 40-41)</vt:lpstr>
      <vt:lpstr>Business Skills: Making an Impact in Presentations (pages 40-41)</vt:lpstr>
      <vt:lpstr>Business Skills: Making an Impact in Presentations (pages 40-41)</vt:lpstr>
      <vt:lpstr>Business Skills: Making an Impact in Presentations (pages 40-41)</vt:lpstr>
      <vt:lpstr>Business Skills: Making an Impact in Presentations (pages 40-41)</vt:lpstr>
      <vt:lpstr>Business Skills: Making an Impact in Presentations (pages 40-41)</vt:lpstr>
      <vt:lpstr>Business Skills: Making an Impact in Presentations (pages 40-41)</vt:lpstr>
      <vt:lpstr>Business Skills: Making an Impact in Presentations (pages 40-41)</vt:lpstr>
      <vt:lpstr>Business Skills: Making an Impact in Presentations (pages 40-41)</vt:lpstr>
      <vt:lpstr>Business Skills: Making an Impact in Presentations (pages 40-41)</vt:lpstr>
      <vt:lpstr>Business Skills: Making an Impact in Presentations (pages 40-41)</vt:lpstr>
      <vt:lpstr>Business Skills: Making an Impact in Presentations (pages 40-41)</vt:lpstr>
      <vt:lpstr>Business Skills: Making an Impact in Presentations (pages 40-41)</vt:lpstr>
      <vt:lpstr>Business Skills: Making an Impact in Presentations (pages 40-41)</vt:lpstr>
      <vt:lpstr>Business Skills: Making an Impact in Presentations (pages 40-41)</vt:lpstr>
      <vt:lpstr>Business Skills: Making an Impact in Presentations (pages 40-41)</vt:lpstr>
      <vt:lpstr>Business Skills: Making an Impact in Presentations (pages 40-41)</vt:lpstr>
      <vt:lpstr>Business Skills: Making an Impact in Presentations (pages 40-41)</vt:lpstr>
      <vt:lpstr>Case Study: Relaunching Home2u (pages 42 and 43)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 Leader Advanced Unit 4 Marketing</dc:title>
  <dc:creator>Slawney, James</dc:creator>
  <cp:lastModifiedBy>Slawney, James</cp:lastModifiedBy>
  <cp:revision>16</cp:revision>
  <dcterms:created xsi:type="dcterms:W3CDTF">2023-05-22T09:06:54Z</dcterms:created>
  <dcterms:modified xsi:type="dcterms:W3CDTF">2023-05-22T11:26:44Z</dcterms:modified>
</cp:coreProperties>
</file>