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6" r:id="rId3"/>
    <p:sldId id="258" r:id="rId4"/>
    <p:sldId id="257" r:id="rId5"/>
    <p:sldId id="260" r:id="rId6"/>
    <p:sldId id="276" r:id="rId7"/>
    <p:sldId id="259" r:id="rId8"/>
    <p:sldId id="273" r:id="rId9"/>
    <p:sldId id="272" r:id="rId10"/>
    <p:sldId id="274" r:id="rId11"/>
    <p:sldId id="264" r:id="rId12"/>
  </p:sldIdLst>
  <p:sldSz cx="9144000" cy="6858000" type="screen4x3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01">
          <p15:clr>
            <a:srgbClr val="A4A3A4"/>
          </p15:clr>
        </p15:guide>
        <p15:guide id="2" orient="horz" pos="727">
          <p15:clr>
            <a:srgbClr val="A4A3A4"/>
          </p15:clr>
        </p15:guide>
        <p15:guide id="3" orient="horz" pos="1298">
          <p15:clr>
            <a:srgbClr val="A4A3A4"/>
          </p15:clr>
        </p15:guide>
        <p15:guide id="4" orient="horz" pos="4020">
          <p15:clr>
            <a:srgbClr val="A4A3A4"/>
          </p15:clr>
        </p15:guide>
        <p15:guide id="5" orient="horz" pos="1162">
          <p15:clr>
            <a:srgbClr val="A4A3A4"/>
          </p15:clr>
        </p15:guide>
        <p15:guide id="6" orient="horz" pos="618">
          <p15:clr>
            <a:srgbClr val="A4A3A4"/>
          </p15:clr>
        </p15:guide>
        <p15:guide id="7" pos="338">
          <p15:clr>
            <a:srgbClr val="A4A3A4"/>
          </p15:clr>
        </p15:guide>
        <p15:guide id="8" pos="5465">
          <p15:clr>
            <a:srgbClr val="A4A3A4"/>
          </p15:clr>
        </p15:guide>
        <p15:guide id="9" pos="2835">
          <p15:clr>
            <a:srgbClr val="A4A3A4"/>
          </p15:clr>
        </p15:guide>
        <p15:guide id="10" pos="297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4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89CC"/>
    <a:srgbClr val="CDE4F5"/>
    <a:srgbClr val="E6F5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000" autoAdjust="0"/>
    <p:restoredTop sz="99417" autoAdjust="0"/>
  </p:normalViewPr>
  <p:slideViewPr>
    <p:cSldViewPr>
      <p:cViewPr varScale="1">
        <p:scale>
          <a:sx n="110" d="100"/>
          <a:sy n="110" d="100"/>
        </p:scale>
        <p:origin x="522" y="114"/>
      </p:cViewPr>
      <p:guideLst>
        <p:guide orient="horz" pos="4201"/>
        <p:guide orient="horz" pos="727"/>
        <p:guide orient="horz" pos="1298"/>
        <p:guide orient="horz" pos="4020"/>
        <p:guide orient="horz" pos="1162"/>
        <p:guide orient="horz" pos="618"/>
        <p:guide pos="338"/>
        <p:guide pos="5465"/>
        <p:guide pos="2835"/>
        <p:guide pos="29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30" d="100"/>
          <a:sy n="130" d="100"/>
        </p:scale>
        <p:origin x="1260" y="-474"/>
      </p:cViewPr>
      <p:guideLst>
        <p:guide orient="horz" pos="2864"/>
        <p:guide pos="2160"/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F4BB4-FFB3-467D-A3DF-61EBD3745EB8}" type="datetimeFigureOut">
              <a:rPr lang="de-DE" smtClean="0">
                <a:latin typeface="Calibri" pitchFamily="34" charset="0"/>
                <a:cs typeface="Calibri" pitchFamily="34" charset="0"/>
              </a:rPr>
              <a:pPr/>
              <a:t>22.09.2022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851EA-2F88-4F16-8DCC-11040A3161EF}" type="slidenum">
              <a:rPr lang="de-DE" smtClean="0">
                <a:latin typeface="Calibri" pitchFamily="34" charset="0"/>
                <a:cs typeface="Calibri" pitchFamily="34" charset="0"/>
              </a:rPr>
              <a:pPr/>
              <a:t>‹Nr.›</a:t>
            </a:fld>
            <a:endParaRPr lang="de-DE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137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78471588-D8A4-4A88-8784-48DD0BDEE5C4}" type="datetimeFigureOut">
              <a:rPr lang="de-DE" smtClean="0"/>
              <a:pPr/>
              <a:t>22.09.2022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A35AB168-8E05-4229-BDA0-03024AB665B7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92447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5AB168-8E05-4229-BDA0-03024AB665B7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08280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331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799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315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36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560680" y="2182572"/>
            <a:ext cx="2145365" cy="3157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2" b="0" i="0">
                <a:solidFill>
                  <a:srgbClr val="28282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5152147" y="6659276"/>
            <a:ext cx="1800000" cy="138499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1404048" y="6659276"/>
            <a:ext cx="3600000" cy="138499"/>
          </a:xfr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814717" y="6659276"/>
            <a:ext cx="219611" cy="138499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1867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1588" y="1151730"/>
            <a:ext cx="9132887" cy="570626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hteck 1"/>
          <p:cNvSpPr>
            <a:spLocks noChangeArrowheads="1"/>
          </p:cNvSpPr>
          <p:nvPr userDrawn="1"/>
        </p:nvSpPr>
        <p:spPr bwMode="auto">
          <a:xfrm flipH="1">
            <a:off x="0" y="1154112"/>
            <a:ext cx="9162000" cy="5724000"/>
          </a:xfrm>
          <a:prstGeom prst="corner">
            <a:avLst>
              <a:gd name="adj1" fmla="val 4943"/>
              <a:gd name="adj2" fmla="val 5009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1316" y="1412776"/>
            <a:ext cx="8163422" cy="643241"/>
          </a:xfrm>
        </p:spPr>
        <p:txBody>
          <a:bodyPr wrap="square">
            <a:noAutofit/>
          </a:bodyPr>
          <a:lstStyle>
            <a:lvl1pPr>
              <a:defRPr sz="3200" b="0"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10" name="Textplatzhalter 2"/>
          <p:cNvSpPr>
            <a:spLocks noGrp="1"/>
          </p:cNvSpPr>
          <p:nvPr>
            <p:ph type="body" idx="1"/>
          </p:nvPr>
        </p:nvSpPr>
        <p:spPr>
          <a:xfrm>
            <a:off x="539999" y="2060848"/>
            <a:ext cx="8154739" cy="246221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5"/>
          </p:nvPr>
        </p:nvSpPr>
        <p:spPr>
          <a:xfrm>
            <a:off x="4725988" y="6195148"/>
            <a:ext cx="3968750" cy="186601"/>
          </a:xfrm>
        </p:spPr>
        <p:txBody>
          <a:bodyPr wrap="square" anchor="b" anchorCtr="0">
            <a:spAutoFit/>
          </a:bodyPr>
          <a:lstStyle>
            <a:lvl1pPr algn="r">
              <a:defRPr sz="1200">
                <a:latin typeface="+mj-lt"/>
              </a:defRPr>
            </a:lvl1pPr>
            <a:lvl2pPr>
              <a:defRPr sz="1600">
                <a:latin typeface="+mj-lt"/>
              </a:defRPr>
            </a:lvl2pPr>
            <a:lvl3pPr>
              <a:defRPr sz="1600">
                <a:latin typeface="+mj-lt"/>
              </a:defRPr>
            </a:lvl3pPr>
            <a:lvl4pPr>
              <a:defRPr sz="1600">
                <a:latin typeface="+mj-lt"/>
              </a:defRPr>
            </a:lvl4pPr>
            <a:lvl5pPr>
              <a:defRPr sz="1600">
                <a:latin typeface="+mj-lt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536575" y="5517232"/>
            <a:ext cx="3963988" cy="864518"/>
          </a:xfrm>
        </p:spPr>
        <p:txBody>
          <a:bodyPr wrap="none" anchor="b" anchorCtr="0"/>
          <a:lstStyle>
            <a:lvl1pPr>
              <a:defRPr sz="1050"/>
            </a:lvl1pPr>
          </a:lstStyle>
          <a:p>
            <a:r>
              <a:rPr lang="de-DE" dirty="0"/>
              <a:t>Für Zusatzlogo auf das Bild-Symbol klicken</a:t>
            </a:r>
          </a:p>
        </p:txBody>
      </p:sp>
      <p:sp>
        <p:nvSpPr>
          <p:cNvPr id="17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2545361" y="6637413"/>
            <a:ext cx="504946" cy="180000"/>
          </a:xfrm>
        </p:spPr>
        <p:txBody>
          <a:bodyPr vert="horz" anchor="b" anchorCtr="0">
            <a:noAutofit/>
          </a:bodyPr>
          <a:lstStyle>
            <a:lvl1pPr algn="l">
              <a:defRPr sz="90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de-DE" dirty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18" name="Datumsplatzhalter 4"/>
          <p:cNvSpPr>
            <a:spLocks noGrp="1"/>
          </p:cNvSpPr>
          <p:nvPr>
            <p:ph type="dt" sz="half" idx="12"/>
          </p:nvPr>
        </p:nvSpPr>
        <p:spPr>
          <a:xfrm>
            <a:off x="3276256" y="6637413"/>
            <a:ext cx="3527992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>
              <a:defRPr sz="90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Pof. Dr. Dagmar Oberlies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19" name="Fußzeilenplatzhalter 2"/>
          <p:cNvSpPr>
            <a:spLocks noGrp="1"/>
          </p:cNvSpPr>
          <p:nvPr>
            <p:ph type="ftr" sz="quarter" idx="13"/>
          </p:nvPr>
        </p:nvSpPr>
        <p:spPr>
          <a:xfrm>
            <a:off x="7092280" y="6637413"/>
            <a:ext cx="1602458" cy="180000"/>
          </a:xfrm>
          <a:prstGeom prst="rect">
            <a:avLst/>
          </a:prstGeom>
        </p:spPr>
        <p:txBody>
          <a:bodyPr vert="horz" anchor="b" anchorCtr="0">
            <a:noAutofit/>
          </a:bodyPr>
          <a:lstStyle>
            <a:lvl1pPr algn="r">
              <a:defRPr sz="900" b="0">
                <a:solidFill>
                  <a:schemeClr val="bg1"/>
                </a:solidFill>
                <a:latin typeface="+mj-lt"/>
                <a:cs typeface="Calibri" pitchFamily="34" charset="0"/>
              </a:defRPr>
            </a:lvl1pPr>
          </a:lstStyle>
          <a:p>
            <a:pPr marL="0" marR="0" lvl="0" indent="0" algn="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Datum 17.3.2016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20" name="Textfeld 19"/>
          <p:cNvSpPr txBox="1"/>
          <p:nvPr userDrawn="1"/>
        </p:nvSpPr>
        <p:spPr>
          <a:xfrm>
            <a:off x="539899" y="6637413"/>
            <a:ext cx="1875185" cy="18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 anchor="b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cs typeface="Arial" pitchFamily="34" charset="0"/>
              </a:rPr>
              <a:t>Wissen durch Praxis stärkt </a:t>
            </a:r>
          </a:p>
        </p:txBody>
      </p:sp>
    </p:spTree>
    <p:extLst>
      <p:ext uri="{BB962C8B-B14F-4D97-AF65-F5344CB8AC3E}">
        <p14:creationId xmlns:p14="http://schemas.microsoft.com/office/powerpoint/2010/main" val="4121703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>
          <a:xfrm>
            <a:off x="529382" y="6659276"/>
            <a:ext cx="504946" cy="138499"/>
          </a:xfrm>
        </p:spPr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>
          <a:xfrm>
            <a:off x="1404048" y="6642668"/>
            <a:ext cx="3600000" cy="155107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Pof. Dr. Dagmar Oberlies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3"/>
          </p:nvPr>
        </p:nvSpPr>
        <p:spPr>
          <a:xfrm>
            <a:off x="5152147" y="6642668"/>
            <a:ext cx="1800000" cy="155107"/>
          </a:xfrm>
        </p:spPr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17.3.2016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241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9293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D89CC"/>
                </a:solidFill>
                <a:latin typeface="+mj-lt"/>
                <a:cs typeface="Calibri" pitchFamily="34" charset="0"/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  <a:cs typeface="Calibri" pitchFamily="34" charset="0"/>
              </a:defRPr>
            </a:lvl1pPr>
            <a:lvl2pPr>
              <a:buClr>
                <a:srgbClr val="2D89CC"/>
              </a:buClr>
              <a:defRPr>
                <a:latin typeface="+mn-lt"/>
                <a:cs typeface="Calibri" pitchFamily="34" charset="0"/>
              </a:defRPr>
            </a:lvl2pPr>
            <a:lvl3pPr>
              <a:buClr>
                <a:srgbClr val="2D89CC"/>
              </a:buClr>
              <a:defRPr sz="1800">
                <a:latin typeface="+mn-lt"/>
                <a:cs typeface="Calibri" pitchFamily="34" charset="0"/>
              </a:defRPr>
            </a:lvl3pPr>
            <a:lvl4pPr marL="8096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4pPr>
            <a:lvl5pPr marL="1076325" indent="-266700">
              <a:buClr>
                <a:srgbClr val="2D89CC"/>
              </a:buClr>
              <a:buFont typeface="Arial" pitchFamily="34" charset="0"/>
              <a:buChar char="•"/>
              <a:defRPr sz="1600">
                <a:latin typeface="+mn-lt"/>
                <a:cs typeface="Calibri" pitchFamily="34" charset="0"/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l">
              <a:defRPr>
                <a:latin typeface="+mj-lt"/>
                <a:cs typeface="Arial" pitchFamily="34" charset="0"/>
              </a:defRPr>
            </a:lvl1pPr>
          </a:lstStyle>
          <a:p>
            <a:r>
              <a:rPr lang="de-DE" dirty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Pof. Dr. Dagmar Oberlies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/>
              <a:t>Datum 17.3.2016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361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21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05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470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F3982-349E-4229-9EE0-C176186D98A2}" type="datetimeFigureOut">
              <a:rPr lang="de-DE" smtClean="0"/>
              <a:pPr/>
              <a:t>22.09.2022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5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21999" y="1154113"/>
            <a:ext cx="8173033" cy="67149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6574" y="2060848"/>
            <a:ext cx="8158163" cy="43209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7" name="Rechteck 1"/>
          <p:cNvSpPr>
            <a:spLocks noChangeArrowheads="1"/>
          </p:cNvSpPr>
          <p:nvPr userDrawn="1"/>
        </p:nvSpPr>
        <p:spPr bwMode="auto">
          <a:xfrm flipH="1">
            <a:off x="7068129" y="4778102"/>
            <a:ext cx="2088000" cy="2088000"/>
          </a:xfrm>
          <a:prstGeom prst="corner">
            <a:avLst>
              <a:gd name="adj1" fmla="val 9651"/>
              <a:gd name="adj2" fmla="val 9141"/>
            </a:avLst>
          </a:pr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e-DE" noProof="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Foliennummernplatzhalter 21"/>
          <p:cNvSpPr>
            <a:spLocks noGrp="1"/>
          </p:cNvSpPr>
          <p:nvPr>
            <p:ph type="sldNum" sz="quarter" idx="4"/>
          </p:nvPr>
        </p:nvSpPr>
        <p:spPr>
          <a:xfrm>
            <a:off x="529382" y="6659276"/>
            <a:ext cx="504946" cy="138499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900">
                <a:solidFill>
                  <a:schemeClr val="tx1"/>
                </a:solidFill>
                <a:latin typeface="+mj-lt"/>
                <a:cs typeface="Arial" pitchFamily="34" charset="0"/>
              </a:defRPr>
            </a:lvl1pPr>
          </a:lstStyle>
          <a:p>
            <a:pPr algn="l"/>
            <a:r>
              <a:rPr lang="de-DE" dirty="0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 algn="l"/>
              <a:t>‹Nr.›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23" name="Datumsplatzhalter 22"/>
          <p:cNvSpPr>
            <a:spLocks noGrp="1"/>
          </p:cNvSpPr>
          <p:nvPr>
            <p:ph type="dt" sz="half" idx="2"/>
          </p:nvPr>
        </p:nvSpPr>
        <p:spPr>
          <a:xfrm>
            <a:off x="1404048" y="6642668"/>
            <a:ext cx="36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defRPr lang="de-DE" sz="900" smtClean="0">
                <a:solidFill>
                  <a:srgbClr val="000000"/>
                </a:solidFill>
                <a:latin typeface="+mj-lt"/>
                <a:cs typeface="Calibri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en-US"/>
              <a:t>Pof. Dr. Dagmar Oberlies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5152147" y="6642668"/>
            <a:ext cx="1800000" cy="155107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algn="r">
              <a:defRPr lang="de-DE" sz="900" smtClean="0">
                <a:solidFill>
                  <a:srgbClr val="000000"/>
                </a:solidFill>
                <a:latin typeface="+mj-lt"/>
                <a:cs typeface="Arial" pitchFamily="34" charset="0"/>
              </a:defRPr>
            </a:lvl1pPr>
          </a:lstStyle>
          <a:p>
            <a:pPr>
              <a:lnSpc>
                <a:spcPct val="120000"/>
              </a:lnSpc>
            </a:pPr>
            <a:r>
              <a:rPr lang="de-DE">
                <a:cs typeface="Calibri" pitchFamily="34" charset="0"/>
              </a:rPr>
              <a:t>Datum 17.3.2016</a:t>
            </a:r>
            <a:endParaRPr lang="de-DE" dirty="0">
              <a:cs typeface="Calibri" pitchFamily="34" charset="0"/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8372" y="222548"/>
            <a:ext cx="1800000" cy="72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962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49" r:id="rId2"/>
    <p:sldLayoutId id="2147483656" r:id="rId3"/>
    <p:sldLayoutId id="2147483668" r:id="rId4"/>
    <p:sldLayoutId id="2147483650" r:id="rId5"/>
    <p:sldLayoutId id="2147483670" r:id="rId6"/>
    <p:sldLayoutId id="2147483666" r:id="rId7"/>
    <p:sldLayoutId id="2147483667" r:id="rId8"/>
    <p:sldLayoutId id="2147483671" r:id="rId9"/>
    <p:sldLayoutId id="2147483672" r:id="rId10"/>
    <p:sldLayoutId id="2147483673" r:id="rId11"/>
    <p:sldLayoutId id="2147483675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2D89CC"/>
          </a:solidFill>
          <a:latin typeface="+mj-lt"/>
          <a:ea typeface="+mj-ea"/>
          <a:cs typeface="Calibri" pitchFamily="34" charset="0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1pPr>
      <a:lvl2pPr marL="266700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2pPr>
      <a:lvl3pPr marL="5429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Calibri" pitchFamily="34" charset="0"/>
        </a:defRPr>
      </a:lvl3pPr>
      <a:lvl4pPr marL="8096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4pPr>
      <a:lvl5pPr marL="1076325" indent="-266700" algn="l" defTabSz="914400" rtl="0" eaLnBrk="1" latinLnBrk="0" hangingPunct="1">
        <a:spcBef>
          <a:spcPct val="20000"/>
        </a:spcBef>
        <a:buClr>
          <a:srgbClr val="2D89CC"/>
        </a:buClr>
        <a:buSzPct val="100000"/>
        <a:buFont typeface="Arial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Calibr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 1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Non-Profit-Management</a:t>
            </a:r>
          </a:p>
        </p:txBody>
      </p:sp>
      <p:sp>
        <p:nvSpPr>
          <p:cNvPr id="13" name="Textplatzhalter 12"/>
          <p:cNvSpPr>
            <a:spLocks noGrp="1"/>
          </p:cNvSpPr>
          <p:nvPr>
            <p:ph type="subTitle" idx="1"/>
          </p:nvPr>
        </p:nvSpPr>
        <p:spPr>
          <a:xfrm>
            <a:off x="395536" y="5085184"/>
            <a:ext cx="4968552" cy="1512168"/>
          </a:xfrm>
        </p:spPr>
        <p:txBody>
          <a:bodyPr/>
          <a:lstStyle/>
          <a:p>
            <a:r>
              <a:rPr lang="en-US" b="1" dirty="0"/>
              <a:t>Module </a:t>
            </a:r>
            <a:r>
              <a:rPr lang="de-DE" b="1" dirty="0"/>
              <a:t>6.5.11a</a:t>
            </a:r>
            <a:r>
              <a:rPr lang="en-US" b="1" dirty="0"/>
              <a:t> </a:t>
            </a:r>
          </a:p>
          <a:p>
            <a:r>
              <a:rPr lang="en-GB" sz="2000" b="1" dirty="0">
                <a:solidFill>
                  <a:srgbClr val="0070C0"/>
                </a:solidFill>
              </a:rPr>
              <a:t>Non-Profit Organizations (NPO) Management</a:t>
            </a:r>
          </a:p>
          <a:p>
            <a:r>
              <a:rPr lang="en-GB" sz="2000" b="1" dirty="0"/>
              <a:t>-Concept Development &amp; Planning </a:t>
            </a:r>
            <a:endParaRPr lang="en-GB" sz="2000" b="1" dirty="0">
              <a:solidFill>
                <a:srgbClr val="0070C0"/>
              </a:solidFill>
            </a:endParaRPr>
          </a:p>
          <a:p>
            <a:r>
              <a:rPr lang="en-GB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/>
              <a:t>Module Pass	</a:t>
            </a:r>
            <a:r>
              <a:rPr lang="de-DE" sz="2000" b="1" dirty="0"/>
              <a:t>M6.5.11a</a:t>
            </a:r>
            <a:r>
              <a:rPr lang="en-US" sz="2000" b="1" dirty="0"/>
              <a:t>/22-23</a:t>
            </a:r>
            <a:endParaRPr lang="de-DE" sz="2000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95583128"/>
              </p:ext>
            </p:extLst>
          </p:nvPr>
        </p:nvGraphicFramePr>
        <p:xfrm>
          <a:off x="5652120" y="4920961"/>
          <a:ext cx="288032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4960">
                <a:tc>
                  <a:txBody>
                    <a:bodyPr/>
                    <a:lstStyle/>
                    <a:p>
                      <a:r>
                        <a:rPr lang="de-DE" sz="1200" dirty="0"/>
                        <a:t>Dr. </a:t>
                      </a:r>
                      <a:r>
                        <a:rPr lang="de-DE" sz="1200" dirty="0" err="1"/>
                        <a:t>Sebhatleab</a:t>
                      </a:r>
                      <a:r>
                        <a:rPr lang="de-DE" sz="1200" dirty="0"/>
                        <a:t> Tewolde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Nibelungenplatz 1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60318 Frankfurt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E-Mail:</a:t>
                      </a:r>
                      <a:r>
                        <a:rPr lang="de-DE" sz="1200" baseline="0" dirty="0"/>
                        <a:t> Kelati@fb4.fra-uas.de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Durchwahl:</a:t>
                      </a:r>
                      <a:r>
                        <a:rPr lang="de-DE" sz="1200" baseline="0" dirty="0"/>
                        <a:t> +49 69 1533 3210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Grafik 3">
            <a:extLst>
              <a:ext uri="{FF2B5EF4-FFF2-40B4-BE49-F238E27FC236}">
                <a16:creationId xmlns:a16="http://schemas.microsoft.com/office/drawing/2014/main" id="{B8C392E6-E9BB-4592-99EE-FF036AAFC5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052736"/>
            <a:ext cx="7056784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089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0238" y="620688"/>
            <a:ext cx="6318026" cy="936104"/>
          </a:xfrm>
        </p:spPr>
        <p:txBody>
          <a:bodyPr/>
          <a:lstStyle/>
          <a:p>
            <a:pPr algn="ctr"/>
            <a:r>
              <a:rPr lang="de-DE" b="1" dirty="0"/>
              <a:t>Events</a:t>
            </a:r>
            <a:br>
              <a:rPr lang="am-ET" b="1" dirty="0"/>
            </a:br>
            <a:r>
              <a:rPr lang="en-US" b="1" dirty="0"/>
              <a:t>Module 6.5.11a – </a:t>
            </a:r>
            <a:r>
              <a:rPr lang="en-GB" b="1" dirty="0">
                <a:solidFill>
                  <a:srgbClr val="0070C0"/>
                </a:solidFill>
              </a:rPr>
              <a:t>NPO Management </a:t>
            </a:r>
            <a:endParaRPr lang="am-ET" b="1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A4488-60A8-4BCA-B45A-FE7D3FA1F6E0}" type="datetime1">
              <a:rPr lang="de-DE" smtClean="0"/>
              <a:pPr/>
              <a:t>22.09.2022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10</a:t>
            </a:fld>
            <a:endParaRPr lang="de-DE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4951"/>
              </p:ext>
            </p:extLst>
          </p:nvPr>
        </p:nvGraphicFramePr>
        <p:xfrm>
          <a:off x="251519" y="1615819"/>
          <a:ext cx="8829191" cy="4730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0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1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effectLst/>
                        </a:rPr>
                        <a:t>No</a:t>
                      </a:r>
                      <a:r>
                        <a:rPr lang="de-DE" sz="1800" dirty="0">
                          <a:effectLst/>
                        </a:rPr>
                        <a:t>.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31" marR="57231" marT="28615" marB="286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kern="1200" dirty="0">
                          <a:effectLst/>
                        </a:rPr>
                        <a:t>Date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noProof="0" dirty="0"/>
                        <a:t>Every</a:t>
                      </a:r>
                      <a:r>
                        <a:rPr lang="en-US" baseline="0" noProof="0" dirty="0"/>
                        <a:t> </a:t>
                      </a:r>
                      <a:r>
                        <a:rPr lang="en-US" noProof="0" dirty="0"/>
                        <a:t>Tuesdays-</a:t>
                      </a:r>
                      <a:r>
                        <a:rPr lang="de-DE" dirty="0"/>
                        <a:t> Block </a:t>
                      </a:r>
                      <a:r>
                        <a:rPr lang="en-US" sz="18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1&amp;2 (8:30-11:45)</a:t>
                      </a:r>
                      <a:endParaRPr lang="de-DE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0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25.10.22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noProof="0" dirty="0">
                          <a:latin typeface="+mn-lt"/>
                        </a:rPr>
                        <a:t>INTRODUCTION - COURSE PLANNING, EXAMINATION, EVALUATION --</a:t>
                      </a:r>
                      <a:r>
                        <a:rPr lang="en-US" b="1" baseline="0" noProof="0" dirty="0">
                          <a:latin typeface="+mn-lt"/>
                        </a:rPr>
                        <a:t> </a:t>
                      </a:r>
                      <a:endParaRPr lang="en-US" b="1" noProof="0" dirty="0"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7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2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r>
                        <a:rPr lang="de-DE" sz="1400" b="1" dirty="0"/>
                        <a:t>01.11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noProof="0" dirty="0">
                          <a:latin typeface="+mn-lt"/>
                        </a:rPr>
                        <a:t>BACKGROUND TO </a:t>
                      </a:r>
                      <a:r>
                        <a:rPr lang="de-DE" b="1" dirty="0">
                          <a:latin typeface="+mn-lt"/>
                        </a:rPr>
                        <a:t>NON-PROFIT ORGANISATIONEN: </a:t>
                      </a:r>
                      <a:r>
                        <a:rPr lang="en-US" sz="1800" b="1" dirty="0">
                          <a:latin typeface="+mn-lt"/>
                        </a:rPr>
                        <a:t>CONCEPT &amp;</a:t>
                      </a:r>
                      <a:r>
                        <a:rPr lang="en-US" sz="1800" b="1" baseline="0" dirty="0">
                          <a:latin typeface="+mn-lt"/>
                        </a:rPr>
                        <a:t> FUNCTIONS</a:t>
                      </a:r>
                      <a:endParaRPr lang="de-DE" b="1" dirty="0"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3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08.11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noProof="0" dirty="0">
                          <a:latin typeface="+mn-lt"/>
                        </a:rPr>
                        <a:t>ORGANIZING </a:t>
                      </a:r>
                      <a:r>
                        <a:rPr lang="de-DE" b="1" dirty="0">
                          <a:latin typeface="+mn-lt"/>
                        </a:rPr>
                        <a:t>NPOS</a:t>
                      </a:r>
                      <a:r>
                        <a:rPr lang="en-US" sz="1800" b="1" dirty="0">
                          <a:latin typeface="+mn-lt"/>
                        </a:rPr>
                        <a:t>: FUNCTIONAL </a:t>
                      </a:r>
                      <a:r>
                        <a:rPr lang="en-US" sz="1800" b="1" baseline="0" dirty="0">
                          <a:latin typeface="+mn-lt"/>
                        </a:rPr>
                        <a:t>REQUIREMENTS- ORGANIZATIONAL&amp; MANAGERIAL</a:t>
                      </a:r>
                      <a:endParaRPr lang="en-US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6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4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22.11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noProof="0" dirty="0">
                          <a:latin typeface="+mn-lt"/>
                        </a:rPr>
                        <a:t>ORGANIZING </a:t>
                      </a:r>
                      <a:r>
                        <a:rPr lang="de-DE" b="1" dirty="0">
                          <a:latin typeface="+mn-lt"/>
                        </a:rPr>
                        <a:t>NPOS</a:t>
                      </a:r>
                      <a:r>
                        <a:rPr lang="en-US" sz="1800" b="1" dirty="0">
                          <a:latin typeface="+mn-lt"/>
                        </a:rPr>
                        <a:t>: </a:t>
                      </a:r>
                      <a:r>
                        <a:rPr lang="en-US" sz="1800" b="1" baseline="0" dirty="0">
                          <a:latin typeface="+mn-lt"/>
                        </a:rPr>
                        <a:t>LEGAL REQUIREMENTS -  STATUTES</a:t>
                      </a:r>
                      <a:endParaRPr lang="en-US" sz="1800" b="1" dirty="0"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5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29.11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+mn-lt"/>
                        </a:rPr>
                        <a:t>NON-PROFIT </a:t>
                      </a:r>
                      <a:r>
                        <a:rPr lang="en-US" b="1" noProof="0" dirty="0">
                          <a:latin typeface="+mn-lt"/>
                        </a:rPr>
                        <a:t>ORGANIZATIONS- </a:t>
                      </a:r>
                      <a:r>
                        <a:rPr lang="en-US" b="1" dirty="0">
                          <a:latin typeface="+mn-lt"/>
                        </a:rPr>
                        <a:t>EXTERNAL </a:t>
                      </a:r>
                      <a:endParaRPr lang="en-US" sz="1800" b="1" noProof="0" dirty="0">
                        <a:effectLst/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6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06.12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+mn-lt"/>
                        </a:rPr>
                        <a:t>NON-PROFIT </a:t>
                      </a:r>
                      <a:r>
                        <a:rPr lang="en-US" b="1" noProof="0" dirty="0">
                          <a:latin typeface="+mn-lt"/>
                        </a:rPr>
                        <a:t>ORGANIZATIONS- </a:t>
                      </a:r>
                      <a:r>
                        <a:rPr lang="en-US" b="1" dirty="0">
                          <a:latin typeface="+mn-lt"/>
                        </a:rPr>
                        <a:t>INTERNAL</a:t>
                      </a:r>
                      <a:endParaRPr lang="en-US" sz="1800" b="1" noProof="0" dirty="0">
                        <a:effectLst/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7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20.12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effectLst/>
                          <a:latin typeface="+mn-lt"/>
                        </a:rPr>
                        <a:t>NPO - Budgeting &amp; Fundraising </a:t>
                      </a:r>
                      <a:endParaRPr lang="en-US" sz="1800" b="1" noProof="0" dirty="0">
                        <a:effectLst/>
                        <a:latin typeface="+mn-lt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8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/>
                        <a:t>10.01.23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NPO- Marketing &amp; Public Relations</a:t>
                      </a:r>
                      <a:endParaRPr lang="en-US" sz="11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23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17.01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r>
                        <a:rPr lang="de-DE" b="1" dirty="0"/>
                        <a:t>2. SEMESTER PROJECT ACTIVITY PLANNING</a:t>
                      </a:r>
                    </a:p>
                  </a:txBody>
                  <a:tcPr marL="55186" marR="55186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7733">
                <a:tc>
                  <a:txBody>
                    <a:bodyPr/>
                    <a:lstStyle/>
                    <a:p>
                      <a:r>
                        <a:rPr lang="de-DE" dirty="0"/>
                        <a:t>10</a:t>
                      </a:r>
                      <a:endParaRPr lang="am-ET" dirty="0"/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24.01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PREPARATION FOR ORAL PRESENTATION</a:t>
                      </a:r>
                    </a:p>
                  </a:txBody>
                  <a:tcPr marL="55186" marR="55186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94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L="42923" marR="42923" marT="5962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31.01</a:t>
                      </a:r>
                    </a:p>
                  </a:txBody>
                  <a:tcPr marL="55186" marR="55186" marT="0" marB="0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ORAL PRESENTATION</a:t>
                      </a:r>
                    </a:p>
                  </a:txBody>
                  <a:tcPr marL="57231" marR="57231" marT="28615" marB="28615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508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Hope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see</a:t>
            </a:r>
            <a:r>
              <a:rPr lang="de-DE" dirty="0"/>
              <a:t> </a:t>
            </a:r>
            <a:r>
              <a:rPr lang="de-DE" dirty="0" err="1"/>
              <a:t>you</a:t>
            </a:r>
            <a:r>
              <a:rPr lang="de-DE" dirty="0"/>
              <a:t> …</a:t>
            </a:r>
            <a:endParaRPr lang="am-ET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6858000" cy="1655762"/>
          </a:xfrm>
        </p:spPr>
        <p:txBody>
          <a:bodyPr/>
          <a:lstStyle/>
          <a:p>
            <a:r>
              <a:rPr lang="de-DE" dirty="0"/>
              <a:t>Dr. </a:t>
            </a:r>
            <a:r>
              <a:rPr lang="de-DE" dirty="0" err="1"/>
              <a:t>Sebhatleab</a:t>
            </a:r>
            <a:r>
              <a:rPr lang="de-DE" dirty="0"/>
              <a:t> </a:t>
            </a:r>
            <a:r>
              <a:rPr lang="de-DE" dirty="0" err="1"/>
              <a:t>Tewolde</a:t>
            </a:r>
            <a:r>
              <a:rPr lang="de-DE" dirty="0"/>
              <a:t> </a:t>
            </a:r>
            <a:endParaRPr lang="am-ET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520F5-270C-42F1-A5EC-89F6F7C2A8F5}" type="datetime1">
              <a:rPr lang="de-DE" smtClean="0"/>
              <a:pPr/>
              <a:t>22.09.2022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73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990598"/>
            <a:ext cx="4176464" cy="1286274"/>
          </a:xfrm>
        </p:spPr>
        <p:txBody>
          <a:bodyPr>
            <a:normAutofit fontScale="90000"/>
          </a:bodyPr>
          <a:lstStyle/>
          <a:p>
            <a:br>
              <a:rPr lang="de-DE" sz="2400" b="1" dirty="0">
                <a:solidFill>
                  <a:srgbClr val="C00000"/>
                </a:solidFill>
              </a:rPr>
            </a:br>
            <a:br>
              <a:rPr lang="de-DE" sz="2400" b="1" dirty="0">
                <a:solidFill>
                  <a:srgbClr val="C00000"/>
                </a:solidFill>
              </a:rPr>
            </a:br>
            <a:br>
              <a:rPr lang="de-DE" sz="2400" b="1" dirty="0">
                <a:solidFill>
                  <a:srgbClr val="C00000"/>
                </a:solidFill>
              </a:rPr>
            </a:br>
            <a:r>
              <a:rPr lang="en-US" sz="2400" b="1" dirty="0"/>
              <a:t>Module </a:t>
            </a:r>
            <a:r>
              <a:rPr lang="de-DE" sz="2400" b="1" dirty="0"/>
              <a:t>6.5.11a</a:t>
            </a:r>
            <a:br>
              <a:rPr lang="en-US" sz="2400" b="1" dirty="0"/>
            </a:br>
            <a:r>
              <a:rPr lang="en-GB" sz="2400" b="1" dirty="0">
                <a:solidFill>
                  <a:srgbClr val="0070C0"/>
                </a:solidFill>
              </a:rPr>
              <a:t>Non-Profit Organizations (NPO) Management</a:t>
            </a:r>
            <a:endParaRPr lang="am-ET" sz="2400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half" idx="2"/>
          </p:nvPr>
        </p:nvSpPr>
        <p:spPr>
          <a:xfrm>
            <a:off x="539552" y="2564904"/>
            <a:ext cx="4032448" cy="3816424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de-DE" sz="1600" b="1" dirty="0"/>
              <a:t>ESSENTIAL INFORMATION</a:t>
            </a:r>
          </a:p>
          <a:p>
            <a:endParaRPr lang="en-US" sz="1600" b="1" dirty="0"/>
          </a:p>
          <a:p>
            <a:r>
              <a:rPr lang="en-US" sz="1600" b="1" dirty="0"/>
              <a:t>Events (milestones)</a:t>
            </a:r>
            <a:br>
              <a:rPr lang="en-US" sz="1600" b="1" dirty="0"/>
            </a:br>
            <a:endParaRPr lang="en-US" sz="1600" b="1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Tuesdays from 8:30 -11:45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Start: 25.10.2022 (Introduction)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Oral Exam Presentation: </a:t>
            </a:r>
            <a:r>
              <a:rPr lang="de-DE" sz="1600" b="1" dirty="0"/>
              <a:t>31.01.</a:t>
            </a:r>
            <a:r>
              <a:rPr lang="en-US" sz="1600" b="1" dirty="0"/>
              <a:t>2023 </a:t>
            </a:r>
            <a:br>
              <a:rPr lang="en-US" sz="1600" b="1" dirty="0"/>
            </a:br>
            <a:endParaRPr lang="en-US" sz="1600" b="1" dirty="0"/>
          </a:p>
          <a:p>
            <a:r>
              <a:rPr lang="en-US" sz="1600" b="1" dirty="0"/>
              <a:t>The essentials </a:t>
            </a:r>
            <a:br>
              <a:rPr lang="en-US" sz="1600" b="1" dirty="0"/>
            </a:br>
            <a:endParaRPr lang="en-US" sz="1600" b="1" dirty="0"/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Number of participants: from 1</a:t>
            </a:r>
            <a:r>
              <a:rPr lang="en-US" sz="1600" b="1" baseline="30000" dirty="0"/>
              <a:t>st</a:t>
            </a:r>
            <a:r>
              <a:rPr lang="en-US" sz="1600" b="1" dirty="0"/>
              <a:t>. Semester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Seminar language: English and German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Seminar Mode: </a:t>
            </a:r>
            <a:r>
              <a:rPr lang="en-US" sz="1600" b="1" dirty="0">
                <a:solidFill>
                  <a:srgbClr val="FF0000"/>
                </a:solidFill>
              </a:rPr>
              <a:t>Zoom &amp; Presence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Exam: Oral presentation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Participation in Seminar - </a:t>
            </a:r>
            <a:r>
              <a:rPr lang="en-US" sz="1600" b="1" dirty="0">
                <a:solidFill>
                  <a:srgbClr val="FF0000"/>
                </a:solidFill>
              </a:rPr>
              <a:t>Required</a:t>
            </a:r>
            <a:endParaRPr lang="de-DE" sz="1600" b="1" dirty="0">
              <a:solidFill>
                <a:srgbClr val="FF0000"/>
              </a:solidFill>
            </a:endParaRP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97F93EB-60E4-40F7-865B-5D864F140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3573" y="3464490"/>
            <a:ext cx="3887788" cy="823912"/>
          </a:xfrm>
        </p:spPr>
        <p:txBody>
          <a:bodyPr/>
          <a:lstStyle/>
          <a:p>
            <a:r>
              <a:rPr lang="en-US" sz="2000" dirty="0"/>
              <a:t>Module Pass	</a:t>
            </a:r>
            <a:r>
              <a:rPr lang="de-DE" sz="2000"/>
              <a:t>M6.5.11a</a:t>
            </a:r>
            <a:r>
              <a:rPr lang="en-US" sz="2000"/>
              <a:t>/22-23</a:t>
            </a:r>
            <a:endParaRPr lang="de-DE" sz="2000" dirty="0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86CA4395-610F-4185-902F-0419F8E471AB}"/>
              </a:ext>
            </a:extLst>
          </p:cNvPr>
          <p:cNvGraphicFramePr>
            <a:graphicFrameLocks noGrp="1"/>
          </p:cNvGraphicFramePr>
          <p:nvPr>
            <p:ph sz="quarter" idx="4"/>
            <p:extLst/>
          </p:nvPr>
        </p:nvGraphicFramePr>
        <p:xfrm>
          <a:off x="4860032" y="4288402"/>
          <a:ext cx="3667957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30031">
                <a:tc>
                  <a:txBody>
                    <a:bodyPr/>
                    <a:lstStyle/>
                    <a:p>
                      <a:r>
                        <a:rPr lang="de-DE" sz="1200" dirty="0" err="1"/>
                        <a:t>Contact</a:t>
                      </a:r>
                      <a:r>
                        <a:rPr lang="de-DE" sz="1200" dirty="0"/>
                        <a:t>: Dr. </a:t>
                      </a:r>
                      <a:r>
                        <a:rPr lang="de-DE" sz="1200" dirty="0" err="1"/>
                        <a:t>Tewolde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Nibelungenplatz 1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60318 Frankfurt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de-DE" sz="1200" dirty="0"/>
                        <a:t>E-Mail:</a:t>
                      </a:r>
                      <a:r>
                        <a:rPr lang="de-DE" sz="1200" baseline="0" dirty="0"/>
                        <a:t> Kelati@fb4.fra-uas.de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Tel.:</a:t>
                      </a:r>
                      <a:r>
                        <a:rPr lang="de-DE" sz="1200" baseline="0" dirty="0"/>
                        <a:t> Office 069 1533 3210 Mobile 01726914218</a:t>
                      </a: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335">
                <a:tc>
                  <a:txBody>
                    <a:bodyPr/>
                    <a:lstStyle/>
                    <a:p>
                      <a:r>
                        <a:rPr lang="en-GB" sz="1200" dirty="0"/>
                        <a:t>Consulting Hours: Wednesdays– 10:00-12:00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9" name="Grafik 8">
            <a:extLst>
              <a:ext uri="{FF2B5EF4-FFF2-40B4-BE49-F238E27FC236}">
                <a16:creationId xmlns:a16="http://schemas.microsoft.com/office/drawing/2014/main" id="{58478500-9043-47AF-9C79-41008F7163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088226"/>
            <a:ext cx="3672408" cy="2340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56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F68E2-F19D-416D-91FE-2C0E35A9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883568"/>
          </a:xfrm>
        </p:spPr>
        <p:txBody>
          <a:bodyPr/>
          <a:lstStyle/>
          <a:p>
            <a:r>
              <a:rPr lang="en-US" sz="2800" dirty="0"/>
              <a:t>Objective</a:t>
            </a:r>
            <a:endParaRPr lang="de-DE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2958BF-AAB1-4F04-9E2B-84BE31D0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904" y="987425"/>
            <a:ext cx="5184576" cy="5393903"/>
          </a:xfrm>
        </p:spPr>
        <p:txBody>
          <a:bodyPr/>
          <a:lstStyle/>
          <a:p>
            <a:r>
              <a:rPr lang="en-US" sz="2000" dirty="0"/>
              <a:t>This course is intended to address interest of students who are -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already active or are interested to be active in associations, self-help organizations or projects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r>
              <a:rPr lang="en-US" sz="2000" dirty="0"/>
              <a:t>It will help students to know the Functions &amp; Management of Non-Profit Organizations</a:t>
            </a:r>
          </a:p>
          <a:p>
            <a:br>
              <a:rPr lang="en-US" sz="2000" dirty="0"/>
            </a:br>
            <a:r>
              <a:rPr lang="en-US" sz="2000" dirty="0"/>
              <a:t>To get an opportunity (alone or together) to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develop own projects, present, implement and evaluate project ideas.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r>
              <a:rPr lang="en-US" sz="1800" dirty="0"/>
              <a:t>In doing so, elements of the course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are planned and implemented by complementing with inputs and their application in own project.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13BEF23-1735-4A5A-862A-3286276AD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7" y="2057400"/>
            <a:ext cx="2949575" cy="381158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45BEFC-4C67-43D5-A8B0-605840595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3</a:t>
            </a:fld>
            <a:endParaRPr lang="de-DE" dirty="0">
              <a:cs typeface="Calibri" pitchFamily="34" charset="0"/>
            </a:endParaRPr>
          </a:p>
        </p:txBody>
      </p:sp>
      <p:pic>
        <p:nvPicPr>
          <p:cNvPr id="1026" name="Picture 2" descr="Bildergebnis für Theaterprojekt">
            <a:extLst>
              <a:ext uri="{FF2B5EF4-FFF2-40B4-BE49-F238E27FC236}">
                <a16:creationId xmlns:a16="http://schemas.microsoft.com/office/drawing/2014/main" id="{76989259-0565-48F2-B7F4-2E174B2505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062" y="2057400"/>
            <a:ext cx="2475030" cy="138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Bildergebnis für Sportprojekt">
            <a:extLst>
              <a:ext uri="{FF2B5EF4-FFF2-40B4-BE49-F238E27FC236}">
                <a16:creationId xmlns:a16="http://schemas.microsoft.com/office/drawing/2014/main" id="{E09C7F76-1AC0-42AD-AFC5-6B82CF57C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955" y="3438812"/>
            <a:ext cx="2938857" cy="780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ildergebnis für Kinderfreizeit">
            <a:extLst>
              <a:ext uri="{FF2B5EF4-FFF2-40B4-BE49-F238E27FC236}">
                <a16:creationId xmlns:a16="http://schemas.microsoft.com/office/drawing/2014/main" id="{F1A2E67C-CFE0-4290-9DEB-B6A0B42B5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93376"/>
            <a:ext cx="2422970" cy="1775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5028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93CE9EF1-9033-4A32-B185-744584195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052736"/>
            <a:ext cx="8173033" cy="67149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Essential content of the course</a:t>
            </a:r>
            <a:endParaRPr lang="de-DE" b="1" dirty="0">
              <a:latin typeface="+mn-lt"/>
            </a:endParaRP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89AC4BB1-2C3B-450A-8BD9-E719A4B5A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988840"/>
            <a:ext cx="8158163" cy="4680520"/>
          </a:xfrm>
        </p:spPr>
        <p:txBody>
          <a:bodyPr/>
          <a:lstStyle/>
          <a:p>
            <a:r>
              <a:rPr lang="en-US" sz="1400" dirty="0"/>
              <a:t>1. Introduction to the non-profit sector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receive an introduction to the seminar and the examination performance and </a:t>
            </a:r>
            <a:br>
              <a:rPr lang="en-US" sz="1400" dirty="0"/>
            </a:br>
            <a:r>
              <a:rPr lang="en-US" sz="1400" dirty="0"/>
              <a:t>get an overview of non-profit management in the social field</a:t>
            </a:r>
          </a:p>
          <a:p>
            <a:r>
              <a:rPr lang="en-US" sz="1400" dirty="0"/>
              <a:t>2. Organization of non-profit social 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compare legal forms of organization - associations, cooperatives and non-profit limited liability companies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will also ask themselves - using the examples  - what works (not) and why?</a:t>
            </a:r>
          </a:p>
          <a:p>
            <a:r>
              <a:rPr lang="en-US" sz="1400" dirty="0"/>
              <a:t>3. Cooperation between full-time and volunteers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will get to know the collective agreement for social services and</a:t>
            </a:r>
            <a:br>
              <a:rPr lang="en-US" sz="1400" dirty="0"/>
            </a:br>
            <a:r>
              <a:rPr lang="en-US" sz="1400" dirty="0"/>
              <a:t>The special feature of working with volunteers.</a:t>
            </a:r>
          </a:p>
          <a:p>
            <a:r>
              <a:rPr lang="en-US" sz="1400" dirty="0"/>
              <a:t>4. Marketing, public relations and fundraising in the non-profit sector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will consider how to 'sell' social services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will learn to write flyers and press releases </a:t>
            </a:r>
          </a:p>
          <a:p>
            <a:r>
              <a:rPr lang="en-US" sz="1400" dirty="0"/>
              <a:t>5. Projects and project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will look at a project cycle together 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will learn to develop their own project</a:t>
            </a:r>
          </a:p>
          <a:p>
            <a:r>
              <a:rPr lang="en-US" sz="1400" dirty="0"/>
              <a:t>6. Management of funds and proof of use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Students will draw up a financial plan together and will learn how to create a so-called proof of use</a:t>
            </a:r>
            <a:endParaRPr lang="de-DE" sz="1600" dirty="0">
              <a:solidFill>
                <a:srgbClr val="2D89CC"/>
              </a:solidFill>
            </a:endParaRPr>
          </a:p>
          <a:p>
            <a:endParaRPr lang="de-DE" sz="1600" dirty="0">
              <a:solidFill>
                <a:srgbClr val="2D89CC"/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C273AA-D445-4FA1-9C55-ABA0D2951E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4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8C64905-8168-4099-8014-AC8B8334981D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Pof. Dr. Dagmar Oberlies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AE05303-CAA9-4189-BE32-6376B6FDE60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marL="0" marR="0" lvl="0" indent="0" algn="r" defTabSz="91440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 pitchFamily="34" charset="0"/>
              </a:rPr>
              <a:t>Datum 17.3.2016</a:t>
            </a:r>
            <a:endParaRPr kumimoji="0" lang="de-DE" sz="9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96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7663AAD2-7BDB-4A49-9B1C-C30970389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Methodology</a:t>
            </a:r>
            <a:endParaRPr lang="de-DE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EF6597D-D5E7-4FBD-BDC9-01461E788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932684" cy="4873625"/>
          </a:xfrm>
        </p:spPr>
        <p:txBody>
          <a:bodyPr/>
          <a:lstStyle/>
          <a:p>
            <a:r>
              <a:rPr lang="en-US" dirty="0"/>
              <a:t>The topics are worked out in a variety of ways: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Theoretical Inputs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work in groups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Invitation from speakers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Excursions to institutions</a:t>
            </a:r>
            <a:endParaRPr lang="de-DE" dirty="0">
              <a:solidFill>
                <a:schemeClr val="bg2"/>
              </a:solidFill>
            </a:endParaRP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599A5F3F-9793-4847-9EF1-8AE02A7C9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3221682" cy="3811588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83B295-DCC0-484C-8A92-5459AA88A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de-DE"/>
              <a:t>Datum 17.3.2016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7A64549-020B-4679-816B-D6BD5AD4B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5</a:t>
            </a:fld>
            <a:endParaRPr lang="de-DE" dirty="0">
              <a:cs typeface="Calibri" pitchFamily="34" charset="0"/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85D11C87-DA48-4DFE-A613-A92821ECC5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62" y="2132856"/>
            <a:ext cx="3152850" cy="3728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454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Expectations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participants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1988840"/>
            <a:ext cx="8158163" cy="324036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Regular participation in the course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Active participation in group work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Plan your group project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Contact with people and institutions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Assess your experiences and learn from your mistakes</a:t>
            </a:r>
            <a:endParaRPr lang="am-ET" dirty="0"/>
          </a:p>
          <a:p>
            <a:endParaRPr lang="am-E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de-DE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6</a:t>
            </a:fld>
            <a:endParaRPr lang="de-DE" dirty="0">
              <a:cs typeface="Calibri" pitchFamily="34" charset="0"/>
            </a:endParaRP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/>
              <a:t>Pof. Dr. Dagmar Oberlies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de-DE"/>
              <a:t>Datum 17.3.2016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4087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>
            <a:extLst>
              <a:ext uri="{FF2B5EF4-FFF2-40B4-BE49-F238E27FC236}">
                <a16:creationId xmlns:a16="http://schemas.microsoft.com/office/drawing/2014/main" id="{4EA92407-1FCA-4CCD-9A5D-20802D51CC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8718" y="2369837"/>
            <a:ext cx="2340864" cy="3121152"/>
          </a:xfrm>
          <a:prstGeom prst="rect">
            <a:avLst/>
          </a:prstGeom>
        </p:spPr>
      </p:pic>
      <p:sp>
        <p:nvSpPr>
          <p:cNvPr id="7" name="Titel 6">
            <a:extLst>
              <a:ext uri="{FF2B5EF4-FFF2-40B4-BE49-F238E27FC236}">
                <a16:creationId xmlns:a16="http://schemas.microsoft.com/office/drawing/2014/main" id="{BCAAD5A8-D74D-45A6-AAFE-E9F81DE0B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062" y="1102020"/>
            <a:ext cx="3728914" cy="688674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de-DE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Prüfungsleistung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FDEE4D4F-684A-4196-AD71-95BD428137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Presentation</a:t>
            </a:r>
            <a:endParaRPr lang="de-DE" dirty="0"/>
          </a:p>
        </p:txBody>
      </p:sp>
      <p:sp>
        <p:nvSpPr>
          <p:cNvPr id="9" name="Inhaltsplatzhalter 8">
            <a:extLst>
              <a:ext uri="{FF2B5EF4-FFF2-40B4-BE49-F238E27FC236}">
                <a16:creationId xmlns:a16="http://schemas.microsoft.com/office/drawing/2014/main" id="{3963CF3E-4D9C-4A26-8CD7-E1133F87468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sz="2400" dirty="0"/>
              <a:t>At the end of the first module semester, the students will present their project idea</a:t>
            </a:r>
          </a:p>
          <a:p>
            <a:pPr>
              <a:lnSpc>
                <a:spcPct val="200000"/>
              </a:lnSpc>
            </a:pPr>
            <a:r>
              <a:rPr lang="de-DE" sz="2400" dirty="0">
                <a:solidFill>
                  <a:srgbClr val="2D89CC"/>
                </a:solidFill>
              </a:rPr>
              <a:t>. 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9C35EAF-77BA-4243-8ED2-704690398C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..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elaboration</a:t>
            </a:r>
            <a:endParaRPr lang="de-DE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5843532E-3BB7-46AB-8989-404BFCA7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4"/>
            <a:ext cx="3887788" cy="4020269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thesis consists of a (self-) evaluation of the project implementation.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2220DD9-49DF-4B8A-B225-83022893C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de-DE"/>
              <a:t>Datum 17.3.2016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F4C63FA-1B0D-4C31-8087-F896DBA61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>
                <a:cs typeface="Calibri" pitchFamily="34" charset="0"/>
              </a:rPr>
              <a:t>Seite  </a:t>
            </a:r>
            <a:fld id="{3733AE7F-6935-469B-B7EA-A7DFC1F0D075}" type="slidenum">
              <a:rPr lang="de-DE" smtClean="0">
                <a:cs typeface="Calibri" pitchFamily="34" charset="0"/>
              </a:rPr>
              <a:pPr/>
              <a:t>7</a:t>
            </a:fld>
            <a:endParaRPr lang="de-DE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141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1999" y="404664"/>
            <a:ext cx="5778193" cy="576064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+mn-lt"/>
              </a:rPr>
              <a:t>Exam Grading </a:t>
            </a:r>
            <a:r>
              <a:rPr lang="de-DE" sz="2400" b="1" dirty="0">
                <a:solidFill>
                  <a:schemeClr val="tx1"/>
                </a:solidFill>
                <a:latin typeface="+mn-lt"/>
              </a:rPr>
              <a:t>Guidelines – Second Semester</a:t>
            </a:r>
            <a:endParaRPr lang="am-ET" sz="24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3616B-DF92-4A6E-AF2A-E632A1F88DA4}" type="slidenum">
              <a:rPr lang="de-DE" smtClean="0"/>
              <a:t>8</a:t>
            </a:fld>
            <a:endParaRPr lang="de-DE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107403"/>
              </p:ext>
            </p:extLst>
          </p:nvPr>
        </p:nvGraphicFramePr>
        <p:xfrm>
          <a:off x="539551" y="1052739"/>
          <a:ext cx="8352928" cy="4167360"/>
        </p:xfrm>
        <a:graphic>
          <a:graphicData uri="http://schemas.openxmlformats.org/drawingml/2006/table">
            <a:tbl>
              <a:tblPr firstRow="1" firstCol="1" bandRow="1"/>
              <a:tblGrid>
                <a:gridCol w="65757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3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2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0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I. BACKGROUND- Introduction- </a:t>
                      </a:r>
                      <a:r>
                        <a:rPr lang="en-US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Objective - Methods –Data Collection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Oral 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Written 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Average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Were the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Presenters, NPO, Topic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and Study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Background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described adequately?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Were realistic objectives formulated?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Were adequate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Data Collection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methods chosen and applied?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2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II. STUDY FINDINGS  – Activities - Results - Conclusions-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marL="285750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Identified- Summarized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Described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Analyzed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13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Were Activities &amp;</a:t>
                      </a:r>
                      <a:r>
                        <a:rPr lang="en-US" sz="1400" baseline="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Results clearly - (Identified, Summarized, Described and analyzed?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Were credible conclusion made?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III. EVALUATION &amp; LESSONS LEARNT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>
                          <a:effectLst/>
                          <a:latin typeface="Cambria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Was the achievement of the objective and Lessons learnt clearly evaluated?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2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IV. SEMESTER ACTIVITY- PARTICIPATION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Participation - Seminar Sessions? 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Activity - Reading Exercise - Written Report?- 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2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22860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40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TOTAL</a:t>
                      </a:r>
                      <a:endParaRPr lang="de-DE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Cambria"/>
                          <a:ea typeface="Calibri"/>
                          <a:cs typeface="Times New Roman"/>
                        </a:rPr>
                        <a:t>25</a:t>
                      </a: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05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3502" marR="435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357920"/>
              </p:ext>
            </p:extLst>
          </p:nvPr>
        </p:nvGraphicFramePr>
        <p:xfrm>
          <a:off x="539548" y="5301208"/>
          <a:ext cx="8352933" cy="1167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6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5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0162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9287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37713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Score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25-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23-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21-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19-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17-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15-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13-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6&amp;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Less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9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Grade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=1,0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=1,3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=1,7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=2,0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=2,3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=2,7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=3,0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=3,3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=3,7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=4,0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=4,3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=4,7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=5,0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9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Remark</a:t>
                      </a:r>
                      <a:endParaRPr lang="de-DE" sz="11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Excellent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Very Good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Good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Fair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am-E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chemeClr val="tx1"/>
                          </a:solidFill>
                          <a:effectLst/>
                        </a:rPr>
                        <a:t>Failed</a:t>
                      </a:r>
                      <a:endParaRPr lang="de-DE" sz="11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29463" marR="2946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538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6498273" cy="671499"/>
          </a:xfrm>
        </p:spPr>
        <p:txBody>
          <a:bodyPr/>
          <a:lstStyle/>
          <a:p>
            <a:r>
              <a:rPr lang="en-GB" b="1" dirty="0"/>
              <a:t>Exam Clarifications</a:t>
            </a:r>
            <a:endParaRPr lang="de-DE" b="1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5920656"/>
              </p:ext>
            </p:extLst>
          </p:nvPr>
        </p:nvGraphicFramePr>
        <p:xfrm>
          <a:off x="539552" y="1268761"/>
          <a:ext cx="8064896" cy="53334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01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endParaRPr lang="de-DE" sz="2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</a:rPr>
                        <a:t>First and Second Semester </a:t>
                      </a:r>
                      <a:endParaRPr lang="de-DE" sz="2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3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de-DE" sz="20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3600" dirty="0">
                          <a:effectLst/>
                        </a:rPr>
                        <a:t>First Semester</a:t>
                      </a:r>
                      <a:endParaRPr lang="de-DE" sz="36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93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de-DE" sz="20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000" dirty="0">
                          <a:effectLst/>
                        </a:rPr>
                        <a:t>After seminar sessions, students do “Reading Exercise” then make a short follow-up report in the next day seminar session</a:t>
                      </a:r>
                      <a:endParaRPr lang="de-DE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000" dirty="0">
                          <a:effectLst/>
                        </a:rPr>
                        <a:t>At the end of Semester, students Choose “one or more from their Reading Exercises”- make oral presentation- (Copy</a:t>
                      </a:r>
                      <a:r>
                        <a:rPr lang="en-GB" sz="2000" baseline="0" dirty="0">
                          <a:effectLst/>
                        </a:rPr>
                        <a:t> sent to instructor but </a:t>
                      </a:r>
                      <a:r>
                        <a:rPr lang="en-GB" sz="2000" b="1" u="sng" dirty="0">
                          <a:effectLst/>
                        </a:rPr>
                        <a:t>not marked </a:t>
                      </a:r>
                      <a:r>
                        <a:rPr lang="en-GB" sz="2000" dirty="0">
                          <a:effectLst/>
                        </a:rPr>
                        <a:t>in this semester ).</a:t>
                      </a:r>
                      <a:endParaRPr lang="de-DE" sz="2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66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de-DE" sz="20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52095" indent="-252095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3600" dirty="0">
                          <a:effectLst/>
                        </a:rPr>
                        <a:t>Second Semester</a:t>
                      </a:r>
                      <a:endParaRPr lang="de-DE" sz="36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331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200"/>
                        </a:spcAft>
                      </a:pPr>
                      <a:r>
                        <a:rPr lang="en-GB" sz="2000">
                          <a:effectLst/>
                        </a:rPr>
                        <a:t> </a:t>
                      </a:r>
                      <a:endParaRPr lang="de-DE" sz="20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en-GB" sz="2000" dirty="0">
                          <a:effectLst/>
                        </a:rPr>
                        <a:t>Second semester is a practical semester- </a:t>
                      </a:r>
                    </a:p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000" dirty="0">
                          <a:effectLst/>
                        </a:rPr>
                        <a:t>Students Collect information on a topic of their Choice </a:t>
                      </a:r>
                    </a:p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000" dirty="0">
                          <a:effectLst/>
                        </a:rPr>
                        <a:t>Make written &amp; oral presentation</a:t>
                      </a:r>
                    </a:p>
                    <a:p>
                      <a:pPr marL="457200" lvl="0" indent="-4572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000" dirty="0">
                          <a:effectLst/>
                        </a:rPr>
                        <a:t>Written &amp; oral presentation is marked in this semester. </a:t>
                      </a:r>
                      <a:endParaRPr lang="de-DE" sz="20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590161"/>
      </p:ext>
    </p:extLst>
  </p:cSld>
  <p:clrMapOvr>
    <a:masterClrMapping/>
  </p:clrMapOvr>
</p:sld>
</file>

<file path=ppt/theme/theme1.xml><?xml version="1.0" encoding="utf-8"?>
<a:theme xmlns:a="http://schemas.openxmlformats.org/drawingml/2006/main" name="FH_blau">
  <a:themeElements>
    <a:clrScheme name="FH_FB4_20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1F2F"/>
      </a:accent1>
      <a:accent2>
        <a:srgbClr val="F8EAE2"/>
      </a:accent2>
      <a:accent3>
        <a:srgbClr val="FFFFFF"/>
      </a:accent3>
      <a:accent4>
        <a:srgbClr val="EDB1B6"/>
      </a:accent4>
      <a:accent5>
        <a:srgbClr val="ECA092"/>
      </a:accent5>
      <a:accent6>
        <a:srgbClr val="F1BBAE"/>
      </a:accent6>
      <a:hlink>
        <a:srgbClr val="808080"/>
      </a:hlink>
      <a:folHlink>
        <a:srgbClr val="C8C8C8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accent1"/>
          </a:solidFill>
          <a:round/>
          <a:headEnd/>
          <a:tailEnd/>
        </a:ln>
      </a:spPr>
      <a:bodyPr/>
      <a:lstStyle>
        <a:defPPr>
          <a:defRPr>
            <a:latin typeface="Arial" pitchFamily="34" charset="0"/>
            <a:cs typeface="Arial" pitchFamily="34" charset="0"/>
          </a:defRPr>
        </a:defPPr>
      </a:lstStyle>
    </a:spDef>
    <a:txDef>
      <a:spPr>
        <a:noFill/>
        <a:ln>
          <a:noFill/>
        </a:ln>
      </a:spPr>
      <a:bodyPr wrap="square" lIns="0" tIns="0" rIns="0" bIns="0" rtlCol="0">
        <a:spAutoFit/>
      </a:bodyPr>
      <a:lstStyle>
        <a:defPPr>
          <a:defRPr b="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FH blau 15%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81C1"/>
      </a:accent1>
      <a:accent2>
        <a:srgbClr val="D9EAF7"/>
      </a:accent2>
      <a:accent3>
        <a:srgbClr val="FFFFFF"/>
      </a:accent3>
      <a:accent4>
        <a:srgbClr val="000000"/>
      </a:accent4>
      <a:accent5>
        <a:srgbClr val="AAC1DD"/>
      </a:accent5>
      <a:accent6>
        <a:srgbClr val="CDE4F5"/>
      </a:accent6>
      <a:hlink>
        <a:srgbClr val="4DC4FF"/>
      </a:hlink>
      <a:folHlink>
        <a:srgbClr val="C8C8C8"/>
      </a:folHlink>
    </a:clrScheme>
    <a:fontScheme name="F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959</Words>
  <Application>Microsoft Office PowerPoint</Application>
  <PresentationFormat>Bildschirmpräsentation (4:3)</PresentationFormat>
  <Paragraphs>236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Nyala</vt:lpstr>
      <vt:lpstr>Symbol</vt:lpstr>
      <vt:lpstr>Times New Roman</vt:lpstr>
      <vt:lpstr>FH_blau</vt:lpstr>
      <vt:lpstr>Non-Profit-Management</vt:lpstr>
      <vt:lpstr>   Module 6.5.11a Non-Profit Organizations (NPO) Management</vt:lpstr>
      <vt:lpstr>Objective</vt:lpstr>
      <vt:lpstr>Essential content of the course</vt:lpstr>
      <vt:lpstr>Methodology</vt:lpstr>
      <vt:lpstr>Expectations from participants</vt:lpstr>
      <vt:lpstr>Prüfungsleistung</vt:lpstr>
      <vt:lpstr>Exam Grading Guidelines – Second Semester</vt:lpstr>
      <vt:lpstr>Exam Clarifications</vt:lpstr>
      <vt:lpstr>Events Module 6.5.11a – NPO Management </vt:lpstr>
      <vt:lpstr>Hope to see you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Büro</dc:creator>
  <cp:lastModifiedBy>Sebhatleab Tewolde Kelati</cp:lastModifiedBy>
  <cp:revision>237</cp:revision>
  <cp:lastPrinted>2022-04-26T11:44:16Z</cp:lastPrinted>
  <dcterms:created xsi:type="dcterms:W3CDTF">2013-05-28T07:58:57Z</dcterms:created>
  <dcterms:modified xsi:type="dcterms:W3CDTF">2022-09-22T08:58:22Z</dcterms:modified>
</cp:coreProperties>
</file>