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39"/>
  </p:notesMasterIdLst>
  <p:handoutMasterIdLst>
    <p:handoutMasterId r:id="rId40"/>
  </p:handoutMasterIdLst>
  <p:sldIdLst>
    <p:sldId id="256" r:id="rId3"/>
    <p:sldId id="455" r:id="rId4"/>
    <p:sldId id="412" r:id="rId5"/>
    <p:sldId id="435" r:id="rId6"/>
    <p:sldId id="434" r:id="rId7"/>
    <p:sldId id="441" r:id="rId8"/>
    <p:sldId id="292" r:id="rId9"/>
    <p:sldId id="442" r:id="rId10"/>
    <p:sldId id="417" r:id="rId11"/>
    <p:sldId id="443" r:id="rId12"/>
    <p:sldId id="450" r:id="rId13"/>
    <p:sldId id="288" r:id="rId14"/>
    <p:sldId id="444" r:id="rId15"/>
    <p:sldId id="445" r:id="rId16"/>
    <p:sldId id="447" r:id="rId17"/>
    <p:sldId id="446" r:id="rId18"/>
    <p:sldId id="290" r:id="rId19"/>
    <p:sldId id="448" r:id="rId20"/>
    <p:sldId id="408" r:id="rId21"/>
    <p:sldId id="386" r:id="rId22"/>
    <p:sldId id="387" r:id="rId23"/>
    <p:sldId id="413" r:id="rId24"/>
    <p:sldId id="414" r:id="rId25"/>
    <p:sldId id="460" r:id="rId26"/>
    <p:sldId id="457" r:id="rId27"/>
    <p:sldId id="398" r:id="rId28"/>
    <p:sldId id="438" r:id="rId29"/>
    <p:sldId id="458" r:id="rId30"/>
    <p:sldId id="377" r:id="rId31"/>
    <p:sldId id="459" r:id="rId32"/>
    <p:sldId id="449" r:id="rId33"/>
    <p:sldId id="453" r:id="rId34"/>
    <p:sldId id="454" r:id="rId35"/>
    <p:sldId id="461" r:id="rId36"/>
    <p:sldId id="462" r:id="rId37"/>
    <p:sldId id="451" r:id="rId3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1">
          <p15:clr>
            <a:srgbClr val="A4A3A4"/>
          </p15:clr>
        </p15:guide>
        <p15:guide id="2" orient="horz" pos="727">
          <p15:clr>
            <a:srgbClr val="A4A3A4"/>
          </p15:clr>
        </p15:guide>
        <p15:guide id="3" orient="horz" pos="1298">
          <p15:clr>
            <a:srgbClr val="A4A3A4"/>
          </p15:clr>
        </p15:guide>
        <p15:guide id="4" orient="horz" pos="4020">
          <p15:clr>
            <a:srgbClr val="A4A3A4"/>
          </p15:clr>
        </p15:guide>
        <p15:guide id="5" orient="horz" pos="1162">
          <p15:clr>
            <a:srgbClr val="A4A3A4"/>
          </p15:clr>
        </p15:guide>
        <p15:guide id="6" orient="horz" pos="618">
          <p15:clr>
            <a:srgbClr val="A4A3A4"/>
          </p15:clr>
        </p15:guide>
        <p15:guide id="7" pos="338">
          <p15:clr>
            <a:srgbClr val="A4A3A4"/>
          </p15:clr>
        </p15:guide>
        <p15:guide id="8" pos="5477">
          <p15:clr>
            <a:srgbClr val="A4A3A4"/>
          </p15:clr>
        </p15:guide>
        <p15:guide id="9" pos="2835">
          <p15:clr>
            <a:srgbClr val="A4A3A4"/>
          </p15:clr>
        </p15:guide>
        <p15:guide id="10" pos="297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89CC"/>
    <a:srgbClr val="CDE4F5"/>
    <a:srgbClr val="E6F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99364" autoAdjust="0"/>
  </p:normalViewPr>
  <p:slideViewPr>
    <p:cSldViewPr>
      <p:cViewPr varScale="1">
        <p:scale>
          <a:sx n="63" d="100"/>
          <a:sy n="63" d="100"/>
        </p:scale>
        <p:origin x="1304" y="32"/>
      </p:cViewPr>
      <p:guideLst>
        <p:guide orient="horz" pos="4201"/>
        <p:guide orient="horz" pos="727"/>
        <p:guide orient="horz" pos="1298"/>
        <p:guide orient="horz" pos="4020"/>
        <p:guide orient="horz" pos="1162"/>
        <p:guide orient="horz" pos="618"/>
        <p:guide pos="338"/>
        <p:guide pos="5477"/>
        <p:guide pos="2835"/>
        <p:guide pos="2977"/>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latin typeface="Arial" pitchFamily="34" charset="0"/>
              <a:cs typeface="Arial"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CF4BB4-FFB3-467D-A3DF-61EBD3745EB8}" type="datetimeFigureOut">
              <a:rPr lang="de-DE" smtClean="0">
                <a:latin typeface="Arial" pitchFamily="34" charset="0"/>
                <a:cs typeface="Arial" pitchFamily="34" charset="0"/>
              </a:rPr>
              <a:t>15.04.2025</a:t>
            </a:fld>
            <a:endParaRPr lang="de-DE">
              <a:latin typeface="Arial" pitchFamily="34" charset="0"/>
              <a:cs typeface="Arial"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latin typeface="Arial" pitchFamily="34" charset="0"/>
              <a:cs typeface="Arial"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1851EA-2F88-4F16-8DCC-11040A3161EF}" type="slidenum">
              <a:rPr lang="de-DE" smtClean="0">
                <a:latin typeface="Arial" pitchFamily="34" charset="0"/>
                <a:cs typeface="Arial" pitchFamily="34" charset="0"/>
              </a:rPr>
              <a:t>‹Nr.›</a:t>
            </a:fld>
            <a:endParaRPr lang="de-DE">
              <a:latin typeface="Arial" pitchFamily="34" charset="0"/>
              <a:cs typeface="Arial" pitchFamily="34" charset="0"/>
            </a:endParaRPr>
          </a:p>
        </p:txBody>
      </p:sp>
    </p:spTree>
    <p:extLst>
      <p:ext uri="{BB962C8B-B14F-4D97-AF65-F5344CB8AC3E}">
        <p14:creationId xmlns:p14="http://schemas.microsoft.com/office/powerpoint/2010/main" val="3225137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78471588-D8A4-4A88-8784-48DD0BDEE5C4}" type="datetimeFigureOut">
              <a:rPr lang="de-DE" smtClean="0"/>
              <a:pPr/>
              <a:t>15.04.2025</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A35AB168-8E05-4229-BDA0-03024AB665B7}" type="slidenum">
              <a:rPr lang="de-DE" smtClean="0"/>
              <a:pPr/>
              <a:t>‹Nr.›</a:t>
            </a:fld>
            <a:endParaRPr lang="de-DE" dirty="0"/>
          </a:p>
        </p:txBody>
      </p:sp>
    </p:spTree>
    <p:extLst>
      <p:ext uri="{BB962C8B-B14F-4D97-AF65-F5344CB8AC3E}">
        <p14:creationId xmlns:p14="http://schemas.microsoft.com/office/powerpoint/2010/main" val="3592447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Rechteck 1"/>
          <p:cNvSpPr>
            <a:spLocks noChangeArrowheads="1"/>
          </p:cNvSpPr>
          <p:nvPr userDrawn="1"/>
        </p:nvSpPr>
        <p:spPr bwMode="auto">
          <a:xfrm flipH="1">
            <a:off x="0" y="1154112"/>
            <a:ext cx="9162000" cy="5724000"/>
          </a:xfrm>
          <a:prstGeom prst="corner">
            <a:avLst>
              <a:gd name="adj1" fmla="val 4943"/>
              <a:gd name="adj2" fmla="val 5009"/>
            </a:avLst>
          </a:prstGeom>
          <a:solidFill>
            <a:schemeClr val="accent1"/>
          </a:solidFill>
          <a:ln>
            <a:noFill/>
          </a:ln>
        </p:spPr>
        <p:txBody>
          <a:bodyPr/>
          <a:lstStyle/>
          <a:p>
            <a:endParaRPr lang="de-DE" noProof="0">
              <a:latin typeface="Arial" pitchFamily="34" charset="0"/>
              <a:cs typeface="Arial" pitchFamily="34" charset="0"/>
            </a:endParaRPr>
          </a:p>
        </p:txBody>
      </p:sp>
      <p:sp>
        <p:nvSpPr>
          <p:cNvPr id="2" name="Titel 1"/>
          <p:cNvSpPr>
            <a:spLocks noGrp="1"/>
          </p:cNvSpPr>
          <p:nvPr>
            <p:ph type="ctrTitle"/>
          </p:nvPr>
        </p:nvSpPr>
        <p:spPr>
          <a:xfrm>
            <a:off x="531316" y="1412776"/>
            <a:ext cx="8163422" cy="643241"/>
          </a:xfrm>
        </p:spPr>
        <p:txBody>
          <a:bodyPr wrap="square">
            <a:noAutofit/>
          </a:bodyPr>
          <a:lstStyle>
            <a:lvl1pPr>
              <a:defRPr sz="3200" b="0">
                <a:solidFill>
                  <a:srgbClr val="2D89CC"/>
                </a:solidFill>
                <a:latin typeface="+mj-lt"/>
                <a:cs typeface="Arial" pitchFamily="34" charset="0"/>
              </a:defRPr>
            </a:lvl1pPr>
          </a:lstStyle>
          <a:p>
            <a:r>
              <a:rPr lang="de-DE" noProof="0" dirty="0"/>
              <a:t>Titelmasterformat durch Klicken bearbeiten</a:t>
            </a:r>
          </a:p>
        </p:txBody>
      </p:sp>
      <p:sp>
        <p:nvSpPr>
          <p:cNvPr id="4" name="Foliennummernplatzhalter 3"/>
          <p:cNvSpPr>
            <a:spLocks noGrp="1"/>
          </p:cNvSpPr>
          <p:nvPr>
            <p:ph type="sldNum" sz="quarter" idx="11"/>
          </p:nvPr>
        </p:nvSpPr>
        <p:spPr>
          <a:xfrm>
            <a:off x="529382" y="6648050"/>
            <a:ext cx="504946" cy="138499"/>
          </a:xfrm>
        </p:spPr>
        <p:txBody>
          <a:bodyPr anchor="ctr" anchorCtr="0"/>
          <a:lstStyle>
            <a:lvl1pPr algn="l">
              <a:defRPr sz="900">
                <a:solidFill>
                  <a:schemeClr val="bg1"/>
                </a:solidFill>
                <a:latin typeface="+mj-lt"/>
                <a:cs typeface="Arial" pitchFamily="34" charset="0"/>
              </a:defRPr>
            </a:lvl1pPr>
          </a:lstStyle>
          <a:p>
            <a:r>
              <a:rPr lang="de-DE" dirty="0"/>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a:xfrm>
            <a:off x="1404048" y="6639746"/>
            <a:ext cx="3600000" cy="155107"/>
          </a:xfrm>
        </p:spPr>
        <p:txBody>
          <a:bodyPr anchor="ctr" anchorCtr="0"/>
          <a:lstStyle>
            <a:lvl1pPr>
              <a:defRPr sz="900">
                <a:solidFill>
                  <a:schemeClr val="bg1"/>
                </a:solidFill>
                <a:latin typeface="+mj-lt"/>
                <a:cs typeface="Arial" pitchFamily="34" charset="0"/>
              </a:defRPr>
            </a:lvl1pPr>
          </a:lstStyle>
          <a:p>
            <a:pPr>
              <a:lnSpc>
                <a:spcPct val="120000"/>
              </a:lnSpc>
            </a:pPr>
            <a:r>
              <a:rPr lang="de-DE"/>
              <a:t>Max Mustermann | Musterbezeichnung</a:t>
            </a:r>
            <a:endParaRPr lang="de-DE" dirty="0"/>
          </a:p>
        </p:txBody>
      </p:sp>
      <p:sp>
        <p:nvSpPr>
          <p:cNvPr id="3" name="Fußzeilenplatzhalter 2"/>
          <p:cNvSpPr>
            <a:spLocks noGrp="1"/>
          </p:cNvSpPr>
          <p:nvPr>
            <p:ph type="ftr" sz="quarter" idx="13"/>
          </p:nvPr>
        </p:nvSpPr>
        <p:spPr>
          <a:xfrm>
            <a:off x="6444208" y="6639746"/>
            <a:ext cx="2250530" cy="155107"/>
          </a:xfrm>
        </p:spPr>
        <p:txBody>
          <a:bodyPr anchor="ctr" anchorCtr="0"/>
          <a:lstStyle>
            <a:lvl1pPr algn="r">
              <a:defRPr sz="900" b="0">
                <a:solidFill>
                  <a:schemeClr val="bg1"/>
                </a:solidFill>
                <a:latin typeface="+mj-lt"/>
              </a:defRPr>
            </a:lvl1pPr>
          </a:lstStyle>
          <a:p>
            <a:pPr>
              <a:lnSpc>
                <a:spcPct val="120000"/>
              </a:lnSpc>
            </a:pPr>
            <a:r>
              <a:rPr lang="de-DE"/>
              <a:t>Datum xx.xx.xxxx</a:t>
            </a:r>
            <a:endParaRPr lang="de-DE" dirty="0"/>
          </a:p>
        </p:txBody>
      </p:sp>
      <p:sp>
        <p:nvSpPr>
          <p:cNvPr id="10" name="Textplatzhalter 2"/>
          <p:cNvSpPr>
            <a:spLocks noGrp="1"/>
          </p:cNvSpPr>
          <p:nvPr>
            <p:ph type="body" idx="1"/>
          </p:nvPr>
        </p:nvSpPr>
        <p:spPr>
          <a:xfrm>
            <a:off x="539999" y="2060848"/>
            <a:ext cx="8154739" cy="246221"/>
          </a:xfrm>
        </p:spPr>
        <p:txBody>
          <a:bodyPr wrap="square" anchor="t" anchorCtr="0">
            <a:spAutoFit/>
          </a:bodyPr>
          <a:lstStyle>
            <a:lvl1pPr marL="0" indent="0">
              <a:buNone/>
              <a:defRPr sz="1600" b="1">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Textmasterformat bearbeiten</a:t>
            </a:r>
          </a:p>
        </p:txBody>
      </p:sp>
      <p:sp>
        <p:nvSpPr>
          <p:cNvPr id="14" name="Textplatzhalter 13"/>
          <p:cNvSpPr>
            <a:spLocks noGrp="1"/>
          </p:cNvSpPr>
          <p:nvPr>
            <p:ph type="body" sz="quarter" idx="15"/>
          </p:nvPr>
        </p:nvSpPr>
        <p:spPr>
          <a:xfrm>
            <a:off x="4725988" y="6195148"/>
            <a:ext cx="3968750" cy="186601"/>
          </a:xfrm>
        </p:spPr>
        <p:txBody>
          <a:bodyPr wrap="square" anchor="b" anchorCtr="0">
            <a:spAutoFit/>
          </a:bodyPr>
          <a:lstStyle>
            <a:lvl1pPr algn="r">
              <a:defRPr sz="12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de-DE" dirty="0"/>
              <a:t>Textmasterformat bearbeiten</a:t>
            </a:r>
          </a:p>
        </p:txBody>
      </p:sp>
      <p:sp>
        <p:nvSpPr>
          <p:cNvPr id="13" name="Inhaltsplatzhalter 7"/>
          <p:cNvSpPr>
            <a:spLocks noGrp="1"/>
          </p:cNvSpPr>
          <p:nvPr>
            <p:ph sz="quarter" idx="16" hasCustomPrompt="1"/>
          </p:nvPr>
        </p:nvSpPr>
        <p:spPr>
          <a:xfrm>
            <a:off x="536575" y="5517232"/>
            <a:ext cx="3963988" cy="864518"/>
          </a:xfrm>
        </p:spPr>
        <p:txBody>
          <a:bodyPr wrap="none" anchor="b" anchorCtr="0"/>
          <a:lstStyle>
            <a:lvl1pPr>
              <a:defRPr sz="1050"/>
            </a:lvl1pPr>
          </a:lstStyle>
          <a:p>
            <a:r>
              <a:rPr lang="de-DE" dirty="0"/>
              <a:t>Für Zusatzlogo auf das Bild-Symbol klicken</a:t>
            </a:r>
          </a:p>
        </p:txBody>
      </p:sp>
    </p:spTree>
    <p:extLst>
      <p:ext uri="{BB962C8B-B14F-4D97-AF65-F5344CB8AC3E}">
        <p14:creationId xmlns:p14="http://schemas.microsoft.com/office/powerpoint/2010/main" val="412170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2D89CC"/>
                </a:solidFill>
                <a:latin typeface="+mj-lt"/>
                <a:cs typeface="Arial" pitchFamily="34" charset="0"/>
              </a:defRPr>
            </a:lvl1pPr>
          </a:lstStyle>
          <a:p>
            <a:r>
              <a:rPr lang="de-DE"/>
              <a:t>Titelmasterformat durch Klicken bearbeiten</a:t>
            </a:r>
          </a:p>
        </p:txBody>
      </p:sp>
      <p:sp>
        <p:nvSpPr>
          <p:cNvPr id="3" name="Inhaltsplatzhalter 2"/>
          <p:cNvSpPr>
            <a:spLocks noGrp="1"/>
          </p:cNvSpPr>
          <p:nvPr>
            <p:ph idx="1"/>
          </p:nvPr>
        </p:nvSpPr>
        <p:spPr/>
        <p:txBody>
          <a:bodyPr/>
          <a:lstStyle>
            <a:lvl1pPr>
              <a:defRPr>
                <a:latin typeface="Arial" pitchFamily="34" charset="0"/>
                <a:cs typeface="Arial" pitchFamily="34" charset="0"/>
              </a:defRPr>
            </a:lvl1pPr>
            <a:lvl2pPr>
              <a:buClr>
                <a:srgbClr val="2D89CC"/>
              </a:buClr>
              <a:defRPr>
                <a:latin typeface="Arial" pitchFamily="34" charset="0"/>
                <a:cs typeface="Arial" pitchFamily="34" charset="0"/>
              </a:defRPr>
            </a:lvl2pPr>
            <a:lvl3pPr>
              <a:buClr>
                <a:srgbClr val="2D89CC"/>
              </a:buClr>
              <a:defRPr sz="1800">
                <a:latin typeface="Arial" pitchFamily="34" charset="0"/>
                <a:cs typeface="Arial" pitchFamily="34" charset="0"/>
              </a:defRPr>
            </a:lvl3pPr>
            <a:lvl4pPr marL="809625" indent="-266700">
              <a:buClr>
                <a:srgbClr val="2D89CC"/>
              </a:buClr>
              <a:buFont typeface="Arial" pitchFamily="34" charset="0"/>
              <a:buChar char="•"/>
              <a:defRPr sz="1600">
                <a:latin typeface="Arial" pitchFamily="34" charset="0"/>
                <a:cs typeface="Arial" pitchFamily="34" charset="0"/>
              </a:defRPr>
            </a:lvl4pPr>
            <a:lvl5pPr marL="1076325" indent="-266700">
              <a:buClr>
                <a:srgbClr val="2D89CC"/>
              </a:buClr>
              <a:buFont typeface="Arial" pitchFamily="34" charset="0"/>
              <a:buChar char="•"/>
              <a:defRPr sz="1600">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p:txBody>
          <a:bodyPr/>
          <a:lstStyle>
            <a:lvl1pPr algn="l">
              <a:defRPr>
                <a:latin typeface="+mj-lt"/>
                <a:cs typeface="Arial" pitchFamily="34" charset="0"/>
              </a:defRPr>
            </a:lvl1pPr>
          </a:lstStyle>
          <a:p>
            <a:r>
              <a:rPr lang="de-DE" dirty="0"/>
              <a:t>Seite  </a:t>
            </a:r>
            <a:fld id="{3733AE7F-6935-469B-B7EA-A7DFC1F0D075}" type="slidenum">
              <a:rPr lang="de-DE" smtClean="0"/>
              <a:pPr/>
              <a:t>‹Nr.›</a:t>
            </a:fld>
            <a:endParaRPr lang="de-DE" dirty="0"/>
          </a:p>
        </p:txBody>
      </p:sp>
      <p:sp>
        <p:nvSpPr>
          <p:cNvPr id="7" name="Datumsplatzhalter 6"/>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4" name="Fußzeilenplatzhalter 3"/>
          <p:cNvSpPr>
            <a:spLocks noGrp="1"/>
          </p:cNvSpPr>
          <p:nvPr>
            <p:ph type="ftr" sz="quarter" idx="13"/>
          </p:nvPr>
        </p:nvSpPr>
        <p:spPr/>
        <p:txBody>
          <a:bodyPr/>
          <a:lstStyle>
            <a:lvl1pPr>
              <a:defRPr>
                <a:latin typeface="+mj-lt"/>
              </a:defRPr>
            </a:lvl1pPr>
          </a:lstStyle>
          <a:p>
            <a:pPr>
              <a:lnSpc>
                <a:spcPct val="120000"/>
              </a:lnSpc>
            </a:pPr>
            <a:r>
              <a:rPr lang="de-DE"/>
              <a:t>Datum xx.xx.xxxx</a:t>
            </a:r>
          </a:p>
        </p:txBody>
      </p:sp>
    </p:spTree>
    <p:extLst>
      <p:ext uri="{BB962C8B-B14F-4D97-AF65-F5344CB8AC3E}">
        <p14:creationId xmlns:p14="http://schemas.microsoft.com/office/powerpoint/2010/main" val="3243619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a:xfrm>
            <a:off x="529382" y="6659276"/>
            <a:ext cx="504946" cy="138499"/>
          </a:xfrm>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a:xfrm>
            <a:off x="1404048" y="6642668"/>
            <a:ext cx="3600000" cy="155107"/>
          </a:xfrm>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2" name="Fußzeilenplatzhalter 1"/>
          <p:cNvSpPr>
            <a:spLocks noGrp="1"/>
          </p:cNvSpPr>
          <p:nvPr>
            <p:ph type="ftr" sz="quarter" idx="13"/>
          </p:nvPr>
        </p:nvSpPr>
        <p:spPr>
          <a:xfrm>
            <a:off x="5152147" y="6642668"/>
            <a:ext cx="1800000" cy="155107"/>
          </a:xfrm>
        </p:spPr>
        <p:txBody>
          <a:bodyPr/>
          <a:lstStyle>
            <a:lvl1pPr>
              <a:defRPr>
                <a:latin typeface="+mj-lt"/>
              </a:defRPr>
            </a:lvl1pPr>
          </a:lstStyle>
          <a:p>
            <a:pPr>
              <a:lnSpc>
                <a:spcPct val="120000"/>
              </a:lnSpc>
            </a:pPr>
            <a:r>
              <a:rPr lang="de-DE"/>
              <a:t>Datum xx.xx.xxxx</a:t>
            </a:r>
          </a:p>
        </p:txBody>
      </p:sp>
    </p:spTree>
    <p:extLst>
      <p:ext uri="{BB962C8B-B14F-4D97-AF65-F5344CB8AC3E}">
        <p14:creationId xmlns:p14="http://schemas.microsoft.com/office/powerpoint/2010/main" val="191241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C98BF-1C3D-4B90-BD83-161F1026E095}"/>
              </a:ext>
            </a:extLst>
          </p:cNvPr>
          <p:cNvSpPr>
            <a:spLocks noGrp="1"/>
          </p:cNvSpPr>
          <p:nvPr>
            <p:ph type="title" sz="quarter"/>
          </p:nvPr>
        </p:nvSpPr>
        <p:spPr>
          <a:xfrm>
            <a:off x="1524000" y="152400"/>
            <a:ext cx="7162800" cy="990600"/>
          </a:xfrm>
        </p:spPr>
        <p:txBody>
          <a:bodyPr/>
          <a:lstStyle/>
          <a:p>
            <a:r>
              <a:rPr lang="de-DE"/>
              <a:t>Mastertitelformat bearbeiten</a:t>
            </a:r>
          </a:p>
        </p:txBody>
      </p:sp>
      <p:sp>
        <p:nvSpPr>
          <p:cNvPr id="3" name="Inhaltsplatzhalter 2">
            <a:extLst>
              <a:ext uri="{FF2B5EF4-FFF2-40B4-BE49-F238E27FC236}">
                <a16:creationId xmlns:a16="http://schemas.microsoft.com/office/drawing/2014/main" id="{EA2C34EB-6B23-486E-947B-4D94B3CCC1E4}"/>
              </a:ext>
            </a:extLst>
          </p:cNvPr>
          <p:cNvSpPr>
            <a:spLocks noGrp="1"/>
          </p:cNvSpPr>
          <p:nvPr>
            <p:ph sz="quarter" idx="1"/>
          </p:nvPr>
        </p:nvSpPr>
        <p:spPr>
          <a:xfrm>
            <a:off x="1524000" y="1371600"/>
            <a:ext cx="3505200" cy="2438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F9D59E8-2476-4199-B94E-B8C8F172D3E0}"/>
              </a:ext>
            </a:extLst>
          </p:cNvPr>
          <p:cNvSpPr>
            <a:spLocks noGrp="1"/>
          </p:cNvSpPr>
          <p:nvPr>
            <p:ph sz="quarter" idx="2"/>
          </p:nvPr>
        </p:nvSpPr>
        <p:spPr>
          <a:xfrm>
            <a:off x="5181600" y="1371600"/>
            <a:ext cx="3505200" cy="2438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a:extLst>
              <a:ext uri="{FF2B5EF4-FFF2-40B4-BE49-F238E27FC236}">
                <a16:creationId xmlns:a16="http://schemas.microsoft.com/office/drawing/2014/main" id="{120B1E78-104B-4A82-8849-78FBEC9E78BD}"/>
              </a:ext>
            </a:extLst>
          </p:cNvPr>
          <p:cNvSpPr>
            <a:spLocks noGrp="1"/>
          </p:cNvSpPr>
          <p:nvPr>
            <p:ph sz="quarter" idx="3"/>
          </p:nvPr>
        </p:nvSpPr>
        <p:spPr>
          <a:xfrm>
            <a:off x="1524000" y="3962400"/>
            <a:ext cx="3505200" cy="2438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a:extLst>
              <a:ext uri="{FF2B5EF4-FFF2-40B4-BE49-F238E27FC236}">
                <a16:creationId xmlns:a16="http://schemas.microsoft.com/office/drawing/2014/main" id="{3DBC0C98-9372-48DD-9B56-EA2E3F24A7B7}"/>
              </a:ext>
            </a:extLst>
          </p:cNvPr>
          <p:cNvSpPr>
            <a:spLocks noGrp="1"/>
          </p:cNvSpPr>
          <p:nvPr>
            <p:ph sz="quarter" idx="4"/>
          </p:nvPr>
        </p:nvSpPr>
        <p:spPr>
          <a:xfrm>
            <a:off x="5181600" y="3962400"/>
            <a:ext cx="3505200" cy="2438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55827D8-2516-4345-BE49-27B5CAD99A63}"/>
              </a:ext>
            </a:extLst>
          </p:cNvPr>
          <p:cNvSpPr>
            <a:spLocks noGrp="1"/>
          </p:cNvSpPr>
          <p:nvPr>
            <p:ph type="dt" sz="half" idx="10"/>
          </p:nvPr>
        </p:nvSpPr>
        <p:spPr>
          <a:xfrm>
            <a:off x="4572000" y="6553200"/>
            <a:ext cx="1828800" cy="304800"/>
          </a:xfrm>
        </p:spPr>
        <p:txBody>
          <a:bodyPr/>
          <a:lstStyle>
            <a:lvl1pPr>
              <a:defRPr/>
            </a:lvl1pPr>
          </a:lstStyle>
          <a:p>
            <a:endParaRPr lang="de-DE" altLang="de-DE"/>
          </a:p>
        </p:txBody>
      </p:sp>
    </p:spTree>
    <p:extLst>
      <p:ext uri="{BB962C8B-B14F-4D97-AF65-F5344CB8AC3E}">
        <p14:creationId xmlns:p14="http://schemas.microsoft.com/office/powerpoint/2010/main" val="14735846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 Mehr Platz">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cs typeface="Arial" pitchFamily="34" charset="0"/>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sz="1800">
                <a:latin typeface="Arial" pitchFamily="34" charset="0"/>
                <a:cs typeface="Arial" pitchFamily="34" charset="0"/>
              </a:defRPr>
            </a:lvl3pPr>
            <a:lvl4pPr marL="809625" indent="-266700">
              <a:buFont typeface="Arial" pitchFamily="34" charset="0"/>
              <a:buChar char="•"/>
              <a:defRPr sz="1600">
                <a:latin typeface="Arial" pitchFamily="34" charset="0"/>
                <a:cs typeface="Arial" pitchFamily="34" charset="0"/>
              </a:defRPr>
            </a:lvl4pPr>
            <a:lvl5pPr marL="1076325" indent="-266700">
              <a:buFont typeface="Arial" pitchFamily="34" charset="0"/>
              <a:buChar char="•"/>
              <a:defRPr sz="1600">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7" name="Datumsplatzhalter 6"/>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8"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4261235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Blanko - Mehr Platz">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6"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1817662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99" y="1154113"/>
            <a:ext cx="8173033" cy="671499"/>
          </a:xfrm>
          <a:prstGeom prst="rect">
            <a:avLst/>
          </a:prstGeom>
        </p:spPr>
        <p:txBody>
          <a:bodyPr vert="horz" lIns="0" tIns="0" rIns="0" bIns="0" rtlCol="0" anchor="b" anchorCtr="0">
            <a:noAutofit/>
          </a:bodyPr>
          <a:lstStyle/>
          <a:p>
            <a:r>
              <a:rPr lang="de-DE" noProof="0" dirty="0"/>
              <a:t>Titelmasterformat durch Klicken bearbeiten</a:t>
            </a:r>
          </a:p>
        </p:txBody>
      </p:sp>
      <p:sp>
        <p:nvSpPr>
          <p:cNvPr id="3" name="Textplatzhalter 2"/>
          <p:cNvSpPr>
            <a:spLocks noGrp="1"/>
          </p:cNvSpPr>
          <p:nvPr>
            <p:ph type="body" idx="1"/>
          </p:nvPr>
        </p:nvSpPr>
        <p:spPr>
          <a:xfrm>
            <a:off x="536574" y="2060848"/>
            <a:ext cx="8158163" cy="4320902"/>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2" name="Foliennummernplatzhalter 21"/>
          <p:cNvSpPr>
            <a:spLocks noGrp="1"/>
          </p:cNvSpPr>
          <p:nvPr>
            <p:ph type="sldNum" sz="quarter" idx="4"/>
          </p:nvPr>
        </p:nvSpPr>
        <p:spPr>
          <a:xfrm>
            <a:off x="529382" y="6659276"/>
            <a:ext cx="504946" cy="138499"/>
          </a:xfrm>
          <a:prstGeom prst="rect">
            <a:avLst/>
          </a:prstGeom>
        </p:spPr>
        <p:txBody>
          <a:bodyPr vert="horz" wrap="none" lIns="0" tIns="0" rIns="0" bIns="0" rtlCol="0" anchor="b" anchorCtr="0">
            <a:spAutoFit/>
          </a:bodyPr>
          <a:lstStyle>
            <a:lvl1pPr algn="r">
              <a:defRPr sz="900">
                <a:solidFill>
                  <a:schemeClr val="tx1"/>
                </a:solidFill>
                <a:latin typeface="+mj-lt"/>
                <a:cs typeface="Arial" pitchFamily="34" charset="0"/>
              </a:defRPr>
            </a:lvl1pPr>
          </a:lstStyle>
          <a:p>
            <a:pPr algn="l"/>
            <a:r>
              <a:rPr lang="de-DE" dirty="0"/>
              <a:t>Seite  </a:t>
            </a:r>
            <a:fld id="{3733AE7F-6935-469B-B7EA-A7DFC1F0D075}" type="slidenum">
              <a:rPr lang="de-DE" smtClean="0"/>
              <a:pPr algn="l"/>
              <a:t>‹Nr.›</a:t>
            </a:fld>
            <a:endParaRPr lang="de-DE" dirty="0"/>
          </a:p>
        </p:txBody>
      </p:sp>
      <p:sp>
        <p:nvSpPr>
          <p:cNvPr id="23" name="Datumsplatzhalter 22"/>
          <p:cNvSpPr>
            <a:spLocks noGrp="1"/>
          </p:cNvSpPr>
          <p:nvPr>
            <p:ph type="dt" sz="half" idx="2"/>
          </p:nvPr>
        </p:nvSpPr>
        <p:spPr>
          <a:xfrm>
            <a:off x="1404048" y="6642668"/>
            <a:ext cx="3600000" cy="155107"/>
          </a:xfrm>
          <a:prstGeom prst="rect">
            <a:avLst/>
          </a:prstGeom>
        </p:spPr>
        <p:txBody>
          <a:bodyPr vert="horz" wrap="square" lIns="0" tIns="0" rIns="0" bIns="0" rtlCol="0" anchor="b" anchorCtr="0">
            <a:spAutoFit/>
          </a:bodyPr>
          <a:lstStyle>
            <a:lvl1pPr>
              <a:defRPr lang="de-DE" sz="900" smtClean="0">
                <a:solidFill>
                  <a:srgbClr val="000000"/>
                </a:solidFill>
                <a:latin typeface="+mj-lt"/>
                <a:cs typeface="Arial" pitchFamily="34" charset="0"/>
              </a:defRPr>
            </a:lvl1pPr>
          </a:lstStyle>
          <a:p>
            <a:pPr>
              <a:lnSpc>
                <a:spcPct val="120000"/>
              </a:lnSpc>
            </a:pPr>
            <a:r>
              <a:rPr lang="de-DE"/>
              <a:t>Max Mustermann | Musterbezeichnung</a:t>
            </a:r>
            <a:endParaRPr lang="de-DE" dirty="0"/>
          </a:p>
        </p:txBody>
      </p:sp>
      <p:sp>
        <p:nvSpPr>
          <p:cNvPr id="4" name="Fußzeilenplatzhalter 3"/>
          <p:cNvSpPr>
            <a:spLocks noGrp="1"/>
          </p:cNvSpPr>
          <p:nvPr>
            <p:ph type="ftr" sz="quarter" idx="3"/>
          </p:nvPr>
        </p:nvSpPr>
        <p:spPr>
          <a:xfrm>
            <a:off x="5152147"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8372" y="222548"/>
            <a:ext cx="1800000" cy="726563"/>
          </a:xfrm>
          <a:prstGeom prst="rect">
            <a:avLst/>
          </a:prstGeom>
        </p:spPr>
      </p:pic>
      <p:sp>
        <p:nvSpPr>
          <p:cNvPr id="9" name="Rechteck 1"/>
          <p:cNvSpPr>
            <a:spLocks noChangeArrowheads="1"/>
          </p:cNvSpPr>
          <p:nvPr/>
        </p:nvSpPr>
        <p:spPr bwMode="auto">
          <a:xfrm flipH="1">
            <a:off x="7068129" y="4778102"/>
            <a:ext cx="2088000" cy="2088000"/>
          </a:xfrm>
          <a:prstGeom prst="corner">
            <a:avLst>
              <a:gd name="adj1" fmla="val 9651"/>
              <a:gd name="adj2" fmla="val 9141"/>
            </a:avLst>
          </a:prstGeom>
          <a:solidFill>
            <a:schemeClr val="accent1"/>
          </a:solidFill>
          <a:ln>
            <a:noFill/>
          </a:ln>
        </p:spPr>
        <p:txBody>
          <a:bodyPr/>
          <a:lstStyle/>
          <a:p>
            <a:endParaRPr lang="de-DE" noProof="0">
              <a:latin typeface="Arial" pitchFamily="34" charset="0"/>
              <a:cs typeface="Arial" pitchFamily="34" charset="0"/>
            </a:endParaRPr>
          </a:p>
        </p:txBody>
      </p:sp>
    </p:spTree>
    <p:extLst>
      <p:ext uri="{BB962C8B-B14F-4D97-AF65-F5344CB8AC3E}">
        <p14:creationId xmlns:p14="http://schemas.microsoft.com/office/powerpoint/2010/main" val="3741962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62" r:id="rId4"/>
  </p:sldLayoutIdLst>
  <p:hf hdr="0"/>
  <p:txStyles>
    <p:titleStyle>
      <a:lvl1pPr algn="l" defTabSz="914400" rtl="0" eaLnBrk="1" latinLnBrk="0" hangingPunct="1">
        <a:lnSpc>
          <a:spcPct val="90000"/>
        </a:lnSpc>
        <a:spcBef>
          <a:spcPct val="0"/>
        </a:spcBef>
        <a:buNone/>
        <a:defRPr sz="3200" b="0" kern="1200">
          <a:solidFill>
            <a:srgbClr val="2D89CC"/>
          </a:solidFill>
          <a:latin typeface="+mj-lt"/>
          <a:ea typeface="+mj-ea"/>
          <a:cs typeface="Arial" pitchFamily="34" charset="0"/>
        </a:defRPr>
      </a:lvl1pPr>
    </p:titleStyle>
    <p:bodyStyle>
      <a:lvl1pPr marL="0" indent="0"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1pPr>
      <a:lvl2pPr marL="266700" indent="-266700" algn="l" defTabSz="914400" rtl="0" eaLnBrk="1" latinLnBrk="0" hangingPunct="1">
        <a:spcBef>
          <a:spcPct val="20000"/>
        </a:spcBef>
        <a:buClr>
          <a:srgbClr val="2D89CC"/>
        </a:buClr>
        <a:buSzPct val="100000"/>
        <a:buFont typeface="Arial" pitchFamily="34" charset="0"/>
        <a:buChar char="•"/>
        <a:defRPr sz="1800" kern="1200">
          <a:solidFill>
            <a:schemeClr val="tx1"/>
          </a:solidFill>
          <a:latin typeface="Arial" pitchFamily="34" charset="0"/>
          <a:ea typeface="+mn-ea"/>
          <a:cs typeface="Arial" pitchFamily="34" charset="0"/>
        </a:defRPr>
      </a:lvl2pPr>
      <a:lvl3pPr marL="542925" indent="-266700" algn="l" defTabSz="914400" rtl="0" eaLnBrk="1" latinLnBrk="0" hangingPunct="1">
        <a:spcBef>
          <a:spcPct val="20000"/>
        </a:spcBef>
        <a:buClr>
          <a:srgbClr val="2D89CC"/>
        </a:buClr>
        <a:buSzPct val="100000"/>
        <a:buFont typeface="Arial" pitchFamily="34" charset="0"/>
        <a:buChar char="•"/>
        <a:tabLst/>
        <a:defRPr sz="1800" kern="1200">
          <a:solidFill>
            <a:schemeClr val="tx1"/>
          </a:solidFill>
          <a:latin typeface="Arial" pitchFamily="34" charset="0"/>
          <a:ea typeface="+mn-ea"/>
          <a:cs typeface="Arial" pitchFamily="34" charset="0"/>
        </a:defRPr>
      </a:lvl3pPr>
      <a:lvl4pPr marL="809625" indent="-266700" algn="l" defTabSz="914400" rtl="0" eaLnBrk="1" latinLnBrk="0" hangingPunct="1">
        <a:spcBef>
          <a:spcPct val="20000"/>
        </a:spcBef>
        <a:buClr>
          <a:srgbClr val="2D89CC"/>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076325" indent="-266700" algn="l" defTabSz="914400" rtl="0" eaLnBrk="1" latinLnBrk="0" hangingPunct="1">
        <a:spcBef>
          <a:spcPct val="20000"/>
        </a:spcBef>
        <a:buClr>
          <a:srgbClr val="2D89CC"/>
        </a:buClr>
        <a:buSzPct val="100000"/>
        <a:buFont typeface="Arial" pitchFamily="34" charset="0"/>
        <a:buChar char="•"/>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99" y="981075"/>
            <a:ext cx="8173033" cy="844537"/>
          </a:xfrm>
          <a:prstGeom prst="rect">
            <a:avLst/>
          </a:prstGeom>
        </p:spPr>
        <p:txBody>
          <a:bodyPr vert="horz" lIns="0" tIns="0" rIns="0" bIns="0" rtlCol="0" anchor="b" anchorCtr="0">
            <a:noAutofit/>
          </a:bodyPr>
          <a:lstStyle/>
          <a:p>
            <a:r>
              <a:rPr lang="de-DE" noProof="0" dirty="0"/>
              <a:t>Titelmasterformat durch Klicken bearbeiten</a:t>
            </a:r>
          </a:p>
        </p:txBody>
      </p:sp>
      <p:sp>
        <p:nvSpPr>
          <p:cNvPr id="3" name="Textplatzhalter 2"/>
          <p:cNvSpPr>
            <a:spLocks noGrp="1"/>
          </p:cNvSpPr>
          <p:nvPr>
            <p:ph type="body" idx="1"/>
          </p:nvPr>
        </p:nvSpPr>
        <p:spPr>
          <a:xfrm>
            <a:off x="536574" y="2060848"/>
            <a:ext cx="8158163" cy="4320902"/>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7" name="Rechteck 1"/>
          <p:cNvSpPr>
            <a:spLocks noChangeArrowheads="1"/>
          </p:cNvSpPr>
          <p:nvPr/>
        </p:nvSpPr>
        <p:spPr bwMode="auto">
          <a:xfrm flipH="1">
            <a:off x="7356474" y="5065711"/>
            <a:ext cx="1799653" cy="1800000"/>
          </a:xfrm>
          <a:prstGeom prst="corner">
            <a:avLst>
              <a:gd name="adj1" fmla="val 11472"/>
              <a:gd name="adj2" fmla="val 10808"/>
            </a:avLst>
          </a:prstGeom>
          <a:solidFill>
            <a:schemeClr val="accent1"/>
          </a:solidFill>
          <a:ln>
            <a:noFill/>
          </a:ln>
        </p:spPr>
        <p:txBody>
          <a:bodyPr/>
          <a:lstStyle/>
          <a:p>
            <a:endParaRPr lang="de-DE" noProof="0">
              <a:latin typeface="Arial" pitchFamily="34" charset="0"/>
              <a:cs typeface="Arial" pitchFamily="34" charset="0"/>
            </a:endParaRPr>
          </a:p>
        </p:txBody>
      </p:sp>
      <p:sp>
        <p:nvSpPr>
          <p:cNvPr id="22" name="Foliennummernplatzhalter 21"/>
          <p:cNvSpPr>
            <a:spLocks noGrp="1"/>
          </p:cNvSpPr>
          <p:nvPr>
            <p:ph type="sldNum" sz="quarter" idx="4"/>
          </p:nvPr>
        </p:nvSpPr>
        <p:spPr>
          <a:xfrm>
            <a:off x="529382" y="6659276"/>
            <a:ext cx="504946" cy="138499"/>
          </a:xfrm>
          <a:prstGeom prst="rect">
            <a:avLst/>
          </a:prstGeom>
        </p:spPr>
        <p:txBody>
          <a:bodyPr vert="horz" wrap="none" lIns="0" tIns="0" rIns="0" bIns="0" rtlCol="0" anchor="b" anchorCtr="0">
            <a:spAutoFit/>
          </a:bodyPr>
          <a:lstStyle>
            <a:lvl1pPr algn="l">
              <a:defRPr sz="900">
                <a:solidFill>
                  <a:schemeClr val="tx1"/>
                </a:solidFill>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23" name="Datumsplatzhalter 22"/>
          <p:cNvSpPr>
            <a:spLocks noGrp="1"/>
          </p:cNvSpPr>
          <p:nvPr>
            <p:ph type="dt" sz="half" idx="2"/>
          </p:nvPr>
        </p:nvSpPr>
        <p:spPr>
          <a:xfrm>
            <a:off x="1404048" y="6642668"/>
            <a:ext cx="3600000" cy="155107"/>
          </a:xfrm>
          <a:prstGeom prst="rect">
            <a:avLst/>
          </a:prstGeom>
        </p:spPr>
        <p:txBody>
          <a:bodyPr vert="horz" wrap="square" lIns="0" tIns="0" rIns="0" bIns="0" rtlCol="0" anchor="b" anchorCtr="0">
            <a:spAutoFit/>
          </a:bodyPr>
          <a:lstStyle>
            <a:lvl1pPr>
              <a:defRPr lang="de-DE" sz="900" smtClean="0">
                <a:solidFill>
                  <a:srgbClr val="000000"/>
                </a:solidFill>
                <a:latin typeface="+mj-lt"/>
                <a:cs typeface="Arial" pitchFamily="34" charset="0"/>
              </a:defRPr>
            </a:lvl1pPr>
          </a:lstStyle>
          <a:p>
            <a:pPr>
              <a:lnSpc>
                <a:spcPct val="120000"/>
              </a:lnSpc>
            </a:pPr>
            <a:r>
              <a:rPr lang="de-DE"/>
              <a:t>Max Mustermann | Musterbezeichnung</a:t>
            </a:r>
            <a:endParaRPr lang="de-DE" dirty="0"/>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897" y="177616"/>
            <a:ext cx="1440000" cy="581250"/>
          </a:xfrm>
          <a:prstGeom prst="rect">
            <a:avLst/>
          </a:prstGeom>
        </p:spPr>
      </p:pic>
      <p:sp>
        <p:nvSpPr>
          <p:cNvPr id="10"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894662167"/>
      </p:ext>
    </p:extLst>
  </p:cSld>
  <p:clrMap bg1="lt1" tx1="dk1" bg2="lt2" tx2="dk2" accent1="accent1" accent2="accent2" accent3="accent3" accent4="accent4" accent5="accent5" accent6="accent6" hlink="hlink" folHlink="folHlink"/>
  <p:sldLayoutIdLst>
    <p:sldLayoutId id="2147483660" r:id="rId1"/>
    <p:sldLayoutId id="2147483661" r:id="rId2"/>
  </p:sldLayoutIdLst>
  <p:hf hdr="0"/>
  <p:txStyles>
    <p:titleStyle>
      <a:lvl1pPr algn="l" defTabSz="914400" rtl="0" eaLnBrk="1" latinLnBrk="0" hangingPunct="1">
        <a:lnSpc>
          <a:spcPct val="90000"/>
        </a:lnSpc>
        <a:spcBef>
          <a:spcPct val="0"/>
        </a:spcBef>
        <a:buNone/>
        <a:defRPr sz="3200" b="0" kern="1200">
          <a:solidFill>
            <a:srgbClr val="2D89CC"/>
          </a:solidFill>
          <a:latin typeface="+mj-lt"/>
          <a:ea typeface="+mj-ea"/>
          <a:cs typeface="Arial" pitchFamily="34" charset="0"/>
        </a:defRPr>
      </a:lvl1pPr>
    </p:titleStyle>
    <p:bodyStyle>
      <a:lvl1pPr marL="0" indent="0"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1pPr>
      <a:lvl2pPr marL="266700" indent="-266700" algn="l" defTabSz="914400" rtl="0" eaLnBrk="1" latinLnBrk="0" hangingPunct="1">
        <a:spcBef>
          <a:spcPct val="20000"/>
        </a:spcBef>
        <a:buClr>
          <a:srgbClr val="2D89CC"/>
        </a:buClr>
        <a:buSzPct val="100000"/>
        <a:buFont typeface="Arial" pitchFamily="34" charset="0"/>
        <a:buChar char="•"/>
        <a:defRPr sz="1800" kern="1200">
          <a:solidFill>
            <a:schemeClr val="tx1"/>
          </a:solidFill>
          <a:latin typeface="Arial" pitchFamily="34" charset="0"/>
          <a:ea typeface="+mn-ea"/>
          <a:cs typeface="Arial" pitchFamily="34" charset="0"/>
        </a:defRPr>
      </a:lvl2pPr>
      <a:lvl3pPr marL="542925" indent="-266700" algn="l" defTabSz="914400" rtl="0" eaLnBrk="1" latinLnBrk="0" hangingPunct="1">
        <a:spcBef>
          <a:spcPct val="20000"/>
        </a:spcBef>
        <a:buClr>
          <a:srgbClr val="2D89CC"/>
        </a:buClr>
        <a:buSzPct val="100000"/>
        <a:buFont typeface="Arial" pitchFamily="34" charset="0"/>
        <a:buChar char="•"/>
        <a:tabLst/>
        <a:defRPr sz="1800" kern="1200">
          <a:solidFill>
            <a:schemeClr val="tx1"/>
          </a:solidFill>
          <a:latin typeface="Arial" pitchFamily="34" charset="0"/>
          <a:ea typeface="+mn-ea"/>
          <a:cs typeface="Arial" pitchFamily="34" charset="0"/>
        </a:defRPr>
      </a:lvl3pPr>
      <a:lvl4pPr marL="809625" indent="-266700" algn="l" defTabSz="914400" rtl="0" eaLnBrk="1" latinLnBrk="0" hangingPunct="1">
        <a:spcBef>
          <a:spcPct val="20000"/>
        </a:spcBef>
        <a:buClr>
          <a:srgbClr val="2D89CC"/>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076325" indent="-266700" algn="l" defTabSz="914400" rtl="0" eaLnBrk="1" latinLnBrk="0" hangingPunct="1">
        <a:spcBef>
          <a:spcPct val="20000"/>
        </a:spcBef>
        <a:buClr>
          <a:srgbClr val="2D89CC"/>
        </a:buClr>
        <a:buSzPct val="100000"/>
        <a:buFont typeface="Arial" pitchFamily="34" charset="0"/>
        <a:buChar char="•"/>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a:xfrm>
            <a:off x="529382" y="2708920"/>
            <a:ext cx="8291090" cy="2020619"/>
          </a:xfrm>
        </p:spPr>
        <p:txBody>
          <a:bodyPr/>
          <a:lstStyle/>
          <a:p>
            <a:br>
              <a:rPr lang="de-DE" dirty="0"/>
            </a:br>
            <a:br>
              <a:rPr lang="de-DE" dirty="0"/>
            </a:br>
            <a:r>
              <a:rPr lang="de-DE" dirty="0"/>
              <a:t>Tiere und Soziale Arbeit. </a:t>
            </a:r>
            <a:br>
              <a:rPr lang="de-DE" dirty="0"/>
            </a:br>
            <a:br>
              <a:rPr lang="de-DE" dirty="0"/>
            </a:br>
            <a:r>
              <a:rPr lang="de-DE" dirty="0"/>
              <a:t>Einführung ins Themenfeld</a:t>
            </a:r>
          </a:p>
        </p:txBody>
      </p:sp>
      <p:sp>
        <p:nvSpPr>
          <p:cNvPr id="6" name="Foliennummernplatzhalter 5"/>
          <p:cNvSpPr>
            <a:spLocks noGrp="1"/>
          </p:cNvSpPr>
          <p:nvPr>
            <p:ph type="sldNum" sz="quarter" idx="11"/>
          </p:nvPr>
        </p:nvSpPr>
        <p:spPr/>
        <p:txBody>
          <a:bodyPr/>
          <a:lstStyle/>
          <a:p>
            <a:r>
              <a:rPr lang="de-DE"/>
              <a:t>Seite  </a:t>
            </a:r>
            <a:fld id="{3733AE7F-6935-469B-B7EA-A7DFC1F0D075}" type="slidenum">
              <a:rPr lang="de-DE" smtClean="0"/>
              <a:pPr/>
              <a:t>1</a:t>
            </a:fld>
            <a:endParaRPr lang="de-DE" dirty="0"/>
          </a:p>
        </p:txBody>
      </p:sp>
      <p:sp>
        <p:nvSpPr>
          <p:cNvPr id="2" name="Fußzeilenplatzhalter 1"/>
          <p:cNvSpPr>
            <a:spLocks noGrp="1"/>
          </p:cNvSpPr>
          <p:nvPr>
            <p:ph type="ftr" sz="quarter" idx="13"/>
          </p:nvPr>
        </p:nvSpPr>
        <p:spPr>
          <a:xfrm>
            <a:off x="6444208" y="6648050"/>
            <a:ext cx="2250530" cy="138499"/>
          </a:xfrm>
        </p:spPr>
        <p:txBody>
          <a:bodyPr/>
          <a:lstStyle/>
          <a:p>
            <a:endParaRPr lang="de-DE" dirty="0"/>
          </a:p>
        </p:txBody>
      </p:sp>
      <p:sp>
        <p:nvSpPr>
          <p:cNvPr id="10" name="Textplatzhalter 9"/>
          <p:cNvSpPr>
            <a:spLocks noGrp="1"/>
          </p:cNvSpPr>
          <p:nvPr>
            <p:ph type="body" idx="1"/>
          </p:nvPr>
        </p:nvSpPr>
        <p:spPr>
          <a:xfrm>
            <a:off x="529382" y="4983583"/>
            <a:ext cx="8154739" cy="246221"/>
          </a:xfrm>
        </p:spPr>
        <p:txBody>
          <a:bodyPr/>
          <a:lstStyle/>
          <a:p>
            <a:r>
              <a:rPr lang="de-DE" b="0" dirty="0"/>
              <a:t>Lotte Rose</a:t>
            </a:r>
          </a:p>
        </p:txBody>
      </p:sp>
      <p:sp>
        <p:nvSpPr>
          <p:cNvPr id="16" name="Textplatzhalter 15"/>
          <p:cNvSpPr>
            <a:spLocks noGrp="1"/>
          </p:cNvSpPr>
          <p:nvPr>
            <p:ph type="body" sz="quarter" idx="15"/>
          </p:nvPr>
        </p:nvSpPr>
        <p:spPr/>
        <p:txBody>
          <a:bodyPr/>
          <a:lstStyle/>
          <a:p>
            <a:r>
              <a:rPr lang="de-DE" b="1" dirty="0"/>
              <a:t>Fachbereich 4</a:t>
            </a:r>
            <a:r>
              <a:rPr lang="de-DE" dirty="0"/>
              <a:t>  Soziale Arbeit und Gesundheit  </a:t>
            </a:r>
          </a:p>
        </p:txBody>
      </p:sp>
    </p:spTree>
    <p:extLst>
      <p:ext uri="{BB962C8B-B14F-4D97-AF65-F5344CB8AC3E}">
        <p14:creationId xmlns:p14="http://schemas.microsoft.com/office/powerpoint/2010/main" val="1548089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2594" name="Rectangle 2">
            <a:extLst>
              <a:ext uri="{FF2B5EF4-FFF2-40B4-BE49-F238E27FC236}">
                <a16:creationId xmlns:a16="http://schemas.microsoft.com/office/drawing/2014/main" id="{0FB13EE6-E157-497C-8669-88CDFA4C40DF}"/>
              </a:ext>
            </a:extLst>
          </p:cNvPr>
          <p:cNvSpPr>
            <a:spLocks noGrp="1" noChangeArrowheads="1"/>
          </p:cNvSpPr>
          <p:nvPr>
            <p:ph type="title" sz="quarter"/>
          </p:nvPr>
        </p:nvSpPr>
        <p:spPr>
          <a:xfrm>
            <a:off x="539552" y="1345407"/>
            <a:ext cx="7372312" cy="990600"/>
          </a:xfrm>
        </p:spPr>
        <p:txBody>
          <a:bodyPr/>
          <a:lstStyle/>
          <a:p>
            <a:r>
              <a:rPr lang="de-DE" altLang="de-DE" dirty="0"/>
              <a:t>Tiere als Raumkonkurrenten  </a:t>
            </a:r>
          </a:p>
        </p:txBody>
      </p:sp>
      <p:sp>
        <p:nvSpPr>
          <p:cNvPr id="622625" name="AutoShape 33" descr="9k=">
            <a:extLst>
              <a:ext uri="{FF2B5EF4-FFF2-40B4-BE49-F238E27FC236}">
                <a16:creationId xmlns:a16="http://schemas.microsoft.com/office/drawing/2014/main" id="{0C73023F-7314-4B39-87C8-2CBABD210BCF}"/>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7" name="AutoShape 35" descr="9k=">
            <a:extLst>
              <a:ext uri="{FF2B5EF4-FFF2-40B4-BE49-F238E27FC236}">
                <a16:creationId xmlns:a16="http://schemas.microsoft.com/office/drawing/2014/main" id="{34B5615F-CFD6-431A-887F-F1688740640B}"/>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9" name="AutoShape 37" descr="9k=">
            <a:extLst>
              <a:ext uri="{FF2B5EF4-FFF2-40B4-BE49-F238E27FC236}">
                <a16:creationId xmlns:a16="http://schemas.microsoft.com/office/drawing/2014/main" id="{E20BC1D8-79B7-42A6-9D2D-5AC7075C8A5D}"/>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2" name="Inhaltsplatzhalter 1">
            <a:extLst>
              <a:ext uri="{FF2B5EF4-FFF2-40B4-BE49-F238E27FC236}">
                <a16:creationId xmlns:a16="http://schemas.microsoft.com/office/drawing/2014/main" id="{5D88A167-4FE4-4E49-B88B-38C024AF1289}"/>
              </a:ext>
            </a:extLst>
          </p:cNvPr>
          <p:cNvSpPr>
            <a:spLocks noGrp="1"/>
          </p:cNvSpPr>
          <p:nvPr>
            <p:ph sz="quarter" idx="3"/>
          </p:nvPr>
        </p:nvSpPr>
        <p:spPr/>
        <p:txBody>
          <a:bodyPr/>
          <a:lstStyle/>
          <a:p>
            <a:endParaRPr lang="de-DE"/>
          </a:p>
        </p:txBody>
      </p:sp>
      <p:pic>
        <p:nvPicPr>
          <p:cNvPr id="6" name="Grafik 5">
            <a:extLst>
              <a:ext uri="{FF2B5EF4-FFF2-40B4-BE49-F238E27FC236}">
                <a16:creationId xmlns:a16="http://schemas.microsoft.com/office/drawing/2014/main" id="{33876ACB-D744-4CE4-B4DC-1457191B82D7}"/>
              </a:ext>
            </a:extLst>
          </p:cNvPr>
          <p:cNvPicPr>
            <a:picLocks noChangeAspect="1"/>
          </p:cNvPicPr>
          <p:nvPr/>
        </p:nvPicPr>
        <p:blipFill>
          <a:blip r:embed="rId2"/>
          <a:stretch>
            <a:fillRect/>
          </a:stretch>
        </p:blipFill>
        <p:spPr>
          <a:xfrm>
            <a:off x="4971055" y="2553270"/>
            <a:ext cx="3704068" cy="3899321"/>
          </a:xfrm>
          <a:prstGeom prst="rect">
            <a:avLst/>
          </a:prstGeom>
          <a:ln>
            <a:solidFill>
              <a:schemeClr val="tx1"/>
            </a:solidFill>
          </a:ln>
        </p:spPr>
      </p:pic>
      <p:pic>
        <p:nvPicPr>
          <p:cNvPr id="8" name="Grafik 7">
            <a:extLst>
              <a:ext uri="{FF2B5EF4-FFF2-40B4-BE49-F238E27FC236}">
                <a16:creationId xmlns:a16="http://schemas.microsoft.com/office/drawing/2014/main" id="{B2D5BD9A-8D45-4B3D-B56E-8423DF0A0E9E}"/>
              </a:ext>
            </a:extLst>
          </p:cNvPr>
          <p:cNvPicPr>
            <a:picLocks noChangeAspect="1"/>
          </p:cNvPicPr>
          <p:nvPr/>
        </p:nvPicPr>
        <p:blipFill>
          <a:blip r:embed="rId3"/>
          <a:stretch>
            <a:fillRect/>
          </a:stretch>
        </p:blipFill>
        <p:spPr>
          <a:xfrm>
            <a:off x="484763" y="3356992"/>
            <a:ext cx="4208645" cy="3143249"/>
          </a:xfrm>
          <a:prstGeom prst="rect">
            <a:avLst/>
          </a:prstGeom>
          <a:ln>
            <a:solidFill>
              <a:schemeClr val="tx1"/>
            </a:solidFill>
          </a:ln>
        </p:spPr>
      </p:pic>
    </p:spTree>
    <p:extLst>
      <p:ext uri="{BB962C8B-B14F-4D97-AF65-F5344CB8AC3E}">
        <p14:creationId xmlns:p14="http://schemas.microsoft.com/office/powerpoint/2010/main" val="381520412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7C8DEE95-AD3C-19B2-98A2-CE9A79901193}"/>
              </a:ext>
            </a:extLst>
          </p:cNvPr>
          <p:cNvSpPr>
            <a:spLocks noGrp="1"/>
          </p:cNvSpPr>
          <p:nvPr>
            <p:ph type="title"/>
          </p:nvPr>
        </p:nvSpPr>
        <p:spPr>
          <a:xfrm>
            <a:off x="552915" y="2448583"/>
            <a:ext cx="8173033" cy="844537"/>
          </a:xfrm>
        </p:spPr>
        <p:txBody>
          <a:bodyPr/>
          <a:lstStyle/>
          <a:p>
            <a:r>
              <a:rPr lang="de-DE" dirty="0"/>
              <a:t>menschliche Gewalt gegen Tiere </a:t>
            </a:r>
          </a:p>
        </p:txBody>
      </p:sp>
      <p:sp>
        <p:nvSpPr>
          <p:cNvPr id="13" name="Inhaltsplatzhalter 12">
            <a:extLst>
              <a:ext uri="{FF2B5EF4-FFF2-40B4-BE49-F238E27FC236}">
                <a16:creationId xmlns:a16="http://schemas.microsoft.com/office/drawing/2014/main" id="{68876427-2743-3FF6-F3E0-71FC4DF24E00}"/>
              </a:ext>
            </a:extLst>
          </p:cNvPr>
          <p:cNvSpPr>
            <a:spLocks noGrp="1"/>
          </p:cNvSpPr>
          <p:nvPr>
            <p:ph idx="1"/>
          </p:nvPr>
        </p:nvSpPr>
        <p:spPr>
          <a:xfrm>
            <a:off x="551739" y="3573016"/>
            <a:ext cx="8158163" cy="4320902"/>
          </a:xfrm>
        </p:spPr>
        <p:txBody>
          <a:bodyPr/>
          <a:lstStyle/>
          <a:p>
            <a:pPr marL="285750" indent="-285750">
              <a:buFont typeface="Arial" panose="020B0604020202020204" pitchFamily="34" charset="0"/>
              <a:buChar char="•"/>
            </a:pPr>
            <a:r>
              <a:rPr lang="de-DE" sz="2000" dirty="0"/>
              <a:t>viele (beschwiegene) Dimensionen</a:t>
            </a:r>
          </a:p>
          <a:p>
            <a:pPr marL="285750" indent="-285750">
              <a:buFont typeface="Arial" panose="020B0604020202020204" pitchFamily="34" charset="0"/>
              <a:buChar char="•"/>
            </a:pPr>
            <a:r>
              <a:rPr lang="de-DE" sz="2000" dirty="0"/>
              <a:t>wachsende öffentliche Problemsensibilität    </a:t>
            </a:r>
          </a:p>
        </p:txBody>
      </p:sp>
    </p:spTree>
    <p:extLst>
      <p:ext uri="{BB962C8B-B14F-4D97-AF65-F5344CB8AC3E}">
        <p14:creationId xmlns:p14="http://schemas.microsoft.com/office/powerpoint/2010/main" val="1896346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2594" name="Rectangle 2">
            <a:extLst>
              <a:ext uri="{FF2B5EF4-FFF2-40B4-BE49-F238E27FC236}">
                <a16:creationId xmlns:a16="http://schemas.microsoft.com/office/drawing/2014/main" id="{0FB13EE6-E157-497C-8669-88CDFA4C40DF}"/>
              </a:ext>
            </a:extLst>
          </p:cNvPr>
          <p:cNvSpPr>
            <a:spLocks noGrp="1" noChangeArrowheads="1"/>
          </p:cNvSpPr>
          <p:nvPr>
            <p:ph type="title" sz="quarter"/>
          </p:nvPr>
        </p:nvSpPr>
        <p:spPr>
          <a:xfrm>
            <a:off x="719710" y="1762660"/>
            <a:ext cx="7372312" cy="990600"/>
          </a:xfrm>
        </p:spPr>
        <p:txBody>
          <a:bodyPr/>
          <a:lstStyle/>
          <a:p>
            <a:r>
              <a:rPr lang="de-DE" altLang="de-DE" dirty="0"/>
              <a:t>Gewalt in der Tierhaltung im Privaten</a:t>
            </a:r>
          </a:p>
        </p:txBody>
      </p:sp>
      <p:sp>
        <p:nvSpPr>
          <p:cNvPr id="622625" name="AutoShape 33" descr="9k=">
            <a:extLst>
              <a:ext uri="{FF2B5EF4-FFF2-40B4-BE49-F238E27FC236}">
                <a16:creationId xmlns:a16="http://schemas.microsoft.com/office/drawing/2014/main" id="{0C73023F-7314-4B39-87C8-2CBABD210BCF}"/>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7" name="AutoShape 35" descr="9k=">
            <a:extLst>
              <a:ext uri="{FF2B5EF4-FFF2-40B4-BE49-F238E27FC236}">
                <a16:creationId xmlns:a16="http://schemas.microsoft.com/office/drawing/2014/main" id="{34B5615F-CFD6-431A-887F-F1688740640B}"/>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9" name="AutoShape 37" descr="9k=">
            <a:extLst>
              <a:ext uri="{FF2B5EF4-FFF2-40B4-BE49-F238E27FC236}">
                <a16:creationId xmlns:a16="http://schemas.microsoft.com/office/drawing/2014/main" id="{E20BC1D8-79B7-42A6-9D2D-5AC7075C8A5D}"/>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pic>
        <p:nvPicPr>
          <p:cNvPr id="5" name="Grafik 4">
            <a:extLst>
              <a:ext uri="{FF2B5EF4-FFF2-40B4-BE49-F238E27FC236}">
                <a16:creationId xmlns:a16="http://schemas.microsoft.com/office/drawing/2014/main" id="{9A27E8BE-3E73-49FD-93D5-2FB9F4E5429F}"/>
              </a:ext>
            </a:extLst>
          </p:cNvPr>
          <p:cNvPicPr>
            <a:picLocks noChangeAspect="1"/>
          </p:cNvPicPr>
          <p:nvPr/>
        </p:nvPicPr>
        <p:blipFill>
          <a:blip r:embed="rId2"/>
          <a:stretch>
            <a:fillRect/>
          </a:stretch>
        </p:blipFill>
        <p:spPr>
          <a:xfrm>
            <a:off x="729412" y="3461922"/>
            <a:ext cx="3391418" cy="2543564"/>
          </a:xfrm>
          <a:prstGeom prst="rect">
            <a:avLst/>
          </a:prstGeom>
        </p:spPr>
      </p:pic>
      <p:pic>
        <p:nvPicPr>
          <p:cNvPr id="6" name="Grafik 5">
            <a:extLst>
              <a:ext uri="{FF2B5EF4-FFF2-40B4-BE49-F238E27FC236}">
                <a16:creationId xmlns:a16="http://schemas.microsoft.com/office/drawing/2014/main" id="{736603A3-BBBE-406B-B910-7D40F1342B67}"/>
              </a:ext>
            </a:extLst>
          </p:cNvPr>
          <p:cNvPicPr>
            <a:picLocks noChangeAspect="1"/>
          </p:cNvPicPr>
          <p:nvPr/>
        </p:nvPicPr>
        <p:blipFill>
          <a:blip r:embed="rId3"/>
          <a:stretch>
            <a:fillRect/>
          </a:stretch>
        </p:blipFill>
        <p:spPr>
          <a:xfrm>
            <a:off x="4405866" y="3461922"/>
            <a:ext cx="4099270" cy="2547403"/>
          </a:xfrm>
          <a:prstGeom prst="rect">
            <a:avLst/>
          </a:prstGeom>
          <a:ln>
            <a:solidFill>
              <a:schemeClr val="tx1"/>
            </a:solidFill>
          </a:ln>
        </p:spPr>
      </p:pic>
    </p:spTree>
    <p:extLst>
      <p:ext uri="{BB962C8B-B14F-4D97-AF65-F5344CB8AC3E}">
        <p14:creationId xmlns:p14="http://schemas.microsoft.com/office/powerpoint/2010/main" val="390521595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2594" name="Rectangle 2">
            <a:extLst>
              <a:ext uri="{FF2B5EF4-FFF2-40B4-BE49-F238E27FC236}">
                <a16:creationId xmlns:a16="http://schemas.microsoft.com/office/drawing/2014/main" id="{0FB13EE6-E157-497C-8669-88CDFA4C40DF}"/>
              </a:ext>
            </a:extLst>
          </p:cNvPr>
          <p:cNvSpPr>
            <a:spLocks noGrp="1" noChangeArrowheads="1"/>
          </p:cNvSpPr>
          <p:nvPr>
            <p:ph type="title" sz="quarter"/>
          </p:nvPr>
        </p:nvSpPr>
        <p:spPr>
          <a:xfrm>
            <a:off x="719710" y="1762660"/>
            <a:ext cx="7372312" cy="990600"/>
          </a:xfrm>
        </p:spPr>
        <p:txBody>
          <a:bodyPr/>
          <a:lstStyle/>
          <a:p>
            <a:r>
              <a:rPr lang="de-DE" altLang="de-DE" dirty="0"/>
              <a:t>Gewalt gegenüber Nutz- und Fleischtieren</a:t>
            </a:r>
          </a:p>
        </p:txBody>
      </p:sp>
      <p:sp>
        <p:nvSpPr>
          <p:cNvPr id="622625" name="AutoShape 33" descr="9k=">
            <a:extLst>
              <a:ext uri="{FF2B5EF4-FFF2-40B4-BE49-F238E27FC236}">
                <a16:creationId xmlns:a16="http://schemas.microsoft.com/office/drawing/2014/main" id="{0C73023F-7314-4B39-87C8-2CBABD210BCF}"/>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7" name="AutoShape 35" descr="9k=">
            <a:extLst>
              <a:ext uri="{FF2B5EF4-FFF2-40B4-BE49-F238E27FC236}">
                <a16:creationId xmlns:a16="http://schemas.microsoft.com/office/drawing/2014/main" id="{34B5615F-CFD6-431A-887F-F1688740640B}"/>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9" name="AutoShape 37" descr="9k=">
            <a:extLst>
              <a:ext uri="{FF2B5EF4-FFF2-40B4-BE49-F238E27FC236}">
                <a16:creationId xmlns:a16="http://schemas.microsoft.com/office/drawing/2014/main" id="{E20BC1D8-79B7-42A6-9D2D-5AC7075C8A5D}"/>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pic>
        <p:nvPicPr>
          <p:cNvPr id="2" name="Grafik 1">
            <a:extLst>
              <a:ext uri="{FF2B5EF4-FFF2-40B4-BE49-F238E27FC236}">
                <a16:creationId xmlns:a16="http://schemas.microsoft.com/office/drawing/2014/main" id="{334A5941-834E-472E-BFF7-67D9B8956EBE}"/>
              </a:ext>
            </a:extLst>
          </p:cNvPr>
          <p:cNvPicPr>
            <a:picLocks noChangeAspect="1"/>
          </p:cNvPicPr>
          <p:nvPr/>
        </p:nvPicPr>
        <p:blipFill>
          <a:blip r:embed="rId2"/>
          <a:stretch>
            <a:fillRect/>
          </a:stretch>
        </p:blipFill>
        <p:spPr>
          <a:xfrm>
            <a:off x="717560" y="3345799"/>
            <a:ext cx="4430504" cy="3007234"/>
          </a:xfrm>
          <a:prstGeom prst="rect">
            <a:avLst/>
          </a:prstGeom>
        </p:spPr>
      </p:pic>
    </p:spTree>
    <p:extLst>
      <p:ext uri="{BB962C8B-B14F-4D97-AF65-F5344CB8AC3E}">
        <p14:creationId xmlns:p14="http://schemas.microsoft.com/office/powerpoint/2010/main" val="39112430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2594" name="Rectangle 2">
            <a:extLst>
              <a:ext uri="{FF2B5EF4-FFF2-40B4-BE49-F238E27FC236}">
                <a16:creationId xmlns:a16="http://schemas.microsoft.com/office/drawing/2014/main" id="{0FB13EE6-E157-497C-8669-88CDFA4C40DF}"/>
              </a:ext>
            </a:extLst>
          </p:cNvPr>
          <p:cNvSpPr>
            <a:spLocks noGrp="1" noChangeArrowheads="1"/>
          </p:cNvSpPr>
          <p:nvPr>
            <p:ph type="title" sz="quarter"/>
          </p:nvPr>
        </p:nvSpPr>
        <p:spPr>
          <a:xfrm>
            <a:off x="1979712" y="1700808"/>
            <a:ext cx="7372312" cy="990600"/>
          </a:xfrm>
        </p:spPr>
        <p:txBody>
          <a:bodyPr/>
          <a:lstStyle/>
          <a:p>
            <a:r>
              <a:rPr lang="de-DE" altLang="de-DE" dirty="0"/>
              <a:t>Gewalt gegenüber Labortieren</a:t>
            </a:r>
          </a:p>
        </p:txBody>
      </p:sp>
      <p:sp>
        <p:nvSpPr>
          <p:cNvPr id="622625" name="AutoShape 33" descr="9k=">
            <a:extLst>
              <a:ext uri="{FF2B5EF4-FFF2-40B4-BE49-F238E27FC236}">
                <a16:creationId xmlns:a16="http://schemas.microsoft.com/office/drawing/2014/main" id="{0C73023F-7314-4B39-87C8-2CBABD210BCF}"/>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7" name="AutoShape 35" descr="9k=">
            <a:extLst>
              <a:ext uri="{FF2B5EF4-FFF2-40B4-BE49-F238E27FC236}">
                <a16:creationId xmlns:a16="http://schemas.microsoft.com/office/drawing/2014/main" id="{34B5615F-CFD6-431A-887F-F1688740640B}"/>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9" name="AutoShape 37" descr="9k=">
            <a:extLst>
              <a:ext uri="{FF2B5EF4-FFF2-40B4-BE49-F238E27FC236}">
                <a16:creationId xmlns:a16="http://schemas.microsoft.com/office/drawing/2014/main" id="{E20BC1D8-79B7-42A6-9D2D-5AC7075C8A5D}"/>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pic>
        <p:nvPicPr>
          <p:cNvPr id="3" name="Grafik 2">
            <a:extLst>
              <a:ext uri="{FF2B5EF4-FFF2-40B4-BE49-F238E27FC236}">
                <a16:creationId xmlns:a16="http://schemas.microsoft.com/office/drawing/2014/main" id="{7CF52E46-B0CE-42DF-816E-DB42FE6414EF}"/>
              </a:ext>
            </a:extLst>
          </p:cNvPr>
          <p:cNvPicPr>
            <a:picLocks noChangeAspect="1"/>
          </p:cNvPicPr>
          <p:nvPr/>
        </p:nvPicPr>
        <p:blipFill>
          <a:blip r:embed="rId2"/>
          <a:stretch>
            <a:fillRect/>
          </a:stretch>
        </p:blipFill>
        <p:spPr>
          <a:xfrm>
            <a:off x="2987824" y="2996952"/>
            <a:ext cx="3276297" cy="3215500"/>
          </a:xfrm>
          <a:prstGeom prst="rect">
            <a:avLst/>
          </a:prstGeom>
        </p:spPr>
      </p:pic>
    </p:spTree>
    <p:extLst>
      <p:ext uri="{BB962C8B-B14F-4D97-AF65-F5344CB8AC3E}">
        <p14:creationId xmlns:p14="http://schemas.microsoft.com/office/powerpoint/2010/main" val="124991587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2594" name="Rectangle 2">
            <a:extLst>
              <a:ext uri="{FF2B5EF4-FFF2-40B4-BE49-F238E27FC236}">
                <a16:creationId xmlns:a16="http://schemas.microsoft.com/office/drawing/2014/main" id="{0FB13EE6-E157-497C-8669-88CDFA4C40DF}"/>
              </a:ext>
            </a:extLst>
          </p:cNvPr>
          <p:cNvSpPr>
            <a:spLocks noGrp="1" noChangeArrowheads="1"/>
          </p:cNvSpPr>
          <p:nvPr>
            <p:ph type="title" sz="quarter"/>
          </p:nvPr>
        </p:nvSpPr>
        <p:spPr>
          <a:xfrm>
            <a:off x="604484" y="1516576"/>
            <a:ext cx="3636266" cy="885467"/>
          </a:xfrm>
        </p:spPr>
        <p:txBody>
          <a:bodyPr/>
          <a:lstStyle/>
          <a:p>
            <a:r>
              <a:rPr lang="de-DE" altLang="de-DE" dirty="0"/>
              <a:t>Gewalt gegenüber Vergnügungstieren </a:t>
            </a:r>
          </a:p>
        </p:txBody>
      </p:sp>
      <p:sp>
        <p:nvSpPr>
          <p:cNvPr id="622625" name="AutoShape 33" descr="9k=">
            <a:extLst>
              <a:ext uri="{FF2B5EF4-FFF2-40B4-BE49-F238E27FC236}">
                <a16:creationId xmlns:a16="http://schemas.microsoft.com/office/drawing/2014/main" id="{0C73023F-7314-4B39-87C8-2CBABD210BCF}"/>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7" name="AutoShape 35" descr="9k=">
            <a:extLst>
              <a:ext uri="{FF2B5EF4-FFF2-40B4-BE49-F238E27FC236}">
                <a16:creationId xmlns:a16="http://schemas.microsoft.com/office/drawing/2014/main" id="{34B5615F-CFD6-431A-887F-F1688740640B}"/>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9" name="AutoShape 37" descr="9k=">
            <a:extLst>
              <a:ext uri="{FF2B5EF4-FFF2-40B4-BE49-F238E27FC236}">
                <a16:creationId xmlns:a16="http://schemas.microsoft.com/office/drawing/2014/main" id="{E20BC1D8-79B7-42A6-9D2D-5AC7075C8A5D}"/>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pic>
        <p:nvPicPr>
          <p:cNvPr id="7" name="Grafik 6">
            <a:extLst>
              <a:ext uri="{FF2B5EF4-FFF2-40B4-BE49-F238E27FC236}">
                <a16:creationId xmlns:a16="http://schemas.microsoft.com/office/drawing/2014/main" id="{A67BC598-13AD-4A87-B0CB-B05D3BE3D365}"/>
              </a:ext>
            </a:extLst>
          </p:cNvPr>
          <p:cNvPicPr>
            <a:picLocks noChangeAspect="1"/>
          </p:cNvPicPr>
          <p:nvPr/>
        </p:nvPicPr>
        <p:blipFill>
          <a:blip r:embed="rId2"/>
          <a:stretch>
            <a:fillRect/>
          </a:stretch>
        </p:blipFill>
        <p:spPr>
          <a:xfrm>
            <a:off x="611560" y="3855757"/>
            <a:ext cx="3312368" cy="2590093"/>
          </a:xfrm>
          <a:prstGeom prst="rect">
            <a:avLst/>
          </a:prstGeom>
          <a:ln>
            <a:solidFill>
              <a:schemeClr val="tx1"/>
            </a:solidFill>
          </a:ln>
        </p:spPr>
      </p:pic>
      <p:pic>
        <p:nvPicPr>
          <p:cNvPr id="2" name="Grafik 1">
            <a:extLst>
              <a:ext uri="{FF2B5EF4-FFF2-40B4-BE49-F238E27FC236}">
                <a16:creationId xmlns:a16="http://schemas.microsoft.com/office/drawing/2014/main" id="{41C53B67-666B-4559-BEE8-C2AD373037C1}"/>
              </a:ext>
            </a:extLst>
          </p:cNvPr>
          <p:cNvPicPr>
            <a:picLocks noChangeAspect="1"/>
          </p:cNvPicPr>
          <p:nvPr/>
        </p:nvPicPr>
        <p:blipFill>
          <a:blip r:embed="rId3"/>
          <a:stretch>
            <a:fillRect/>
          </a:stretch>
        </p:blipFill>
        <p:spPr>
          <a:xfrm>
            <a:off x="4665662" y="4512461"/>
            <a:ext cx="3866778" cy="1933389"/>
          </a:xfrm>
          <a:prstGeom prst="rect">
            <a:avLst/>
          </a:prstGeom>
        </p:spPr>
      </p:pic>
      <p:pic>
        <p:nvPicPr>
          <p:cNvPr id="4" name="Grafik 3">
            <a:extLst>
              <a:ext uri="{FF2B5EF4-FFF2-40B4-BE49-F238E27FC236}">
                <a16:creationId xmlns:a16="http://schemas.microsoft.com/office/drawing/2014/main" id="{30560533-1E8E-4B2C-B384-494CA3E8AA6D}"/>
              </a:ext>
            </a:extLst>
          </p:cNvPr>
          <p:cNvPicPr>
            <a:picLocks noChangeAspect="1"/>
          </p:cNvPicPr>
          <p:nvPr/>
        </p:nvPicPr>
        <p:blipFill>
          <a:blip r:embed="rId4"/>
          <a:stretch>
            <a:fillRect/>
          </a:stretch>
        </p:blipFill>
        <p:spPr>
          <a:xfrm>
            <a:off x="5312220" y="2402043"/>
            <a:ext cx="3204218" cy="1802169"/>
          </a:xfrm>
          <a:prstGeom prst="rect">
            <a:avLst/>
          </a:prstGeom>
          <a:ln>
            <a:solidFill>
              <a:schemeClr val="tx1"/>
            </a:solidFill>
          </a:ln>
        </p:spPr>
      </p:pic>
      <p:pic>
        <p:nvPicPr>
          <p:cNvPr id="6" name="Grafik 5">
            <a:extLst>
              <a:ext uri="{FF2B5EF4-FFF2-40B4-BE49-F238E27FC236}">
                <a16:creationId xmlns:a16="http://schemas.microsoft.com/office/drawing/2014/main" id="{C84959F0-A273-4357-95FC-8858138B7FDF}"/>
              </a:ext>
            </a:extLst>
          </p:cNvPr>
          <p:cNvPicPr>
            <a:picLocks noChangeAspect="1"/>
          </p:cNvPicPr>
          <p:nvPr/>
        </p:nvPicPr>
        <p:blipFill>
          <a:blip r:embed="rId5"/>
          <a:stretch>
            <a:fillRect/>
          </a:stretch>
        </p:blipFill>
        <p:spPr>
          <a:xfrm>
            <a:off x="5336104" y="1496621"/>
            <a:ext cx="3364236" cy="716348"/>
          </a:xfrm>
          <a:prstGeom prst="rect">
            <a:avLst/>
          </a:prstGeom>
        </p:spPr>
      </p:pic>
    </p:spTree>
    <p:extLst>
      <p:ext uri="{BB962C8B-B14F-4D97-AF65-F5344CB8AC3E}">
        <p14:creationId xmlns:p14="http://schemas.microsoft.com/office/powerpoint/2010/main" val="34557877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2594" name="Rectangle 2">
            <a:extLst>
              <a:ext uri="{FF2B5EF4-FFF2-40B4-BE49-F238E27FC236}">
                <a16:creationId xmlns:a16="http://schemas.microsoft.com/office/drawing/2014/main" id="{0FB13EE6-E157-497C-8669-88CDFA4C40DF}"/>
              </a:ext>
            </a:extLst>
          </p:cNvPr>
          <p:cNvSpPr>
            <a:spLocks noGrp="1" noChangeArrowheads="1"/>
          </p:cNvSpPr>
          <p:nvPr>
            <p:ph type="title" sz="quarter"/>
          </p:nvPr>
        </p:nvSpPr>
        <p:spPr>
          <a:xfrm>
            <a:off x="719710" y="1762660"/>
            <a:ext cx="7372312" cy="990600"/>
          </a:xfrm>
        </p:spPr>
        <p:txBody>
          <a:bodyPr/>
          <a:lstStyle/>
          <a:p>
            <a:r>
              <a:rPr lang="de-DE" altLang="de-DE" dirty="0"/>
              <a:t>Gewalt der Ausrottung von Tierarten  </a:t>
            </a:r>
          </a:p>
        </p:txBody>
      </p:sp>
      <p:sp>
        <p:nvSpPr>
          <p:cNvPr id="622625" name="AutoShape 33" descr="9k=">
            <a:extLst>
              <a:ext uri="{FF2B5EF4-FFF2-40B4-BE49-F238E27FC236}">
                <a16:creationId xmlns:a16="http://schemas.microsoft.com/office/drawing/2014/main" id="{0C73023F-7314-4B39-87C8-2CBABD210BCF}"/>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7" name="AutoShape 35" descr="9k=">
            <a:extLst>
              <a:ext uri="{FF2B5EF4-FFF2-40B4-BE49-F238E27FC236}">
                <a16:creationId xmlns:a16="http://schemas.microsoft.com/office/drawing/2014/main" id="{34B5615F-CFD6-431A-887F-F1688740640B}"/>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9" name="AutoShape 37" descr="9k=">
            <a:extLst>
              <a:ext uri="{FF2B5EF4-FFF2-40B4-BE49-F238E27FC236}">
                <a16:creationId xmlns:a16="http://schemas.microsoft.com/office/drawing/2014/main" id="{E20BC1D8-79B7-42A6-9D2D-5AC7075C8A5D}"/>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pic>
        <p:nvPicPr>
          <p:cNvPr id="5" name="Grafik 4">
            <a:extLst>
              <a:ext uri="{FF2B5EF4-FFF2-40B4-BE49-F238E27FC236}">
                <a16:creationId xmlns:a16="http://schemas.microsoft.com/office/drawing/2014/main" id="{E59AFF15-E31D-4957-A79A-E6FC9D588A49}"/>
              </a:ext>
            </a:extLst>
          </p:cNvPr>
          <p:cNvPicPr>
            <a:picLocks noChangeAspect="1"/>
          </p:cNvPicPr>
          <p:nvPr/>
        </p:nvPicPr>
        <p:blipFill>
          <a:blip r:embed="rId2"/>
          <a:stretch>
            <a:fillRect/>
          </a:stretch>
        </p:blipFill>
        <p:spPr>
          <a:xfrm>
            <a:off x="719710" y="4240741"/>
            <a:ext cx="4572000" cy="2038978"/>
          </a:xfrm>
          <a:prstGeom prst="rect">
            <a:avLst/>
          </a:prstGeom>
          <a:ln>
            <a:solidFill>
              <a:schemeClr val="tx1"/>
            </a:solidFill>
          </a:ln>
        </p:spPr>
      </p:pic>
      <p:pic>
        <p:nvPicPr>
          <p:cNvPr id="6" name="Grafik 5">
            <a:extLst>
              <a:ext uri="{FF2B5EF4-FFF2-40B4-BE49-F238E27FC236}">
                <a16:creationId xmlns:a16="http://schemas.microsoft.com/office/drawing/2014/main" id="{0D994BDA-8977-4D03-8A09-51F070F10F1D}"/>
              </a:ext>
            </a:extLst>
          </p:cNvPr>
          <p:cNvPicPr>
            <a:picLocks noChangeAspect="1"/>
          </p:cNvPicPr>
          <p:nvPr/>
        </p:nvPicPr>
        <p:blipFill>
          <a:blip r:embed="rId3"/>
          <a:stretch>
            <a:fillRect/>
          </a:stretch>
        </p:blipFill>
        <p:spPr>
          <a:xfrm>
            <a:off x="5910694" y="3016483"/>
            <a:ext cx="2155534" cy="3275887"/>
          </a:xfrm>
          <a:prstGeom prst="rect">
            <a:avLst/>
          </a:prstGeom>
          <a:ln>
            <a:solidFill>
              <a:schemeClr val="tx1"/>
            </a:solidFill>
          </a:ln>
        </p:spPr>
      </p:pic>
    </p:spTree>
    <p:extLst>
      <p:ext uri="{BB962C8B-B14F-4D97-AF65-F5344CB8AC3E}">
        <p14:creationId xmlns:p14="http://schemas.microsoft.com/office/powerpoint/2010/main" val="306198482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8738" name="Rectangle 2">
            <a:extLst>
              <a:ext uri="{FF2B5EF4-FFF2-40B4-BE49-F238E27FC236}">
                <a16:creationId xmlns:a16="http://schemas.microsoft.com/office/drawing/2014/main" id="{EB7FCB9D-6A8B-4AA5-8B00-A0B3D4932F51}"/>
              </a:ext>
            </a:extLst>
          </p:cNvPr>
          <p:cNvSpPr>
            <a:spLocks noGrp="1" noChangeArrowheads="1"/>
          </p:cNvSpPr>
          <p:nvPr>
            <p:ph type="title"/>
          </p:nvPr>
        </p:nvSpPr>
        <p:spPr>
          <a:xfrm>
            <a:off x="637170" y="1731789"/>
            <a:ext cx="4366878" cy="1697211"/>
          </a:xfrm>
        </p:spPr>
        <p:txBody>
          <a:bodyPr/>
          <a:lstStyle/>
          <a:p>
            <a:r>
              <a:rPr lang="de-DE" altLang="de-DE" dirty="0"/>
              <a:t>Gewalt gegenüber Tieren als kulturelle Konflikt-felder: Stigmatisierung der ‚Anderen‘</a:t>
            </a:r>
            <a:endParaRPr lang="de-DE" altLang="de-DE" sz="2400" b="0" dirty="0"/>
          </a:p>
        </p:txBody>
      </p:sp>
      <p:pic>
        <p:nvPicPr>
          <p:cNvPr id="628740" name="Picture 4" descr="ANd9GcTwm2INTPVQmP9GfYNB-GDWyYfDKhz1jw8qJjXNd-Be2f6qZCfy7A">
            <a:extLst>
              <a:ext uri="{FF2B5EF4-FFF2-40B4-BE49-F238E27FC236}">
                <a16:creationId xmlns:a16="http://schemas.microsoft.com/office/drawing/2014/main" id="{C98475A5-A7AE-4CDA-BEAD-950C16469D9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16552" y="1731789"/>
            <a:ext cx="3432408" cy="19220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8741" name="Picture 5" descr="Schächtung">
            <a:extLst>
              <a:ext uri="{FF2B5EF4-FFF2-40B4-BE49-F238E27FC236}">
                <a16:creationId xmlns:a16="http://schemas.microsoft.com/office/drawing/2014/main" id="{252F84A8-C941-4AD3-BE38-E1469D648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552" y="4329113"/>
            <a:ext cx="3432407" cy="224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8745" name="AutoShape 9" descr="2Q==">
            <a:extLst>
              <a:ext uri="{FF2B5EF4-FFF2-40B4-BE49-F238E27FC236}">
                <a16:creationId xmlns:a16="http://schemas.microsoft.com/office/drawing/2014/main" id="{A4DA5EAC-1770-4309-90C2-EA5E99161B12}"/>
              </a:ext>
            </a:extLst>
          </p:cNvPr>
          <p:cNvSpPr>
            <a:spLocks noChangeAspect="1" noChangeArrowheads="1"/>
          </p:cNvSpPr>
          <p:nvPr/>
        </p:nvSpPr>
        <p:spPr bwMode="auto">
          <a:xfrm>
            <a:off x="3305175" y="2528888"/>
            <a:ext cx="2533650" cy="1800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pic>
        <p:nvPicPr>
          <p:cNvPr id="2" name="Grafik 1">
            <a:extLst>
              <a:ext uri="{FF2B5EF4-FFF2-40B4-BE49-F238E27FC236}">
                <a16:creationId xmlns:a16="http://schemas.microsoft.com/office/drawing/2014/main" id="{AD921954-79F2-4C3B-BEC7-BD2B67CD7953}"/>
              </a:ext>
            </a:extLst>
          </p:cNvPr>
          <p:cNvPicPr>
            <a:picLocks noChangeAspect="1"/>
          </p:cNvPicPr>
          <p:nvPr/>
        </p:nvPicPr>
        <p:blipFill>
          <a:blip r:embed="rId4"/>
          <a:stretch>
            <a:fillRect/>
          </a:stretch>
        </p:blipFill>
        <p:spPr>
          <a:xfrm>
            <a:off x="637171" y="3664468"/>
            <a:ext cx="3430774" cy="2926661"/>
          </a:xfrm>
          <a:prstGeom prst="rect">
            <a:avLst/>
          </a:prstGeom>
          <a:ln>
            <a:solidFill>
              <a:schemeClr val="tx1"/>
            </a:solidFill>
          </a:ln>
        </p:spPr>
      </p:pic>
    </p:spTree>
    <p:extLst>
      <p:ext uri="{BB962C8B-B14F-4D97-AF65-F5344CB8AC3E}">
        <p14:creationId xmlns:p14="http://schemas.microsoft.com/office/powerpoint/2010/main" val="3727902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87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8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BCBCF-607C-4ADC-866B-15DC24E5A3E9}"/>
              </a:ext>
            </a:extLst>
          </p:cNvPr>
          <p:cNvSpPr>
            <a:spLocks noGrp="1"/>
          </p:cNvSpPr>
          <p:nvPr>
            <p:ph type="title"/>
          </p:nvPr>
        </p:nvSpPr>
        <p:spPr>
          <a:xfrm>
            <a:off x="544008" y="3549589"/>
            <a:ext cx="8173033" cy="671499"/>
          </a:xfrm>
        </p:spPr>
        <p:txBody>
          <a:bodyPr/>
          <a:lstStyle/>
          <a:p>
            <a:r>
              <a:rPr lang="de-DE" dirty="0"/>
              <a:t>Tiere zwischen Idealisierung und Unterwerfung in der menschlichen Gesellschaft: Suchen Sie eigene Beispiele für diese Ambivalenz? </a:t>
            </a:r>
          </a:p>
        </p:txBody>
      </p:sp>
      <p:sp>
        <p:nvSpPr>
          <p:cNvPr id="3" name="Inhaltsplatzhalter 2">
            <a:extLst>
              <a:ext uri="{FF2B5EF4-FFF2-40B4-BE49-F238E27FC236}">
                <a16:creationId xmlns:a16="http://schemas.microsoft.com/office/drawing/2014/main" id="{EA4C970C-00E0-49B6-BD44-EDD303AECB71}"/>
              </a:ext>
            </a:extLst>
          </p:cNvPr>
          <p:cNvSpPr>
            <a:spLocks noGrp="1"/>
          </p:cNvSpPr>
          <p:nvPr>
            <p:ph idx="1"/>
          </p:nvPr>
        </p:nvSpPr>
        <p:spPr>
          <a:xfrm>
            <a:off x="544008" y="4221088"/>
            <a:ext cx="8158163" cy="4320902"/>
          </a:xfrm>
        </p:spPr>
        <p:txBody>
          <a:bodyPr/>
          <a:lstStyle/>
          <a:p>
            <a:pPr marL="285750" indent="-285750">
              <a:buFont typeface="Arial" panose="020B0604020202020204" pitchFamily="34" charset="0"/>
              <a:buChar char="•"/>
            </a:pPr>
            <a:endParaRPr lang="de-DE" sz="2000" dirty="0"/>
          </a:p>
        </p:txBody>
      </p:sp>
      <p:sp>
        <p:nvSpPr>
          <p:cNvPr id="4" name="Foliennummernplatzhalter 3">
            <a:extLst>
              <a:ext uri="{FF2B5EF4-FFF2-40B4-BE49-F238E27FC236}">
                <a16:creationId xmlns:a16="http://schemas.microsoft.com/office/drawing/2014/main" id="{38B29C98-ECFF-4743-B02A-E8E99C065380}"/>
              </a:ext>
            </a:extLst>
          </p:cNvPr>
          <p:cNvSpPr>
            <a:spLocks noGrp="1"/>
          </p:cNvSpPr>
          <p:nvPr>
            <p:ph type="sldNum" sz="quarter" idx="11"/>
          </p:nvPr>
        </p:nvSpPr>
        <p:spPr/>
        <p:txBody>
          <a:bodyPr/>
          <a:lstStyle/>
          <a:p>
            <a:r>
              <a:rPr lang="de-DE"/>
              <a:t>Seite  </a:t>
            </a:r>
            <a:fld id="{3733AE7F-6935-469B-B7EA-A7DFC1F0D075}" type="slidenum">
              <a:rPr lang="de-DE" smtClean="0"/>
              <a:pPr/>
              <a:t>18</a:t>
            </a:fld>
            <a:endParaRPr lang="de-DE" dirty="0"/>
          </a:p>
        </p:txBody>
      </p:sp>
    </p:spTree>
    <p:extLst>
      <p:ext uri="{BB962C8B-B14F-4D97-AF65-F5344CB8AC3E}">
        <p14:creationId xmlns:p14="http://schemas.microsoft.com/office/powerpoint/2010/main" val="1538138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C9C4D-02B1-4EBB-9692-C601C96EE818}"/>
              </a:ext>
            </a:extLst>
          </p:cNvPr>
          <p:cNvSpPr>
            <a:spLocks noGrp="1"/>
          </p:cNvSpPr>
          <p:nvPr>
            <p:ph type="title"/>
          </p:nvPr>
        </p:nvSpPr>
        <p:spPr>
          <a:xfrm>
            <a:off x="529382" y="2708920"/>
            <a:ext cx="8173033" cy="1055829"/>
          </a:xfrm>
        </p:spPr>
        <p:txBody>
          <a:bodyPr/>
          <a:lstStyle/>
          <a:p>
            <a:r>
              <a:rPr lang="de-DE" dirty="0"/>
              <a:t>Wo spielen Tiere wie eine Rolle in der  Sozialen Arbeit?</a:t>
            </a:r>
          </a:p>
        </p:txBody>
      </p:sp>
      <p:sp>
        <p:nvSpPr>
          <p:cNvPr id="4" name="Foliennummernplatzhalter 3">
            <a:extLst>
              <a:ext uri="{FF2B5EF4-FFF2-40B4-BE49-F238E27FC236}">
                <a16:creationId xmlns:a16="http://schemas.microsoft.com/office/drawing/2014/main" id="{829B4A78-62D6-445D-AA07-38590FF5F63F}"/>
              </a:ext>
            </a:extLst>
          </p:cNvPr>
          <p:cNvSpPr>
            <a:spLocks noGrp="1"/>
          </p:cNvSpPr>
          <p:nvPr>
            <p:ph type="sldNum" sz="quarter" idx="11"/>
          </p:nvPr>
        </p:nvSpPr>
        <p:spPr/>
        <p:txBody>
          <a:bodyPr/>
          <a:lstStyle/>
          <a:p>
            <a:r>
              <a:rPr lang="de-DE"/>
              <a:t>Seite  </a:t>
            </a:r>
            <a:fld id="{3733AE7F-6935-469B-B7EA-A7DFC1F0D075}" type="slidenum">
              <a:rPr lang="de-DE" smtClean="0"/>
              <a:pPr/>
              <a:t>19</a:t>
            </a:fld>
            <a:endParaRPr lang="de-DE" dirty="0"/>
          </a:p>
        </p:txBody>
      </p:sp>
    </p:spTree>
    <p:extLst>
      <p:ext uri="{BB962C8B-B14F-4D97-AF65-F5344CB8AC3E}">
        <p14:creationId xmlns:p14="http://schemas.microsoft.com/office/powerpoint/2010/main" val="76803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FED5D-2F43-53DC-8FA5-B103A9320632}"/>
              </a:ext>
            </a:extLst>
          </p:cNvPr>
          <p:cNvSpPr>
            <a:spLocks noGrp="1"/>
          </p:cNvSpPr>
          <p:nvPr>
            <p:ph type="title"/>
          </p:nvPr>
        </p:nvSpPr>
        <p:spPr>
          <a:xfrm>
            <a:off x="529382" y="2564904"/>
            <a:ext cx="8173033" cy="1031539"/>
          </a:xfrm>
        </p:spPr>
        <p:txBody>
          <a:bodyPr/>
          <a:lstStyle/>
          <a:p>
            <a:r>
              <a:rPr lang="de-DE" dirty="0"/>
              <a:t>Die vielen Dimensionen des Mensch-Tier-Verhältnisses</a:t>
            </a:r>
          </a:p>
        </p:txBody>
      </p:sp>
      <p:sp>
        <p:nvSpPr>
          <p:cNvPr id="3" name="Inhaltsplatzhalter 2">
            <a:extLst>
              <a:ext uri="{FF2B5EF4-FFF2-40B4-BE49-F238E27FC236}">
                <a16:creationId xmlns:a16="http://schemas.microsoft.com/office/drawing/2014/main" id="{D0AA6A7E-CB8A-85F7-8EED-D7ECE1FA389C}"/>
              </a:ext>
            </a:extLst>
          </p:cNvPr>
          <p:cNvSpPr>
            <a:spLocks noGrp="1"/>
          </p:cNvSpPr>
          <p:nvPr>
            <p:ph idx="1"/>
          </p:nvPr>
        </p:nvSpPr>
        <p:spPr/>
        <p:txBody>
          <a:bodyPr/>
          <a:lstStyle/>
          <a:p>
            <a:endParaRPr lang="de-DE" dirty="0"/>
          </a:p>
        </p:txBody>
      </p:sp>
      <p:sp>
        <p:nvSpPr>
          <p:cNvPr id="4" name="Foliennummernplatzhalter 3">
            <a:extLst>
              <a:ext uri="{FF2B5EF4-FFF2-40B4-BE49-F238E27FC236}">
                <a16:creationId xmlns:a16="http://schemas.microsoft.com/office/drawing/2014/main" id="{1F78FDA9-E7A3-88EC-5FCE-1C50DAED8DEA}"/>
              </a:ext>
            </a:extLst>
          </p:cNvPr>
          <p:cNvSpPr>
            <a:spLocks noGrp="1"/>
          </p:cNvSpPr>
          <p:nvPr>
            <p:ph type="sldNum" sz="quarter" idx="11"/>
          </p:nvPr>
        </p:nvSpPr>
        <p:spPr/>
        <p:txBody>
          <a:bodyPr/>
          <a:lstStyle/>
          <a:p>
            <a:r>
              <a:rPr lang="de-DE"/>
              <a:t>Seite  </a:t>
            </a:r>
            <a:fld id="{3733AE7F-6935-469B-B7EA-A7DFC1F0D075}" type="slidenum">
              <a:rPr lang="de-DE" smtClean="0"/>
              <a:pPr/>
              <a:t>2</a:t>
            </a:fld>
            <a:endParaRPr lang="de-DE" dirty="0"/>
          </a:p>
        </p:txBody>
      </p:sp>
    </p:spTree>
    <p:extLst>
      <p:ext uri="{BB962C8B-B14F-4D97-AF65-F5344CB8AC3E}">
        <p14:creationId xmlns:p14="http://schemas.microsoft.com/office/powerpoint/2010/main" val="3941774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03727E-7ED5-40A6-B69D-C37265C6DC91}"/>
              </a:ext>
            </a:extLst>
          </p:cNvPr>
          <p:cNvSpPr>
            <a:spLocks noGrp="1"/>
          </p:cNvSpPr>
          <p:nvPr>
            <p:ph type="title"/>
          </p:nvPr>
        </p:nvSpPr>
        <p:spPr>
          <a:xfrm>
            <a:off x="549176" y="2132857"/>
            <a:ext cx="8173033" cy="987710"/>
          </a:xfrm>
        </p:spPr>
        <p:txBody>
          <a:bodyPr/>
          <a:lstStyle/>
          <a:p>
            <a:r>
              <a:rPr lang="de-DE" dirty="0"/>
              <a:t>1. Tiere und Soziale Arbeit: Versuch einer Systematik </a:t>
            </a:r>
          </a:p>
        </p:txBody>
      </p:sp>
      <p:sp>
        <p:nvSpPr>
          <p:cNvPr id="3" name="Inhaltsplatzhalter 2">
            <a:extLst>
              <a:ext uri="{FF2B5EF4-FFF2-40B4-BE49-F238E27FC236}">
                <a16:creationId xmlns:a16="http://schemas.microsoft.com/office/drawing/2014/main" id="{541B3B7A-A3C2-42F6-BBA1-88DE1F42EA48}"/>
              </a:ext>
            </a:extLst>
          </p:cNvPr>
          <p:cNvSpPr>
            <a:spLocks noGrp="1"/>
          </p:cNvSpPr>
          <p:nvPr>
            <p:ph idx="1"/>
          </p:nvPr>
        </p:nvSpPr>
        <p:spPr>
          <a:xfrm>
            <a:off x="549176" y="3645024"/>
            <a:ext cx="8158163" cy="4320902"/>
          </a:xfrm>
        </p:spPr>
        <p:txBody>
          <a:bodyPr/>
          <a:lstStyle/>
          <a:p>
            <a:pPr marL="457200" indent="-457200">
              <a:buFont typeface="+mj-lt"/>
              <a:buAutoNum type="arabicPeriod"/>
            </a:pPr>
            <a:r>
              <a:rPr lang="de-DE" sz="2000" dirty="0"/>
              <a:t>Tiere als Gefährten von </a:t>
            </a:r>
            <a:r>
              <a:rPr lang="de-DE" sz="2000" dirty="0" err="1"/>
              <a:t>Klient_innen</a:t>
            </a:r>
            <a:endParaRPr lang="de-DE" sz="2000" dirty="0"/>
          </a:p>
          <a:p>
            <a:pPr marL="457200" indent="-457200">
              <a:buFont typeface="+mj-lt"/>
              <a:buAutoNum type="arabicPeriod"/>
            </a:pPr>
            <a:r>
              <a:rPr lang="de-DE" sz="2000" dirty="0"/>
              <a:t>Tiere als pädagogisches ‚Mittel‘ der Profession  </a:t>
            </a:r>
          </a:p>
          <a:p>
            <a:pPr marL="457200" indent="-457200">
              <a:buFont typeface="+mj-lt"/>
              <a:buAutoNum type="arabicPeriod"/>
            </a:pPr>
            <a:r>
              <a:rPr lang="de-DE" sz="2000" dirty="0"/>
              <a:t>Tiere als Nahrung in den Einrichtungen Sozialer Arbeit</a:t>
            </a:r>
          </a:p>
          <a:p>
            <a:pPr marL="457200" indent="-457200">
              <a:buFont typeface="+mj-lt"/>
              <a:buAutoNum type="arabicPeriod"/>
            </a:pPr>
            <a:r>
              <a:rPr lang="de-DE" sz="2000" dirty="0"/>
              <a:t>Tiere als Frage eine ökologischen Sozialen Arbeit </a:t>
            </a:r>
          </a:p>
          <a:p>
            <a:endParaRPr lang="de-DE" dirty="0"/>
          </a:p>
        </p:txBody>
      </p:sp>
      <p:sp>
        <p:nvSpPr>
          <p:cNvPr id="4" name="Foliennummernplatzhalter 3">
            <a:extLst>
              <a:ext uri="{FF2B5EF4-FFF2-40B4-BE49-F238E27FC236}">
                <a16:creationId xmlns:a16="http://schemas.microsoft.com/office/drawing/2014/main" id="{C3093EB1-0A95-43AD-96CF-67B9AF8F9C81}"/>
              </a:ext>
            </a:extLst>
          </p:cNvPr>
          <p:cNvSpPr>
            <a:spLocks noGrp="1"/>
          </p:cNvSpPr>
          <p:nvPr>
            <p:ph type="sldNum" sz="quarter" idx="11"/>
          </p:nvPr>
        </p:nvSpPr>
        <p:spPr/>
        <p:txBody>
          <a:bodyPr/>
          <a:lstStyle/>
          <a:p>
            <a:r>
              <a:rPr lang="de-DE"/>
              <a:t>Seite  </a:t>
            </a:r>
            <a:fld id="{3733AE7F-6935-469B-B7EA-A7DFC1F0D075}" type="slidenum">
              <a:rPr lang="de-DE" smtClean="0"/>
              <a:pPr/>
              <a:t>20</a:t>
            </a:fld>
            <a:endParaRPr lang="de-DE" dirty="0"/>
          </a:p>
        </p:txBody>
      </p:sp>
    </p:spTree>
    <p:extLst>
      <p:ext uri="{BB962C8B-B14F-4D97-AF65-F5344CB8AC3E}">
        <p14:creationId xmlns:p14="http://schemas.microsoft.com/office/powerpoint/2010/main" val="2080699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2D2A2-63FD-4E9C-943D-0440632D90D7}"/>
              </a:ext>
            </a:extLst>
          </p:cNvPr>
          <p:cNvSpPr>
            <a:spLocks noGrp="1"/>
          </p:cNvSpPr>
          <p:nvPr>
            <p:ph type="title"/>
          </p:nvPr>
        </p:nvSpPr>
        <p:spPr/>
        <p:txBody>
          <a:bodyPr/>
          <a:lstStyle/>
          <a:p>
            <a:r>
              <a:rPr lang="de-DE" dirty="0"/>
              <a:t>Tiere als Lebensgefährten von </a:t>
            </a:r>
            <a:r>
              <a:rPr lang="de-DE" dirty="0" err="1"/>
              <a:t>Klient_innen</a:t>
            </a:r>
            <a:endParaRPr lang="de-DE" dirty="0"/>
          </a:p>
        </p:txBody>
      </p:sp>
      <p:pic>
        <p:nvPicPr>
          <p:cNvPr id="5" name="Inhaltsplatzhalter 4">
            <a:extLst>
              <a:ext uri="{FF2B5EF4-FFF2-40B4-BE49-F238E27FC236}">
                <a16:creationId xmlns:a16="http://schemas.microsoft.com/office/drawing/2014/main" id="{DF51445F-581A-44AB-B45F-63316BFFFBC0}"/>
              </a:ext>
            </a:extLst>
          </p:cNvPr>
          <p:cNvPicPr>
            <a:picLocks noGrp="1" noChangeAspect="1"/>
          </p:cNvPicPr>
          <p:nvPr>
            <p:ph idx="1"/>
          </p:nvPr>
        </p:nvPicPr>
        <p:blipFill>
          <a:blip r:embed="rId2"/>
          <a:stretch>
            <a:fillRect/>
          </a:stretch>
        </p:blipFill>
        <p:spPr>
          <a:xfrm>
            <a:off x="3107810" y="2060848"/>
            <a:ext cx="2688326" cy="1756084"/>
          </a:xfrm>
          <a:prstGeom prst="rect">
            <a:avLst/>
          </a:prstGeom>
        </p:spPr>
      </p:pic>
      <p:sp>
        <p:nvSpPr>
          <p:cNvPr id="4" name="Foliennummernplatzhalter 3">
            <a:extLst>
              <a:ext uri="{FF2B5EF4-FFF2-40B4-BE49-F238E27FC236}">
                <a16:creationId xmlns:a16="http://schemas.microsoft.com/office/drawing/2014/main" id="{02A6EBFB-FC9D-4FA4-901C-340AD256C8A3}"/>
              </a:ext>
            </a:extLst>
          </p:cNvPr>
          <p:cNvSpPr>
            <a:spLocks noGrp="1"/>
          </p:cNvSpPr>
          <p:nvPr>
            <p:ph type="sldNum" sz="quarter" idx="11"/>
          </p:nvPr>
        </p:nvSpPr>
        <p:spPr/>
        <p:txBody>
          <a:bodyPr/>
          <a:lstStyle/>
          <a:p>
            <a:r>
              <a:rPr lang="de-DE"/>
              <a:t>Seite  </a:t>
            </a:r>
            <a:fld id="{3733AE7F-6935-469B-B7EA-A7DFC1F0D075}" type="slidenum">
              <a:rPr lang="de-DE" smtClean="0"/>
              <a:pPr/>
              <a:t>21</a:t>
            </a:fld>
            <a:endParaRPr lang="de-DE" dirty="0"/>
          </a:p>
        </p:txBody>
      </p:sp>
      <p:pic>
        <p:nvPicPr>
          <p:cNvPr id="6" name="Grafik 5">
            <a:extLst>
              <a:ext uri="{FF2B5EF4-FFF2-40B4-BE49-F238E27FC236}">
                <a16:creationId xmlns:a16="http://schemas.microsoft.com/office/drawing/2014/main" id="{BA728ED4-41AD-414F-87E7-E095A3B1282E}"/>
              </a:ext>
            </a:extLst>
          </p:cNvPr>
          <p:cNvPicPr>
            <a:picLocks noChangeAspect="1"/>
          </p:cNvPicPr>
          <p:nvPr/>
        </p:nvPicPr>
        <p:blipFill>
          <a:blip r:embed="rId3"/>
          <a:stretch>
            <a:fillRect/>
          </a:stretch>
        </p:blipFill>
        <p:spPr>
          <a:xfrm>
            <a:off x="529381" y="4215147"/>
            <a:ext cx="4191103" cy="2345234"/>
          </a:xfrm>
          <a:prstGeom prst="rect">
            <a:avLst/>
          </a:prstGeom>
        </p:spPr>
      </p:pic>
      <p:pic>
        <p:nvPicPr>
          <p:cNvPr id="7" name="Grafik 6">
            <a:extLst>
              <a:ext uri="{FF2B5EF4-FFF2-40B4-BE49-F238E27FC236}">
                <a16:creationId xmlns:a16="http://schemas.microsoft.com/office/drawing/2014/main" id="{A2C20F17-756A-4F0F-849E-90ADB45F3AAE}"/>
              </a:ext>
            </a:extLst>
          </p:cNvPr>
          <p:cNvPicPr>
            <a:picLocks noChangeAspect="1"/>
          </p:cNvPicPr>
          <p:nvPr/>
        </p:nvPicPr>
        <p:blipFill>
          <a:blip r:embed="rId4"/>
          <a:stretch>
            <a:fillRect/>
          </a:stretch>
        </p:blipFill>
        <p:spPr>
          <a:xfrm>
            <a:off x="5796136" y="3540015"/>
            <a:ext cx="3007022" cy="2984748"/>
          </a:xfrm>
          <a:prstGeom prst="rect">
            <a:avLst/>
          </a:prstGeom>
        </p:spPr>
      </p:pic>
      <p:sp>
        <p:nvSpPr>
          <p:cNvPr id="8" name="Rechteck 7">
            <a:extLst>
              <a:ext uri="{FF2B5EF4-FFF2-40B4-BE49-F238E27FC236}">
                <a16:creationId xmlns:a16="http://schemas.microsoft.com/office/drawing/2014/main" id="{8B6FF5EB-438F-47A6-82F3-87651FF87417}"/>
              </a:ext>
            </a:extLst>
          </p:cNvPr>
          <p:cNvSpPr/>
          <p:nvPr/>
        </p:nvSpPr>
        <p:spPr bwMode="auto">
          <a:xfrm>
            <a:off x="5868144" y="3145433"/>
            <a:ext cx="2935014" cy="914400"/>
          </a:xfrm>
          <a:prstGeom prst="rect">
            <a:avLst/>
          </a:prstGeom>
          <a:solidFill>
            <a:schemeClr val="bg1"/>
          </a:solidFill>
          <a:ln w="9525">
            <a:noFill/>
            <a:round/>
            <a:headEnd/>
            <a:tailEnd/>
          </a:ln>
        </p:spPr>
        <p:txBody>
          <a:bodyPr rtlCol="0" anchor="ctr"/>
          <a:lstStyle/>
          <a:p>
            <a:pPr algn="ctr"/>
            <a:endParaRPr lang="de-DE">
              <a:latin typeface="Arial" pitchFamily="34" charset="0"/>
              <a:cs typeface="Arial" pitchFamily="34" charset="0"/>
            </a:endParaRPr>
          </a:p>
        </p:txBody>
      </p:sp>
      <p:sp>
        <p:nvSpPr>
          <p:cNvPr id="3" name="Sprechblase: oval 2">
            <a:extLst>
              <a:ext uri="{FF2B5EF4-FFF2-40B4-BE49-F238E27FC236}">
                <a16:creationId xmlns:a16="http://schemas.microsoft.com/office/drawing/2014/main" id="{3448BA1E-644C-41E1-9DE0-F4988AE5DEF8}"/>
              </a:ext>
            </a:extLst>
          </p:cNvPr>
          <p:cNvSpPr/>
          <p:nvPr/>
        </p:nvSpPr>
        <p:spPr bwMode="auto">
          <a:xfrm>
            <a:off x="5796135" y="2276873"/>
            <a:ext cx="2419815" cy="1402878"/>
          </a:xfrm>
          <a:prstGeom prst="wedgeEllipseCallout">
            <a:avLst/>
          </a:prstGeom>
          <a:solidFill>
            <a:schemeClr val="accent1">
              <a:lumMod val="20000"/>
              <a:lumOff val="80000"/>
            </a:schemeClr>
          </a:solidFill>
          <a:ln w="9525">
            <a:solidFill>
              <a:schemeClr val="accent1"/>
            </a:solidFill>
            <a:round/>
            <a:headEnd/>
            <a:tailEnd/>
          </a:ln>
        </p:spPr>
        <p:txBody>
          <a:bodyPr rtlCol="0" anchor="ctr"/>
          <a:lstStyle/>
          <a:p>
            <a:pPr marL="171450" indent="-171450">
              <a:buFont typeface="Arial" panose="020B0604020202020204" pitchFamily="34" charset="0"/>
              <a:buChar char="•"/>
            </a:pPr>
            <a:r>
              <a:rPr lang="de-DE" sz="1100" dirty="0">
                <a:latin typeface="Arial" pitchFamily="34" charset="0"/>
                <a:cs typeface="Arial" pitchFamily="34" charset="0"/>
              </a:rPr>
              <a:t>Situation der Tiere</a:t>
            </a:r>
          </a:p>
          <a:p>
            <a:pPr marL="171450" indent="-171450">
              <a:buFont typeface="Arial" panose="020B0604020202020204" pitchFamily="34" charset="0"/>
              <a:buChar char="•"/>
            </a:pPr>
            <a:r>
              <a:rPr lang="de-DE" sz="1100" dirty="0">
                <a:latin typeface="Arial" pitchFamily="34" charset="0"/>
                <a:cs typeface="Arial" pitchFamily="34" charset="0"/>
              </a:rPr>
              <a:t>Umgang der Menschen mit ihren Tieren</a:t>
            </a:r>
          </a:p>
          <a:p>
            <a:pPr marL="171450" indent="-171450">
              <a:buFont typeface="Arial" panose="020B0604020202020204" pitchFamily="34" charset="0"/>
              <a:buChar char="•"/>
            </a:pPr>
            <a:r>
              <a:rPr lang="de-DE" sz="1100" dirty="0">
                <a:latin typeface="Arial" pitchFamily="34" charset="0"/>
                <a:cs typeface="Arial" pitchFamily="34" charset="0"/>
              </a:rPr>
              <a:t>Umgang der Profession damit </a:t>
            </a:r>
          </a:p>
        </p:txBody>
      </p:sp>
    </p:spTree>
    <p:extLst>
      <p:ext uri="{BB962C8B-B14F-4D97-AF65-F5344CB8AC3E}">
        <p14:creationId xmlns:p14="http://schemas.microsoft.com/office/powerpoint/2010/main" val="186520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2D2A2-63FD-4E9C-943D-0440632D90D7}"/>
              </a:ext>
            </a:extLst>
          </p:cNvPr>
          <p:cNvSpPr>
            <a:spLocks noGrp="1"/>
          </p:cNvSpPr>
          <p:nvPr>
            <p:ph type="title"/>
          </p:nvPr>
        </p:nvSpPr>
        <p:spPr>
          <a:xfrm>
            <a:off x="529382" y="1980540"/>
            <a:ext cx="8173033" cy="890780"/>
          </a:xfrm>
        </p:spPr>
        <p:txBody>
          <a:bodyPr/>
          <a:lstStyle/>
          <a:p>
            <a:r>
              <a:rPr lang="de-DE" dirty="0"/>
              <a:t>(Liebes-)Beziehung zum Tier als psychosoziale Ressource</a:t>
            </a:r>
          </a:p>
        </p:txBody>
      </p:sp>
      <p:sp>
        <p:nvSpPr>
          <p:cNvPr id="4" name="Foliennummernplatzhalter 3">
            <a:extLst>
              <a:ext uri="{FF2B5EF4-FFF2-40B4-BE49-F238E27FC236}">
                <a16:creationId xmlns:a16="http://schemas.microsoft.com/office/drawing/2014/main" id="{02A6EBFB-FC9D-4FA4-901C-340AD256C8A3}"/>
              </a:ext>
            </a:extLst>
          </p:cNvPr>
          <p:cNvSpPr>
            <a:spLocks noGrp="1"/>
          </p:cNvSpPr>
          <p:nvPr>
            <p:ph type="sldNum" sz="quarter" idx="11"/>
          </p:nvPr>
        </p:nvSpPr>
        <p:spPr/>
        <p:txBody>
          <a:bodyPr/>
          <a:lstStyle/>
          <a:p>
            <a:r>
              <a:rPr lang="de-DE"/>
              <a:t>Seite  </a:t>
            </a:r>
            <a:fld id="{3733AE7F-6935-469B-B7EA-A7DFC1F0D075}" type="slidenum">
              <a:rPr lang="de-DE" smtClean="0"/>
              <a:pPr/>
              <a:t>22</a:t>
            </a:fld>
            <a:endParaRPr lang="de-DE" dirty="0"/>
          </a:p>
        </p:txBody>
      </p:sp>
      <p:sp>
        <p:nvSpPr>
          <p:cNvPr id="8" name="Rechteck 7">
            <a:extLst>
              <a:ext uri="{FF2B5EF4-FFF2-40B4-BE49-F238E27FC236}">
                <a16:creationId xmlns:a16="http://schemas.microsoft.com/office/drawing/2014/main" id="{8B6FF5EB-438F-47A6-82F3-87651FF87417}"/>
              </a:ext>
            </a:extLst>
          </p:cNvPr>
          <p:cNvSpPr/>
          <p:nvPr/>
        </p:nvSpPr>
        <p:spPr bwMode="auto">
          <a:xfrm>
            <a:off x="5868144" y="3145433"/>
            <a:ext cx="2935014" cy="914400"/>
          </a:xfrm>
          <a:prstGeom prst="rect">
            <a:avLst/>
          </a:prstGeom>
          <a:solidFill>
            <a:schemeClr val="bg1"/>
          </a:solidFill>
          <a:ln w="9525">
            <a:noFill/>
            <a:round/>
            <a:headEnd/>
            <a:tailEnd/>
          </a:ln>
        </p:spPr>
        <p:txBody>
          <a:bodyPr rtlCol="0" anchor="ctr"/>
          <a:lstStyle/>
          <a:p>
            <a:pPr algn="ctr"/>
            <a:endParaRPr lang="de-DE">
              <a:latin typeface="Arial" pitchFamily="34" charset="0"/>
              <a:cs typeface="Arial" pitchFamily="34" charset="0"/>
            </a:endParaRPr>
          </a:p>
        </p:txBody>
      </p:sp>
      <p:sp>
        <p:nvSpPr>
          <p:cNvPr id="9" name="Inhaltsplatzhalter 8">
            <a:extLst>
              <a:ext uri="{FF2B5EF4-FFF2-40B4-BE49-F238E27FC236}">
                <a16:creationId xmlns:a16="http://schemas.microsoft.com/office/drawing/2014/main" id="{6F53EABF-71DE-4373-A898-42F1CBE2E829}"/>
              </a:ext>
            </a:extLst>
          </p:cNvPr>
          <p:cNvSpPr>
            <a:spLocks noGrp="1"/>
          </p:cNvSpPr>
          <p:nvPr>
            <p:ph idx="1"/>
          </p:nvPr>
        </p:nvSpPr>
        <p:spPr>
          <a:xfrm>
            <a:off x="529382" y="3212976"/>
            <a:ext cx="8158163" cy="2592288"/>
          </a:xfrm>
        </p:spPr>
        <p:txBody>
          <a:bodyPr/>
          <a:lstStyle/>
          <a:p>
            <a:pPr marL="342900" indent="-342900">
              <a:buFont typeface="Arial" panose="020B0604020202020204" pitchFamily="34" charset="0"/>
              <a:buChar char="•"/>
            </a:pPr>
            <a:r>
              <a:rPr lang="de-DE" sz="2000" dirty="0"/>
              <a:t>institutionelles Problem I: persönliche Tierhaltung in Institutionen eher unerwünscht </a:t>
            </a:r>
          </a:p>
          <a:p>
            <a:pPr marL="342900" indent="-342900">
              <a:buFont typeface="Arial" panose="020B0604020202020204" pitchFamily="34" charset="0"/>
              <a:buChar char="•"/>
            </a:pPr>
            <a:r>
              <a:rPr lang="de-DE" sz="2000" dirty="0"/>
              <a:t>institutionelles Problem II: Was passiert mit dem Tier beim Umzug in eine soziale Einrichtung?</a:t>
            </a:r>
          </a:p>
          <a:p>
            <a:pPr marL="342900" indent="-342900">
              <a:buFont typeface="Arial" panose="020B0604020202020204" pitchFamily="34" charset="0"/>
              <a:buChar char="•"/>
            </a:pPr>
            <a:r>
              <a:rPr lang="de-DE" sz="2000" dirty="0"/>
              <a:t>Finanzierung der Tierhaltung unter Armutsbedingungen </a:t>
            </a:r>
          </a:p>
          <a:p>
            <a:pPr marL="342900" indent="-342900">
              <a:buFont typeface="Arial" panose="020B0604020202020204" pitchFamily="34" charset="0"/>
              <a:buChar char="•"/>
            </a:pPr>
            <a:r>
              <a:rPr lang="de-DE" sz="2000" dirty="0"/>
              <a:t>Professionelles Problem: wie nehmen Fachkräfte die Beziehung zum Tier wahr und wie gehen sie damit um?   </a:t>
            </a:r>
          </a:p>
          <a:p>
            <a:endParaRPr lang="de-DE" sz="2000" dirty="0"/>
          </a:p>
        </p:txBody>
      </p:sp>
    </p:spTree>
    <p:extLst>
      <p:ext uri="{BB962C8B-B14F-4D97-AF65-F5344CB8AC3E}">
        <p14:creationId xmlns:p14="http://schemas.microsoft.com/office/powerpoint/2010/main" val="44160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91A5C-9B84-4348-A7DF-AB727174B560}"/>
              </a:ext>
            </a:extLst>
          </p:cNvPr>
          <p:cNvSpPr>
            <a:spLocks noGrp="1"/>
          </p:cNvSpPr>
          <p:nvPr>
            <p:ph type="title"/>
          </p:nvPr>
        </p:nvSpPr>
        <p:spPr>
          <a:xfrm>
            <a:off x="547232" y="2132856"/>
            <a:ext cx="8173033" cy="671499"/>
          </a:xfrm>
        </p:spPr>
        <p:txBody>
          <a:bodyPr/>
          <a:lstStyle/>
          <a:p>
            <a:r>
              <a:rPr lang="de-DE" dirty="0"/>
              <a:t>Schattenseiten der ‚Tierliebe‘ der </a:t>
            </a:r>
            <a:r>
              <a:rPr lang="de-DE" dirty="0" err="1"/>
              <a:t>Klient_innen</a:t>
            </a:r>
            <a:r>
              <a:rPr lang="de-DE" dirty="0"/>
              <a:t>: was ist, wenn … </a:t>
            </a:r>
          </a:p>
        </p:txBody>
      </p:sp>
      <p:sp>
        <p:nvSpPr>
          <p:cNvPr id="3" name="Inhaltsplatzhalter 2">
            <a:extLst>
              <a:ext uri="{FF2B5EF4-FFF2-40B4-BE49-F238E27FC236}">
                <a16:creationId xmlns:a16="http://schemas.microsoft.com/office/drawing/2014/main" id="{266F19BA-474E-4004-BD5E-74A1A0391CA0}"/>
              </a:ext>
            </a:extLst>
          </p:cNvPr>
          <p:cNvSpPr>
            <a:spLocks noGrp="1"/>
          </p:cNvSpPr>
          <p:nvPr>
            <p:ph idx="1"/>
          </p:nvPr>
        </p:nvSpPr>
        <p:spPr>
          <a:xfrm>
            <a:off x="530009" y="3140968"/>
            <a:ext cx="8158163" cy="2700672"/>
          </a:xfrm>
        </p:spPr>
        <p:txBody>
          <a:bodyPr/>
          <a:lstStyle/>
          <a:p>
            <a:pPr marL="285750" indent="-285750">
              <a:buFont typeface="Arial" panose="020B0604020202020204" pitchFamily="34" charset="0"/>
              <a:buChar char="•"/>
            </a:pPr>
            <a:r>
              <a:rPr lang="de-DE" sz="2000" dirty="0" err="1"/>
              <a:t>Klient_innen</a:t>
            </a:r>
            <a:r>
              <a:rPr lang="de-DE" sz="2000" dirty="0"/>
              <a:t> mit der Haltung des Tieres und seiner Versorgung überfordert sind </a:t>
            </a:r>
          </a:p>
          <a:p>
            <a:pPr marL="285750" indent="-285750">
              <a:buFont typeface="Arial" panose="020B0604020202020204" pitchFamily="34" charset="0"/>
              <a:buChar char="•"/>
            </a:pPr>
            <a:r>
              <a:rPr lang="de-DE" sz="2000" dirty="0"/>
              <a:t>ihre Haustierhaltung quantitativ und qualitativ nicht den herrschenden Konventionen entspricht? </a:t>
            </a:r>
          </a:p>
          <a:p>
            <a:pPr marL="285750" indent="-285750">
              <a:buFont typeface="Arial" panose="020B0604020202020204" pitchFamily="34" charset="0"/>
              <a:buChar char="•"/>
            </a:pPr>
            <a:r>
              <a:rPr lang="de-DE" sz="2000" dirty="0"/>
              <a:t>Tiere nicht tiergerecht leben und versorgt werden </a:t>
            </a:r>
          </a:p>
          <a:p>
            <a:pPr marL="285750" indent="-285750">
              <a:buFont typeface="Arial" panose="020B0604020202020204" pitchFamily="34" charset="0"/>
              <a:buChar char="•"/>
            </a:pPr>
            <a:r>
              <a:rPr lang="de-DE" sz="2000" dirty="0"/>
              <a:t>Tiere zu aggressiv, zu laut, zu geruchsintensiv, zu ungepflegt, zu unerzogen sind </a:t>
            </a:r>
          </a:p>
          <a:p>
            <a:pPr marL="285750" indent="-285750">
              <a:buFont typeface="Arial" panose="020B0604020202020204" pitchFamily="34" charset="0"/>
              <a:buChar char="•"/>
            </a:pPr>
            <a:r>
              <a:rPr lang="de-DE" sz="2000" dirty="0"/>
              <a:t>Umgang mit Tieren gewaltförmig ist </a:t>
            </a:r>
          </a:p>
          <a:p>
            <a:pPr marL="285750" indent="-285750">
              <a:buFont typeface="Arial" panose="020B0604020202020204" pitchFamily="34" charset="0"/>
              <a:buChar char="•"/>
            </a:pPr>
            <a:endParaRPr lang="de-DE" sz="2000" dirty="0"/>
          </a:p>
        </p:txBody>
      </p:sp>
      <p:sp>
        <p:nvSpPr>
          <p:cNvPr id="4" name="Foliennummernplatzhalter 3">
            <a:extLst>
              <a:ext uri="{FF2B5EF4-FFF2-40B4-BE49-F238E27FC236}">
                <a16:creationId xmlns:a16="http://schemas.microsoft.com/office/drawing/2014/main" id="{07927D18-65A5-49B3-86EA-57E7980E4E9D}"/>
              </a:ext>
            </a:extLst>
          </p:cNvPr>
          <p:cNvSpPr>
            <a:spLocks noGrp="1"/>
          </p:cNvSpPr>
          <p:nvPr>
            <p:ph type="sldNum" sz="quarter" idx="11"/>
          </p:nvPr>
        </p:nvSpPr>
        <p:spPr/>
        <p:txBody>
          <a:bodyPr/>
          <a:lstStyle/>
          <a:p>
            <a:r>
              <a:rPr lang="de-DE"/>
              <a:t>Seite  </a:t>
            </a:r>
            <a:fld id="{3733AE7F-6935-469B-B7EA-A7DFC1F0D075}" type="slidenum">
              <a:rPr lang="de-DE" smtClean="0"/>
              <a:pPr/>
              <a:t>23</a:t>
            </a:fld>
            <a:endParaRPr lang="de-DE" dirty="0"/>
          </a:p>
        </p:txBody>
      </p:sp>
    </p:spTree>
    <p:extLst>
      <p:ext uri="{BB962C8B-B14F-4D97-AF65-F5344CB8AC3E}">
        <p14:creationId xmlns:p14="http://schemas.microsoft.com/office/powerpoint/2010/main" val="264270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34625C-D96C-15D5-CBF6-22EEF1B7A97C}"/>
              </a:ext>
            </a:extLst>
          </p:cNvPr>
          <p:cNvSpPr>
            <a:spLocks noGrp="1"/>
          </p:cNvSpPr>
          <p:nvPr>
            <p:ph type="title"/>
          </p:nvPr>
        </p:nvSpPr>
        <p:spPr>
          <a:xfrm>
            <a:off x="529174" y="2805218"/>
            <a:ext cx="8173033" cy="671499"/>
          </a:xfrm>
        </p:spPr>
        <p:txBody>
          <a:bodyPr/>
          <a:lstStyle/>
          <a:p>
            <a:r>
              <a:rPr lang="de-DE" dirty="0"/>
              <a:t>Fallgeschichte: „Liegt es an mir, liegt es am Hund“</a:t>
            </a:r>
          </a:p>
        </p:txBody>
      </p:sp>
      <p:sp>
        <p:nvSpPr>
          <p:cNvPr id="3" name="Inhaltsplatzhalter 2">
            <a:extLst>
              <a:ext uri="{FF2B5EF4-FFF2-40B4-BE49-F238E27FC236}">
                <a16:creationId xmlns:a16="http://schemas.microsoft.com/office/drawing/2014/main" id="{0A2BFB90-4270-065D-FD04-85E23A9E1D15}"/>
              </a:ext>
            </a:extLst>
          </p:cNvPr>
          <p:cNvSpPr>
            <a:spLocks noGrp="1"/>
          </p:cNvSpPr>
          <p:nvPr>
            <p:ph idx="1"/>
          </p:nvPr>
        </p:nvSpPr>
        <p:spPr>
          <a:xfrm>
            <a:off x="529174" y="3717032"/>
            <a:ext cx="8158163" cy="1584176"/>
          </a:xfrm>
        </p:spPr>
        <p:txBody>
          <a:bodyPr/>
          <a:lstStyle/>
          <a:p>
            <a:r>
              <a:rPr lang="de-DE" dirty="0"/>
              <a:t>In welche Konflikte gerät der Klient mit seinem Hund warum?</a:t>
            </a:r>
          </a:p>
          <a:p>
            <a:r>
              <a:rPr lang="de-DE" dirty="0"/>
              <a:t>Was hätte ihm helfen können?</a:t>
            </a:r>
          </a:p>
          <a:p>
            <a:endParaRPr lang="de-DE" dirty="0"/>
          </a:p>
        </p:txBody>
      </p:sp>
      <p:sp>
        <p:nvSpPr>
          <p:cNvPr id="4" name="Foliennummernplatzhalter 3">
            <a:extLst>
              <a:ext uri="{FF2B5EF4-FFF2-40B4-BE49-F238E27FC236}">
                <a16:creationId xmlns:a16="http://schemas.microsoft.com/office/drawing/2014/main" id="{8ED37F25-227F-1451-9880-761C518C82A5}"/>
              </a:ext>
            </a:extLst>
          </p:cNvPr>
          <p:cNvSpPr>
            <a:spLocks noGrp="1"/>
          </p:cNvSpPr>
          <p:nvPr>
            <p:ph type="sldNum" sz="quarter" idx="11"/>
          </p:nvPr>
        </p:nvSpPr>
        <p:spPr/>
        <p:txBody>
          <a:bodyPr/>
          <a:lstStyle/>
          <a:p>
            <a:r>
              <a:rPr lang="de-DE"/>
              <a:t>Seite  </a:t>
            </a:r>
            <a:fld id="{3733AE7F-6935-469B-B7EA-A7DFC1F0D075}" type="slidenum">
              <a:rPr lang="de-DE" smtClean="0"/>
              <a:pPr/>
              <a:t>24</a:t>
            </a:fld>
            <a:endParaRPr lang="de-DE" dirty="0"/>
          </a:p>
        </p:txBody>
      </p:sp>
    </p:spTree>
    <p:extLst>
      <p:ext uri="{BB962C8B-B14F-4D97-AF65-F5344CB8AC3E}">
        <p14:creationId xmlns:p14="http://schemas.microsoft.com/office/powerpoint/2010/main" val="4043007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73BAA-F1C3-3550-3196-12255ECC5F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B996BB1-7A33-A49F-1E0F-B9A7D0EF139C}"/>
              </a:ext>
            </a:extLst>
          </p:cNvPr>
          <p:cNvSpPr>
            <a:spLocks noGrp="1"/>
          </p:cNvSpPr>
          <p:nvPr>
            <p:ph type="title"/>
          </p:nvPr>
        </p:nvSpPr>
        <p:spPr>
          <a:xfrm>
            <a:off x="549176" y="2132857"/>
            <a:ext cx="8173033" cy="987710"/>
          </a:xfrm>
        </p:spPr>
        <p:txBody>
          <a:bodyPr/>
          <a:lstStyle/>
          <a:p>
            <a:r>
              <a:rPr lang="de-DE" dirty="0"/>
              <a:t>1. Tiere und Soziale Arbeit: Versuch einer Systematik </a:t>
            </a:r>
          </a:p>
        </p:txBody>
      </p:sp>
      <p:sp>
        <p:nvSpPr>
          <p:cNvPr id="3" name="Inhaltsplatzhalter 2">
            <a:extLst>
              <a:ext uri="{FF2B5EF4-FFF2-40B4-BE49-F238E27FC236}">
                <a16:creationId xmlns:a16="http://schemas.microsoft.com/office/drawing/2014/main" id="{A4100CDF-EF8B-1947-E005-2D0C95590B6A}"/>
              </a:ext>
            </a:extLst>
          </p:cNvPr>
          <p:cNvSpPr>
            <a:spLocks noGrp="1"/>
          </p:cNvSpPr>
          <p:nvPr>
            <p:ph idx="1"/>
          </p:nvPr>
        </p:nvSpPr>
        <p:spPr>
          <a:xfrm>
            <a:off x="549176" y="3645024"/>
            <a:ext cx="8158163" cy="4320902"/>
          </a:xfrm>
        </p:spPr>
        <p:txBody>
          <a:bodyPr/>
          <a:lstStyle/>
          <a:p>
            <a:pPr marL="457200" indent="-457200">
              <a:buFont typeface="+mj-lt"/>
              <a:buAutoNum type="arabicPeriod"/>
            </a:pPr>
            <a:r>
              <a:rPr lang="de-DE" sz="2000" dirty="0"/>
              <a:t>Tiere als Gefährten von </a:t>
            </a:r>
            <a:r>
              <a:rPr lang="de-DE" sz="2000" dirty="0" err="1"/>
              <a:t>Klient_innen</a:t>
            </a:r>
            <a:endParaRPr lang="de-DE" sz="2000" dirty="0"/>
          </a:p>
          <a:p>
            <a:pPr marL="457200" indent="-457200">
              <a:buFont typeface="+mj-lt"/>
              <a:buAutoNum type="arabicPeriod"/>
            </a:pPr>
            <a:r>
              <a:rPr lang="de-DE" sz="2000" dirty="0"/>
              <a:t>Tiere als pädagogisches ‚Mittel‘ der Profession  </a:t>
            </a:r>
          </a:p>
          <a:p>
            <a:pPr marL="457200" indent="-457200">
              <a:buFont typeface="+mj-lt"/>
              <a:buAutoNum type="arabicPeriod"/>
            </a:pPr>
            <a:r>
              <a:rPr lang="de-DE" sz="2000" dirty="0"/>
              <a:t>Tiere als Nahrung in den Einrichtungen Sozialer Arbeit</a:t>
            </a:r>
          </a:p>
          <a:p>
            <a:pPr marL="457200" indent="-457200">
              <a:buFont typeface="+mj-lt"/>
              <a:buAutoNum type="arabicPeriod"/>
            </a:pPr>
            <a:r>
              <a:rPr lang="de-DE" sz="2000" dirty="0"/>
              <a:t>Tiere als Frage eine ökologischen Sozialen Arbeit </a:t>
            </a:r>
          </a:p>
          <a:p>
            <a:endParaRPr lang="de-DE" dirty="0"/>
          </a:p>
        </p:txBody>
      </p:sp>
      <p:sp>
        <p:nvSpPr>
          <p:cNvPr id="4" name="Foliennummernplatzhalter 3">
            <a:extLst>
              <a:ext uri="{FF2B5EF4-FFF2-40B4-BE49-F238E27FC236}">
                <a16:creationId xmlns:a16="http://schemas.microsoft.com/office/drawing/2014/main" id="{8FC65BF2-A435-765A-C441-EA46AB1FC90C}"/>
              </a:ext>
            </a:extLst>
          </p:cNvPr>
          <p:cNvSpPr>
            <a:spLocks noGrp="1"/>
          </p:cNvSpPr>
          <p:nvPr>
            <p:ph type="sldNum" sz="quarter" idx="11"/>
          </p:nvPr>
        </p:nvSpPr>
        <p:spPr/>
        <p:txBody>
          <a:bodyPr/>
          <a:lstStyle/>
          <a:p>
            <a:r>
              <a:rPr lang="de-DE"/>
              <a:t>Seite  </a:t>
            </a:r>
            <a:fld id="{3733AE7F-6935-469B-B7EA-A7DFC1F0D075}" type="slidenum">
              <a:rPr lang="de-DE" smtClean="0"/>
              <a:pPr/>
              <a:t>25</a:t>
            </a:fld>
            <a:endParaRPr lang="de-DE" dirty="0"/>
          </a:p>
        </p:txBody>
      </p:sp>
      <p:sp>
        <p:nvSpPr>
          <p:cNvPr id="5" name="Rechteck: abgerundete Ecken 4">
            <a:extLst>
              <a:ext uri="{FF2B5EF4-FFF2-40B4-BE49-F238E27FC236}">
                <a16:creationId xmlns:a16="http://schemas.microsoft.com/office/drawing/2014/main" id="{73B4A2FC-CDC0-FD12-9F6B-2A83C55E7D9E}"/>
              </a:ext>
            </a:extLst>
          </p:cNvPr>
          <p:cNvSpPr/>
          <p:nvPr/>
        </p:nvSpPr>
        <p:spPr bwMode="auto">
          <a:xfrm>
            <a:off x="899592" y="4005064"/>
            <a:ext cx="5616624" cy="288032"/>
          </a:xfrm>
          <a:prstGeom prst="roundRect">
            <a:avLst/>
          </a:prstGeom>
          <a:noFill/>
          <a:ln w="28575">
            <a:solidFill>
              <a:schemeClr val="accent1"/>
            </a:solidFill>
            <a:round/>
            <a:headEnd/>
            <a:tailEnd/>
          </a:ln>
        </p:spPr>
        <p:txBody>
          <a:bodyPr rtlCol="0" anchor="ctr"/>
          <a:lstStyle/>
          <a:p>
            <a:pPr algn="ctr"/>
            <a:endParaRPr lang="de-DE">
              <a:latin typeface="Arial" pitchFamily="34" charset="0"/>
              <a:cs typeface="Arial" pitchFamily="34" charset="0"/>
            </a:endParaRPr>
          </a:p>
        </p:txBody>
      </p:sp>
    </p:spTree>
    <p:extLst>
      <p:ext uri="{BB962C8B-B14F-4D97-AF65-F5344CB8AC3E}">
        <p14:creationId xmlns:p14="http://schemas.microsoft.com/office/powerpoint/2010/main" val="2127123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03727E-7ED5-40A6-B69D-C37265C6DC91}"/>
              </a:ext>
            </a:extLst>
          </p:cNvPr>
          <p:cNvSpPr>
            <a:spLocks noGrp="1"/>
          </p:cNvSpPr>
          <p:nvPr>
            <p:ph type="title"/>
          </p:nvPr>
        </p:nvSpPr>
        <p:spPr>
          <a:xfrm>
            <a:off x="529382" y="1402499"/>
            <a:ext cx="8173033" cy="671499"/>
          </a:xfrm>
        </p:spPr>
        <p:txBody>
          <a:bodyPr/>
          <a:lstStyle/>
          <a:p>
            <a:r>
              <a:rPr lang="de-DE" dirty="0"/>
              <a:t>Tiere als pädagogisches Mittel  </a:t>
            </a:r>
          </a:p>
        </p:txBody>
      </p:sp>
      <p:sp>
        <p:nvSpPr>
          <p:cNvPr id="3" name="Inhaltsplatzhalter 2">
            <a:extLst>
              <a:ext uri="{FF2B5EF4-FFF2-40B4-BE49-F238E27FC236}">
                <a16:creationId xmlns:a16="http://schemas.microsoft.com/office/drawing/2014/main" id="{541B3B7A-A3C2-42F6-BBA1-88DE1F42EA48}"/>
              </a:ext>
            </a:extLst>
          </p:cNvPr>
          <p:cNvSpPr>
            <a:spLocks noGrp="1"/>
          </p:cNvSpPr>
          <p:nvPr>
            <p:ph idx="1"/>
          </p:nvPr>
        </p:nvSpPr>
        <p:spPr>
          <a:xfrm>
            <a:off x="561804" y="2492896"/>
            <a:ext cx="8158163" cy="4166380"/>
          </a:xfrm>
        </p:spPr>
        <p:txBody>
          <a:bodyPr/>
          <a:lstStyle/>
          <a:p>
            <a:r>
              <a:rPr lang="de-DE" sz="2000" dirty="0"/>
              <a:t>Ansätze tiergestützter Intervention (TGI)</a:t>
            </a:r>
          </a:p>
          <a:p>
            <a:endParaRPr lang="de-DE" sz="2000" dirty="0"/>
          </a:p>
          <a:p>
            <a:r>
              <a:rPr lang="de-DE" sz="2000" dirty="0"/>
              <a:t>Zielsetzungen des Einsatzes von Tieren in Sozialer Arbeit:   </a:t>
            </a:r>
          </a:p>
          <a:p>
            <a:pPr marL="342900" indent="-342900">
              <a:buFont typeface="Arial" panose="020B0604020202020204" pitchFamily="34" charset="0"/>
              <a:buChar char="•"/>
            </a:pPr>
            <a:r>
              <a:rPr lang="de-DE" sz="2000" dirty="0"/>
              <a:t>psychische Stabilisierung  </a:t>
            </a:r>
          </a:p>
          <a:p>
            <a:pPr marL="342900" indent="-342900">
              <a:buFont typeface="Arial" panose="020B0604020202020204" pitchFamily="34" charset="0"/>
              <a:buChar char="•"/>
            </a:pPr>
            <a:r>
              <a:rPr lang="de-DE" sz="2000" dirty="0"/>
              <a:t>Entwicklungsförderung</a:t>
            </a:r>
          </a:p>
          <a:p>
            <a:pPr marL="342900" indent="-342900">
              <a:buFont typeface="Arial" panose="020B0604020202020204" pitchFamily="34" charset="0"/>
              <a:buChar char="•"/>
            </a:pPr>
            <a:r>
              <a:rPr lang="de-DE" sz="2000" dirty="0"/>
              <a:t>Unterhaltung </a:t>
            </a:r>
          </a:p>
          <a:p>
            <a:pPr marL="342900" indent="-342900">
              <a:buFont typeface="Arial" panose="020B0604020202020204" pitchFamily="34" charset="0"/>
              <a:buChar char="•"/>
            </a:pPr>
            <a:r>
              <a:rPr lang="de-DE" sz="2000" dirty="0"/>
              <a:t>Disziplinierung  </a:t>
            </a:r>
          </a:p>
          <a:p>
            <a:pPr marL="342900" indent="-342900">
              <a:buFont typeface="Arial" panose="020B0604020202020204" pitchFamily="34" charset="0"/>
              <a:buChar char="•"/>
            </a:pPr>
            <a:r>
              <a:rPr lang="de-DE" sz="2000" dirty="0"/>
              <a:t>Diagnosemedium</a:t>
            </a:r>
          </a:p>
          <a:p>
            <a:pPr marL="342900" indent="-342900">
              <a:buFont typeface="Arial" panose="020B0604020202020204" pitchFamily="34" charset="0"/>
              <a:buChar char="•"/>
            </a:pPr>
            <a:r>
              <a:rPr lang="de-DE" sz="2000" dirty="0"/>
              <a:t>Kontakt- und Beziehungsmedium   </a:t>
            </a:r>
          </a:p>
          <a:p>
            <a:pPr marL="342900" indent="-342900">
              <a:buFont typeface="Arial" panose="020B0604020202020204" pitchFamily="34" charset="0"/>
              <a:buChar char="•"/>
            </a:pPr>
            <a:r>
              <a:rPr lang="de-DE" sz="2000" dirty="0"/>
              <a:t>Arbeitserziehung  </a:t>
            </a:r>
          </a:p>
          <a:p>
            <a:pPr marL="342900" indent="-342900">
              <a:buFont typeface="Arial" panose="020B0604020202020204" pitchFamily="34" charset="0"/>
              <a:buChar char="•"/>
            </a:pPr>
            <a:r>
              <a:rPr lang="de-DE" sz="2000" dirty="0"/>
              <a:t>Assistenz bei Handicaps </a:t>
            </a:r>
          </a:p>
          <a:p>
            <a:r>
              <a:rPr lang="de-DE" sz="2000" dirty="0"/>
              <a:t> </a:t>
            </a:r>
          </a:p>
          <a:p>
            <a:endParaRPr lang="de-DE" sz="2000" dirty="0"/>
          </a:p>
          <a:p>
            <a:endParaRPr lang="de-DE" sz="2000" dirty="0"/>
          </a:p>
          <a:p>
            <a:r>
              <a:rPr lang="de-DE" sz="2000" dirty="0"/>
              <a:t> </a:t>
            </a:r>
          </a:p>
          <a:p>
            <a:endParaRPr lang="de-DE" sz="2000" dirty="0"/>
          </a:p>
          <a:p>
            <a:endParaRPr lang="de-DE" dirty="0"/>
          </a:p>
        </p:txBody>
      </p:sp>
      <p:sp>
        <p:nvSpPr>
          <p:cNvPr id="4" name="Foliennummernplatzhalter 3">
            <a:extLst>
              <a:ext uri="{FF2B5EF4-FFF2-40B4-BE49-F238E27FC236}">
                <a16:creationId xmlns:a16="http://schemas.microsoft.com/office/drawing/2014/main" id="{C3093EB1-0A95-43AD-96CF-67B9AF8F9C81}"/>
              </a:ext>
            </a:extLst>
          </p:cNvPr>
          <p:cNvSpPr>
            <a:spLocks noGrp="1"/>
          </p:cNvSpPr>
          <p:nvPr>
            <p:ph type="sldNum" sz="quarter" idx="11"/>
          </p:nvPr>
        </p:nvSpPr>
        <p:spPr/>
        <p:txBody>
          <a:bodyPr/>
          <a:lstStyle/>
          <a:p>
            <a:r>
              <a:rPr lang="de-DE"/>
              <a:t>Seite  </a:t>
            </a:r>
            <a:fld id="{3733AE7F-6935-469B-B7EA-A7DFC1F0D075}" type="slidenum">
              <a:rPr lang="de-DE" smtClean="0"/>
              <a:pPr/>
              <a:t>26</a:t>
            </a:fld>
            <a:endParaRPr lang="de-DE" dirty="0"/>
          </a:p>
        </p:txBody>
      </p:sp>
      <p:sp>
        <p:nvSpPr>
          <p:cNvPr id="7" name="Sprechblase: oval 6">
            <a:extLst>
              <a:ext uri="{FF2B5EF4-FFF2-40B4-BE49-F238E27FC236}">
                <a16:creationId xmlns:a16="http://schemas.microsoft.com/office/drawing/2014/main" id="{3E476FA5-10C6-40A3-95EB-7FB185C1E149}"/>
              </a:ext>
            </a:extLst>
          </p:cNvPr>
          <p:cNvSpPr/>
          <p:nvPr/>
        </p:nvSpPr>
        <p:spPr bwMode="auto">
          <a:xfrm>
            <a:off x="6156176" y="3775040"/>
            <a:ext cx="1944216" cy="1044696"/>
          </a:xfrm>
          <a:prstGeom prst="wedgeEllipseCallout">
            <a:avLst/>
          </a:prstGeom>
          <a:solidFill>
            <a:schemeClr val="accent1">
              <a:lumMod val="20000"/>
              <a:lumOff val="80000"/>
            </a:schemeClr>
          </a:solidFill>
          <a:ln w="9525">
            <a:solidFill>
              <a:schemeClr val="accent1"/>
            </a:solidFill>
            <a:round/>
            <a:headEnd/>
            <a:tailEnd/>
          </a:ln>
        </p:spPr>
        <p:txBody>
          <a:bodyPr rtlCol="0" anchor="ctr"/>
          <a:lstStyle/>
          <a:p>
            <a:pPr algn="ctr"/>
            <a:r>
              <a:rPr lang="de-DE" sz="1400" dirty="0">
                <a:latin typeface="Arial" pitchFamily="34" charset="0"/>
                <a:cs typeface="Arial" pitchFamily="34" charset="0"/>
              </a:rPr>
              <a:t>Tier als Co-Therapeut/Co-Pädagoge </a:t>
            </a:r>
          </a:p>
        </p:txBody>
      </p:sp>
    </p:spTree>
    <p:extLst>
      <p:ext uri="{BB962C8B-B14F-4D97-AF65-F5344CB8AC3E}">
        <p14:creationId xmlns:p14="http://schemas.microsoft.com/office/powerpoint/2010/main" val="201442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FD7796-D71F-4019-A510-14A0A5E33643}"/>
              </a:ext>
            </a:extLst>
          </p:cNvPr>
          <p:cNvSpPr>
            <a:spLocks noGrp="1"/>
          </p:cNvSpPr>
          <p:nvPr>
            <p:ph type="title"/>
          </p:nvPr>
        </p:nvSpPr>
        <p:spPr>
          <a:xfrm>
            <a:off x="529382" y="2348880"/>
            <a:ext cx="8173033" cy="671499"/>
          </a:xfrm>
        </p:spPr>
        <p:txBody>
          <a:bodyPr/>
          <a:lstStyle/>
          <a:p>
            <a:r>
              <a:rPr lang="de-DE" dirty="0"/>
              <a:t>Idealisierungen der Tiere als pädagogisches Mittel  </a:t>
            </a:r>
          </a:p>
        </p:txBody>
      </p:sp>
      <p:sp>
        <p:nvSpPr>
          <p:cNvPr id="3" name="Inhaltsplatzhalter 2">
            <a:extLst>
              <a:ext uri="{FF2B5EF4-FFF2-40B4-BE49-F238E27FC236}">
                <a16:creationId xmlns:a16="http://schemas.microsoft.com/office/drawing/2014/main" id="{D8E5E956-F91C-4A37-A076-94106EBC26DF}"/>
              </a:ext>
            </a:extLst>
          </p:cNvPr>
          <p:cNvSpPr>
            <a:spLocks noGrp="1"/>
          </p:cNvSpPr>
          <p:nvPr>
            <p:ph idx="1"/>
          </p:nvPr>
        </p:nvSpPr>
        <p:spPr>
          <a:xfrm>
            <a:off x="530166" y="3501008"/>
            <a:ext cx="8085236" cy="4320902"/>
          </a:xfrm>
        </p:spPr>
        <p:txBody>
          <a:bodyPr/>
          <a:lstStyle/>
          <a:p>
            <a:pPr marL="285750" indent="-285750">
              <a:buFont typeface="Arial" panose="020B0604020202020204" pitchFamily="34" charset="0"/>
              <a:buChar char="•"/>
            </a:pPr>
            <a:r>
              <a:rPr lang="de-DE" sz="2000" dirty="0"/>
              <a:t>zahlreiche Äußerungen dazu, dass Tiere förderlich sind für die Praxis </a:t>
            </a:r>
          </a:p>
          <a:p>
            <a:pPr marL="285750" indent="-285750">
              <a:buFont typeface="Arial" panose="020B0604020202020204" pitchFamily="34" charset="0"/>
              <a:buChar char="•"/>
            </a:pPr>
            <a:r>
              <a:rPr lang="de-DE" sz="2000" dirty="0"/>
              <a:t>Neigung zu klaren Eindeutigkeiten in der Darstellung </a:t>
            </a:r>
          </a:p>
          <a:p>
            <a:pPr marL="285750" indent="-285750">
              <a:buFont typeface="Arial" panose="020B0604020202020204" pitchFamily="34" charset="0"/>
              <a:buChar char="•"/>
            </a:pPr>
            <a:r>
              <a:rPr lang="de-DE" sz="2000" dirty="0"/>
              <a:t>keine Ambivalenzen, Kontroversen zu diesen Äußerungen</a:t>
            </a:r>
          </a:p>
          <a:p>
            <a:pPr marL="285750" indent="-285750">
              <a:buFont typeface="Arial" panose="020B0604020202020204" pitchFamily="34" charset="0"/>
              <a:buChar char="•"/>
            </a:pPr>
            <a:r>
              <a:rPr lang="de-DE" sz="2000" dirty="0"/>
              <a:t>keine Thematisierung von Schwierigkeiten, Bedenken, Fragen …  </a:t>
            </a:r>
          </a:p>
          <a:p>
            <a:pPr marL="285750" indent="-285750">
              <a:buFont typeface="Arial" panose="020B0604020202020204" pitchFamily="34" charset="0"/>
              <a:buChar char="•"/>
            </a:pPr>
            <a:r>
              <a:rPr lang="de-DE" sz="2000" dirty="0"/>
              <a:t>Unklarheit dazu, woran sich das ‚Fördernde‘ qualitativ bemisst</a:t>
            </a:r>
          </a:p>
          <a:p>
            <a:pPr marL="285750" indent="-285750">
              <a:buFont typeface="Arial" panose="020B0604020202020204" pitchFamily="34" charset="0"/>
              <a:buChar char="•"/>
            </a:pPr>
            <a:r>
              <a:rPr lang="de-DE" sz="2000" dirty="0"/>
              <a:t>schwierige Forschungslage zu Wirkungen der Tiere auf Menschen</a:t>
            </a:r>
          </a:p>
        </p:txBody>
      </p:sp>
      <p:sp>
        <p:nvSpPr>
          <p:cNvPr id="4" name="Foliennummernplatzhalter 3">
            <a:extLst>
              <a:ext uri="{FF2B5EF4-FFF2-40B4-BE49-F238E27FC236}">
                <a16:creationId xmlns:a16="http://schemas.microsoft.com/office/drawing/2014/main" id="{1CA8C20F-E8A8-4FDA-A3D8-7CD5A2A56D47}"/>
              </a:ext>
            </a:extLst>
          </p:cNvPr>
          <p:cNvSpPr>
            <a:spLocks noGrp="1"/>
          </p:cNvSpPr>
          <p:nvPr>
            <p:ph type="sldNum" sz="quarter" idx="11"/>
          </p:nvPr>
        </p:nvSpPr>
        <p:spPr/>
        <p:txBody>
          <a:bodyPr/>
          <a:lstStyle/>
          <a:p>
            <a:r>
              <a:rPr lang="de-DE"/>
              <a:t>Seite  </a:t>
            </a:r>
            <a:fld id="{3733AE7F-6935-469B-B7EA-A7DFC1F0D075}" type="slidenum">
              <a:rPr lang="de-DE" smtClean="0"/>
              <a:pPr/>
              <a:t>27</a:t>
            </a:fld>
            <a:endParaRPr lang="de-DE" dirty="0"/>
          </a:p>
        </p:txBody>
      </p:sp>
    </p:spTree>
    <p:extLst>
      <p:ext uri="{BB962C8B-B14F-4D97-AF65-F5344CB8AC3E}">
        <p14:creationId xmlns:p14="http://schemas.microsoft.com/office/powerpoint/2010/main" val="155698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65BD9-D862-54AC-1303-D007993123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FCC828-EA05-88AB-638C-C4014B3A499B}"/>
              </a:ext>
            </a:extLst>
          </p:cNvPr>
          <p:cNvSpPr>
            <a:spLocks noGrp="1"/>
          </p:cNvSpPr>
          <p:nvPr>
            <p:ph type="title"/>
          </p:nvPr>
        </p:nvSpPr>
        <p:spPr>
          <a:xfrm>
            <a:off x="549176" y="2132857"/>
            <a:ext cx="8173033" cy="987710"/>
          </a:xfrm>
        </p:spPr>
        <p:txBody>
          <a:bodyPr/>
          <a:lstStyle/>
          <a:p>
            <a:r>
              <a:rPr lang="de-DE" dirty="0"/>
              <a:t>1. Tiere und Soziale Arbeit: Versuch einer Systematik </a:t>
            </a:r>
          </a:p>
        </p:txBody>
      </p:sp>
      <p:sp>
        <p:nvSpPr>
          <p:cNvPr id="3" name="Inhaltsplatzhalter 2">
            <a:extLst>
              <a:ext uri="{FF2B5EF4-FFF2-40B4-BE49-F238E27FC236}">
                <a16:creationId xmlns:a16="http://schemas.microsoft.com/office/drawing/2014/main" id="{8B5A895B-55A2-C58B-2761-D4579D7B6213}"/>
              </a:ext>
            </a:extLst>
          </p:cNvPr>
          <p:cNvSpPr>
            <a:spLocks noGrp="1"/>
          </p:cNvSpPr>
          <p:nvPr>
            <p:ph idx="1"/>
          </p:nvPr>
        </p:nvSpPr>
        <p:spPr>
          <a:xfrm>
            <a:off x="549176" y="3645024"/>
            <a:ext cx="8158163" cy="4320902"/>
          </a:xfrm>
        </p:spPr>
        <p:txBody>
          <a:bodyPr/>
          <a:lstStyle/>
          <a:p>
            <a:pPr marL="457200" indent="-457200">
              <a:buFont typeface="+mj-lt"/>
              <a:buAutoNum type="arabicPeriod"/>
            </a:pPr>
            <a:r>
              <a:rPr lang="de-DE" sz="2000" dirty="0"/>
              <a:t>Tiere als Gefährten von </a:t>
            </a:r>
            <a:r>
              <a:rPr lang="de-DE" sz="2000" dirty="0" err="1"/>
              <a:t>Klient_innen</a:t>
            </a:r>
            <a:endParaRPr lang="de-DE" sz="2000" dirty="0"/>
          </a:p>
          <a:p>
            <a:pPr marL="457200" indent="-457200">
              <a:buFont typeface="+mj-lt"/>
              <a:buAutoNum type="arabicPeriod"/>
            </a:pPr>
            <a:r>
              <a:rPr lang="de-DE" sz="2000" dirty="0"/>
              <a:t>Tiere als pädagogisches ‚Mittel‘ der Profession  </a:t>
            </a:r>
          </a:p>
          <a:p>
            <a:pPr marL="457200" indent="-457200">
              <a:buFont typeface="+mj-lt"/>
              <a:buAutoNum type="arabicPeriod"/>
            </a:pPr>
            <a:r>
              <a:rPr lang="de-DE" sz="2000" dirty="0"/>
              <a:t>Tiere als Nahrung in den Einrichtungen Sozialer Arbeit</a:t>
            </a:r>
          </a:p>
          <a:p>
            <a:pPr marL="457200" indent="-457200">
              <a:buFont typeface="+mj-lt"/>
              <a:buAutoNum type="arabicPeriod"/>
            </a:pPr>
            <a:r>
              <a:rPr lang="de-DE" sz="2000" dirty="0"/>
              <a:t>Tiere als Frage eine ökologischen Sozialen Arbeit </a:t>
            </a:r>
          </a:p>
          <a:p>
            <a:endParaRPr lang="de-DE" dirty="0"/>
          </a:p>
        </p:txBody>
      </p:sp>
      <p:sp>
        <p:nvSpPr>
          <p:cNvPr id="4" name="Foliennummernplatzhalter 3">
            <a:extLst>
              <a:ext uri="{FF2B5EF4-FFF2-40B4-BE49-F238E27FC236}">
                <a16:creationId xmlns:a16="http://schemas.microsoft.com/office/drawing/2014/main" id="{78E59EB2-D0E7-F125-67EF-773321CF92B5}"/>
              </a:ext>
            </a:extLst>
          </p:cNvPr>
          <p:cNvSpPr>
            <a:spLocks noGrp="1"/>
          </p:cNvSpPr>
          <p:nvPr>
            <p:ph type="sldNum" sz="quarter" idx="11"/>
          </p:nvPr>
        </p:nvSpPr>
        <p:spPr/>
        <p:txBody>
          <a:bodyPr/>
          <a:lstStyle/>
          <a:p>
            <a:r>
              <a:rPr lang="de-DE"/>
              <a:t>Seite  </a:t>
            </a:r>
            <a:fld id="{3733AE7F-6935-469B-B7EA-A7DFC1F0D075}" type="slidenum">
              <a:rPr lang="de-DE" smtClean="0"/>
              <a:pPr/>
              <a:t>28</a:t>
            </a:fld>
            <a:endParaRPr lang="de-DE" dirty="0"/>
          </a:p>
        </p:txBody>
      </p:sp>
      <p:sp>
        <p:nvSpPr>
          <p:cNvPr id="5" name="Rechteck: abgerundete Ecken 4">
            <a:extLst>
              <a:ext uri="{FF2B5EF4-FFF2-40B4-BE49-F238E27FC236}">
                <a16:creationId xmlns:a16="http://schemas.microsoft.com/office/drawing/2014/main" id="{CE639566-5C73-2CB0-2A6A-46B8A45A0605}"/>
              </a:ext>
            </a:extLst>
          </p:cNvPr>
          <p:cNvSpPr/>
          <p:nvPr/>
        </p:nvSpPr>
        <p:spPr bwMode="auto">
          <a:xfrm>
            <a:off x="971600" y="4346166"/>
            <a:ext cx="6201968" cy="360040"/>
          </a:xfrm>
          <a:prstGeom prst="roundRect">
            <a:avLst/>
          </a:prstGeom>
          <a:noFill/>
          <a:ln w="28575">
            <a:solidFill>
              <a:schemeClr val="accent1"/>
            </a:solidFill>
            <a:round/>
            <a:headEnd/>
            <a:tailEnd/>
          </a:ln>
        </p:spPr>
        <p:txBody>
          <a:bodyPr rtlCol="0" anchor="ctr"/>
          <a:lstStyle/>
          <a:p>
            <a:pPr algn="ctr"/>
            <a:endParaRPr lang="de-DE">
              <a:latin typeface="Arial" pitchFamily="34" charset="0"/>
              <a:cs typeface="Arial" pitchFamily="34" charset="0"/>
            </a:endParaRPr>
          </a:p>
        </p:txBody>
      </p:sp>
    </p:spTree>
    <p:extLst>
      <p:ext uri="{BB962C8B-B14F-4D97-AF65-F5344CB8AC3E}">
        <p14:creationId xmlns:p14="http://schemas.microsoft.com/office/powerpoint/2010/main" val="3461527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2D2A2-63FD-4E9C-943D-0440632D90D7}"/>
              </a:ext>
            </a:extLst>
          </p:cNvPr>
          <p:cNvSpPr>
            <a:spLocks noGrp="1"/>
          </p:cNvSpPr>
          <p:nvPr>
            <p:ph type="title"/>
          </p:nvPr>
        </p:nvSpPr>
        <p:spPr>
          <a:xfrm>
            <a:off x="529382" y="2204864"/>
            <a:ext cx="8173033" cy="671499"/>
          </a:xfrm>
        </p:spPr>
        <p:txBody>
          <a:bodyPr/>
          <a:lstStyle/>
          <a:p>
            <a:r>
              <a:rPr lang="de-DE" dirty="0"/>
              <a:t>Tiere als Nahrung in Einrichtungen Sozialer Arbeit </a:t>
            </a:r>
          </a:p>
        </p:txBody>
      </p:sp>
      <p:sp>
        <p:nvSpPr>
          <p:cNvPr id="3" name="Inhaltsplatzhalter 2">
            <a:extLst>
              <a:ext uri="{FF2B5EF4-FFF2-40B4-BE49-F238E27FC236}">
                <a16:creationId xmlns:a16="http://schemas.microsoft.com/office/drawing/2014/main" id="{8882D5A5-CEF0-4413-B8E0-A3CB7B9AD1B8}"/>
              </a:ext>
            </a:extLst>
          </p:cNvPr>
          <p:cNvSpPr>
            <a:spLocks noGrp="1"/>
          </p:cNvSpPr>
          <p:nvPr>
            <p:ph idx="1"/>
          </p:nvPr>
        </p:nvSpPr>
        <p:spPr>
          <a:xfrm>
            <a:off x="529382" y="3297562"/>
            <a:ext cx="8075066" cy="2664296"/>
          </a:xfrm>
        </p:spPr>
        <p:txBody>
          <a:bodyPr/>
          <a:lstStyle/>
          <a:p>
            <a:r>
              <a:rPr lang="de-DE" sz="2000" dirty="0"/>
              <a:t>In Einrichtungen der Sozialen Arbeit wird tagtäglich gegessen, ein nicht unerheblicher Teil der Lebensmittel stammt von Tieren! </a:t>
            </a:r>
          </a:p>
          <a:p>
            <a:endParaRPr lang="de-DE" sz="2000" dirty="0"/>
          </a:p>
          <a:p>
            <a:r>
              <a:rPr lang="de-DE" sz="2000" dirty="0"/>
              <a:t>Wie wird dieser Umstand reflektiert?</a:t>
            </a:r>
          </a:p>
          <a:p>
            <a:pPr marL="342900" indent="-342900">
              <a:buFont typeface="Arial" panose="020B0604020202020204" pitchFamily="34" charset="0"/>
              <a:buChar char="•"/>
            </a:pPr>
            <a:r>
              <a:rPr lang="de-DE" sz="2000" dirty="0"/>
              <a:t>Spielen </a:t>
            </a:r>
            <a:r>
              <a:rPr lang="de-DE" sz="2000" dirty="0" err="1"/>
              <a:t>tierschützerische</a:t>
            </a:r>
            <a:r>
              <a:rPr lang="de-DE" sz="2000" dirty="0"/>
              <a:t> Kriterien bei der Verpflegungsorganisation der Institution eine Rolle?</a:t>
            </a:r>
          </a:p>
          <a:p>
            <a:pPr marL="342900" indent="-342900">
              <a:buFont typeface="Arial" panose="020B0604020202020204" pitchFamily="34" charset="0"/>
              <a:buChar char="•"/>
            </a:pPr>
            <a:r>
              <a:rPr lang="de-DE" sz="2000" dirty="0"/>
              <a:t>Ist das Essen von tierischen Produkten Thema mit den </a:t>
            </a:r>
            <a:r>
              <a:rPr lang="de-DE" sz="2000" dirty="0" err="1"/>
              <a:t>Adressat_innen</a:t>
            </a:r>
            <a:r>
              <a:rPr lang="de-DE" sz="2000" dirty="0"/>
              <a:t>?</a:t>
            </a:r>
          </a:p>
          <a:p>
            <a:endParaRPr lang="de-DE" sz="2000" dirty="0"/>
          </a:p>
        </p:txBody>
      </p:sp>
      <p:sp>
        <p:nvSpPr>
          <p:cNvPr id="4" name="Foliennummernplatzhalter 3">
            <a:extLst>
              <a:ext uri="{FF2B5EF4-FFF2-40B4-BE49-F238E27FC236}">
                <a16:creationId xmlns:a16="http://schemas.microsoft.com/office/drawing/2014/main" id="{02A6EBFB-FC9D-4FA4-901C-340AD256C8A3}"/>
              </a:ext>
            </a:extLst>
          </p:cNvPr>
          <p:cNvSpPr>
            <a:spLocks noGrp="1"/>
          </p:cNvSpPr>
          <p:nvPr>
            <p:ph type="sldNum" sz="quarter" idx="11"/>
          </p:nvPr>
        </p:nvSpPr>
        <p:spPr/>
        <p:txBody>
          <a:bodyPr/>
          <a:lstStyle/>
          <a:p>
            <a:r>
              <a:rPr lang="de-DE"/>
              <a:t>Seite  </a:t>
            </a:r>
            <a:fld id="{3733AE7F-6935-469B-B7EA-A7DFC1F0D075}" type="slidenum">
              <a:rPr lang="de-DE" smtClean="0"/>
              <a:pPr/>
              <a:t>29</a:t>
            </a:fld>
            <a:endParaRPr lang="de-DE" dirty="0"/>
          </a:p>
        </p:txBody>
      </p:sp>
    </p:spTree>
    <p:extLst>
      <p:ext uri="{BB962C8B-B14F-4D97-AF65-F5344CB8AC3E}">
        <p14:creationId xmlns:p14="http://schemas.microsoft.com/office/powerpoint/2010/main" val="251617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45E7C1-BA7A-42CF-B8B1-6A26866A0FC9}"/>
              </a:ext>
            </a:extLst>
          </p:cNvPr>
          <p:cNvSpPr>
            <a:spLocks noGrp="1"/>
          </p:cNvSpPr>
          <p:nvPr>
            <p:ph type="title"/>
          </p:nvPr>
        </p:nvSpPr>
        <p:spPr>
          <a:xfrm>
            <a:off x="683568" y="770493"/>
            <a:ext cx="7347794" cy="959531"/>
          </a:xfrm>
        </p:spPr>
        <p:txBody>
          <a:bodyPr/>
          <a:lstStyle/>
          <a:p>
            <a:r>
              <a:rPr lang="de-DE" dirty="0"/>
              <a:t>innige Freundschaftsverhältnisse</a:t>
            </a:r>
          </a:p>
        </p:txBody>
      </p:sp>
      <p:pic>
        <p:nvPicPr>
          <p:cNvPr id="6" name="Grafik 5">
            <a:extLst>
              <a:ext uri="{FF2B5EF4-FFF2-40B4-BE49-F238E27FC236}">
                <a16:creationId xmlns:a16="http://schemas.microsoft.com/office/drawing/2014/main" id="{BA38169A-A781-4C15-8939-E2F84DF866A3}"/>
              </a:ext>
            </a:extLst>
          </p:cNvPr>
          <p:cNvPicPr>
            <a:picLocks noChangeAspect="1"/>
          </p:cNvPicPr>
          <p:nvPr/>
        </p:nvPicPr>
        <p:blipFill>
          <a:blip r:embed="rId2"/>
          <a:stretch>
            <a:fillRect/>
          </a:stretch>
        </p:blipFill>
        <p:spPr>
          <a:xfrm>
            <a:off x="4357465" y="2146239"/>
            <a:ext cx="2738209" cy="4395047"/>
          </a:xfrm>
          <a:prstGeom prst="rect">
            <a:avLst/>
          </a:prstGeom>
        </p:spPr>
      </p:pic>
      <p:pic>
        <p:nvPicPr>
          <p:cNvPr id="10" name="Grafik 9">
            <a:extLst>
              <a:ext uri="{FF2B5EF4-FFF2-40B4-BE49-F238E27FC236}">
                <a16:creationId xmlns:a16="http://schemas.microsoft.com/office/drawing/2014/main" id="{6B7174C4-C97D-4CA4-A94C-D3840B083524}"/>
              </a:ext>
            </a:extLst>
          </p:cNvPr>
          <p:cNvPicPr>
            <a:picLocks noChangeAspect="1"/>
          </p:cNvPicPr>
          <p:nvPr/>
        </p:nvPicPr>
        <p:blipFill>
          <a:blip r:embed="rId3"/>
          <a:stretch>
            <a:fillRect/>
          </a:stretch>
        </p:blipFill>
        <p:spPr>
          <a:xfrm>
            <a:off x="671310" y="4677180"/>
            <a:ext cx="3186507" cy="1864106"/>
          </a:xfrm>
          <a:prstGeom prst="rect">
            <a:avLst/>
          </a:prstGeom>
        </p:spPr>
      </p:pic>
      <p:pic>
        <p:nvPicPr>
          <p:cNvPr id="11" name="Grafik 10">
            <a:extLst>
              <a:ext uri="{FF2B5EF4-FFF2-40B4-BE49-F238E27FC236}">
                <a16:creationId xmlns:a16="http://schemas.microsoft.com/office/drawing/2014/main" id="{7D4ED340-BB5D-4B33-AC40-0F6CB4B7AE51}"/>
              </a:ext>
            </a:extLst>
          </p:cNvPr>
          <p:cNvPicPr>
            <a:picLocks noChangeAspect="1"/>
          </p:cNvPicPr>
          <p:nvPr/>
        </p:nvPicPr>
        <p:blipFill>
          <a:blip r:embed="rId4"/>
          <a:stretch>
            <a:fillRect/>
          </a:stretch>
        </p:blipFill>
        <p:spPr>
          <a:xfrm>
            <a:off x="683568" y="2146239"/>
            <a:ext cx="3168352" cy="2114726"/>
          </a:xfrm>
          <a:prstGeom prst="rect">
            <a:avLst/>
          </a:prstGeom>
        </p:spPr>
      </p:pic>
    </p:spTree>
    <p:extLst>
      <p:ext uri="{BB962C8B-B14F-4D97-AF65-F5344CB8AC3E}">
        <p14:creationId xmlns:p14="http://schemas.microsoft.com/office/powerpoint/2010/main" val="3989554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89F34-89C3-78A6-8CA1-91A8A00A8E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A592217-EE45-6008-5233-02261D756091}"/>
              </a:ext>
            </a:extLst>
          </p:cNvPr>
          <p:cNvSpPr>
            <a:spLocks noGrp="1"/>
          </p:cNvSpPr>
          <p:nvPr>
            <p:ph type="title"/>
          </p:nvPr>
        </p:nvSpPr>
        <p:spPr>
          <a:xfrm>
            <a:off x="549176" y="2132857"/>
            <a:ext cx="8173033" cy="987710"/>
          </a:xfrm>
        </p:spPr>
        <p:txBody>
          <a:bodyPr/>
          <a:lstStyle/>
          <a:p>
            <a:r>
              <a:rPr lang="de-DE" dirty="0"/>
              <a:t>1. Tiere und Soziale Arbeit: Versuch einer Systematik </a:t>
            </a:r>
          </a:p>
        </p:txBody>
      </p:sp>
      <p:sp>
        <p:nvSpPr>
          <p:cNvPr id="3" name="Inhaltsplatzhalter 2">
            <a:extLst>
              <a:ext uri="{FF2B5EF4-FFF2-40B4-BE49-F238E27FC236}">
                <a16:creationId xmlns:a16="http://schemas.microsoft.com/office/drawing/2014/main" id="{9EA35A09-ACE4-C7BF-E2CB-1A44ABAF7CEE}"/>
              </a:ext>
            </a:extLst>
          </p:cNvPr>
          <p:cNvSpPr>
            <a:spLocks noGrp="1"/>
          </p:cNvSpPr>
          <p:nvPr>
            <p:ph idx="1"/>
          </p:nvPr>
        </p:nvSpPr>
        <p:spPr>
          <a:xfrm>
            <a:off x="549176" y="3645024"/>
            <a:ext cx="8158163" cy="4320902"/>
          </a:xfrm>
        </p:spPr>
        <p:txBody>
          <a:bodyPr/>
          <a:lstStyle/>
          <a:p>
            <a:pPr marL="457200" indent="-457200">
              <a:buFont typeface="+mj-lt"/>
              <a:buAutoNum type="arabicPeriod"/>
            </a:pPr>
            <a:r>
              <a:rPr lang="de-DE" sz="2000" dirty="0"/>
              <a:t>Tiere als Gefährten von </a:t>
            </a:r>
            <a:r>
              <a:rPr lang="de-DE" sz="2000" dirty="0" err="1"/>
              <a:t>Klient_innen</a:t>
            </a:r>
            <a:endParaRPr lang="de-DE" sz="2000" dirty="0"/>
          </a:p>
          <a:p>
            <a:pPr marL="457200" indent="-457200">
              <a:buFont typeface="+mj-lt"/>
              <a:buAutoNum type="arabicPeriod"/>
            </a:pPr>
            <a:r>
              <a:rPr lang="de-DE" sz="2000" dirty="0"/>
              <a:t>Tiere als pädagogisches ‚Mittel‘ der Profession  </a:t>
            </a:r>
          </a:p>
          <a:p>
            <a:pPr marL="457200" indent="-457200">
              <a:buFont typeface="+mj-lt"/>
              <a:buAutoNum type="arabicPeriod"/>
            </a:pPr>
            <a:r>
              <a:rPr lang="de-DE" sz="2000" dirty="0"/>
              <a:t>Tiere als Nahrung in den Einrichtungen Sozialer Arbeit</a:t>
            </a:r>
          </a:p>
          <a:p>
            <a:pPr marL="457200" indent="-457200">
              <a:buFont typeface="+mj-lt"/>
              <a:buAutoNum type="arabicPeriod"/>
            </a:pPr>
            <a:r>
              <a:rPr lang="de-DE" sz="2000" dirty="0"/>
              <a:t>Tiere als Frage einer ökologischen Sozialen Arbeit </a:t>
            </a:r>
          </a:p>
          <a:p>
            <a:endParaRPr lang="de-DE" dirty="0"/>
          </a:p>
        </p:txBody>
      </p:sp>
      <p:sp>
        <p:nvSpPr>
          <p:cNvPr id="4" name="Foliennummernplatzhalter 3">
            <a:extLst>
              <a:ext uri="{FF2B5EF4-FFF2-40B4-BE49-F238E27FC236}">
                <a16:creationId xmlns:a16="http://schemas.microsoft.com/office/drawing/2014/main" id="{0D6428AC-2602-6FAB-63DA-4E8E11C07D68}"/>
              </a:ext>
            </a:extLst>
          </p:cNvPr>
          <p:cNvSpPr>
            <a:spLocks noGrp="1"/>
          </p:cNvSpPr>
          <p:nvPr>
            <p:ph type="sldNum" sz="quarter" idx="11"/>
          </p:nvPr>
        </p:nvSpPr>
        <p:spPr/>
        <p:txBody>
          <a:bodyPr/>
          <a:lstStyle/>
          <a:p>
            <a:r>
              <a:rPr lang="de-DE"/>
              <a:t>Seite  </a:t>
            </a:r>
            <a:fld id="{3733AE7F-6935-469B-B7EA-A7DFC1F0D075}" type="slidenum">
              <a:rPr lang="de-DE" smtClean="0"/>
              <a:pPr/>
              <a:t>30</a:t>
            </a:fld>
            <a:endParaRPr lang="de-DE" dirty="0"/>
          </a:p>
        </p:txBody>
      </p:sp>
      <p:sp>
        <p:nvSpPr>
          <p:cNvPr id="5" name="Rechteck: abgerundete Ecken 4">
            <a:extLst>
              <a:ext uri="{FF2B5EF4-FFF2-40B4-BE49-F238E27FC236}">
                <a16:creationId xmlns:a16="http://schemas.microsoft.com/office/drawing/2014/main" id="{3832BEFE-DE49-C75D-4F68-2B02D17512EC}"/>
              </a:ext>
            </a:extLst>
          </p:cNvPr>
          <p:cNvSpPr/>
          <p:nvPr/>
        </p:nvSpPr>
        <p:spPr bwMode="auto">
          <a:xfrm>
            <a:off x="899592" y="4709902"/>
            <a:ext cx="6201968" cy="360040"/>
          </a:xfrm>
          <a:prstGeom prst="roundRect">
            <a:avLst/>
          </a:prstGeom>
          <a:noFill/>
          <a:ln w="28575">
            <a:solidFill>
              <a:schemeClr val="accent1"/>
            </a:solidFill>
            <a:round/>
            <a:headEnd/>
            <a:tailEnd/>
          </a:ln>
        </p:spPr>
        <p:txBody>
          <a:bodyPr rtlCol="0" anchor="ctr"/>
          <a:lstStyle/>
          <a:p>
            <a:pPr algn="ctr"/>
            <a:endParaRPr lang="de-DE">
              <a:latin typeface="Arial" pitchFamily="34" charset="0"/>
              <a:cs typeface="Arial" pitchFamily="34" charset="0"/>
            </a:endParaRPr>
          </a:p>
        </p:txBody>
      </p:sp>
    </p:spTree>
    <p:extLst>
      <p:ext uri="{BB962C8B-B14F-4D97-AF65-F5344CB8AC3E}">
        <p14:creationId xmlns:p14="http://schemas.microsoft.com/office/powerpoint/2010/main" val="2999520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2D2A2-63FD-4E9C-943D-0440632D90D7}"/>
              </a:ext>
            </a:extLst>
          </p:cNvPr>
          <p:cNvSpPr>
            <a:spLocks noGrp="1"/>
          </p:cNvSpPr>
          <p:nvPr>
            <p:ph type="title"/>
          </p:nvPr>
        </p:nvSpPr>
        <p:spPr>
          <a:xfrm>
            <a:off x="529382" y="1214371"/>
            <a:ext cx="8173033" cy="959531"/>
          </a:xfrm>
        </p:spPr>
        <p:txBody>
          <a:bodyPr/>
          <a:lstStyle/>
          <a:p>
            <a:r>
              <a:rPr lang="de-DE" dirty="0"/>
              <a:t>Tiere als Frage einer ökologischen Sozialen Arbeit</a:t>
            </a:r>
          </a:p>
        </p:txBody>
      </p:sp>
      <p:sp>
        <p:nvSpPr>
          <p:cNvPr id="3" name="Inhaltsplatzhalter 2">
            <a:extLst>
              <a:ext uri="{FF2B5EF4-FFF2-40B4-BE49-F238E27FC236}">
                <a16:creationId xmlns:a16="http://schemas.microsoft.com/office/drawing/2014/main" id="{8882D5A5-CEF0-4413-B8E0-A3CB7B9AD1B8}"/>
              </a:ext>
            </a:extLst>
          </p:cNvPr>
          <p:cNvSpPr>
            <a:spLocks noGrp="1"/>
          </p:cNvSpPr>
          <p:nvPr>
            <p:ph idx="1"/>
          </p:nvPr>
        </p:nvSpPr>
        <p:spPr>
          <a:xfrm>
            <a:off x="534467" y="2564904"/>
            <a:ext cx="8075066" cy="4094372"/>
          </a:xfrm>
        </p:spPr>
        <p:txBody>
          <a:bodyPr/>
          <a:lstStyle/>
          <a:p>
            <a:r>
              <a:rPr lang="de-DE" sz="2000" dirty="0"/>
              <a:t>Im Kontext der Debatte um ökologische Krise wird Situation von Tieren problematisiert: …</a:t>
            </a:r>
          </a:p>
          <a:p>
            <a:pPr marL="342900" indent="-342900">
              <a:buFont typeface="Arial" panose="020B0604020202020204" pitchFamily="34" charset="0"/>
              <a:buChar char="•"/>
            </a:pPr>
            <a:r>
              <a:rPr lang="de-DE" sz="2000" dirty="0"/>
              <a:t>Gefährdung ihrer Lebensräume</a:t>
            </a:r>
          </a:p>
          <a:p>
            <a:pPr marL="342900" indent="-342900">
              <a:buFont typeface="Arial" panose="020B0604020202020204" pitchFamily="34" charset="0"/>
              <a:buChar char="•"/>
            </a:pPr>
            <a:r>
              <a:rPr lang="de-DE" sz="2000" dirty="0"/>
              <a:t>Reduzierung von Artenvielfalt </a:t>
            </a:r>
          </a:p>
          <a:p>
            <a:pPr marL="342900" indent="-342900">
              <a:buFont typeface="Arial" panose="020B0604020202020204" pitchFamily="34" charset="0"/>
              <a:buChar char="•"/>
            </a:pPr>
            <a:r>
              <a:rPr lang="de-DE" sz="2000" dirty="0"/>
              <a:t>Gefährdung ökologischer Gleichgewichte</a:t>
            </a:r>
          </a:p>
          <a:p>
            <a:pPr marL="342900" indent="-342900">
              <a:buFont typeface="Arial" panose="020B0604020202020204" pitchFamily="34" charset="0"/>
              <a:buChar char="•"/>
            </a:pPr>
            <a:r>
              <a:rPr lang="de-DE" sz="2000" dirty="0"/>
              <a:t>Zunahme von Zoonosen  </a:t>
            </a:r>
          </a:p>
          <a:p>
            <a:pPr lvl="2" indent="0">
              <a:buNone/>
            </a:pPr>
            <a:endParaRPr lang="de-DE" sz="2000" dirty="0"/>
          </a:p>
          <a:p>
            <a:r>
              <a:rPr lang="de-DE" sz="2000" dirty="0"/>
              <a:t>Institutionen Sozialer Arbeit sind mit ihrer Praxis Teil dieser problematischen  Entwicklungen!</a:t>
            </a:r>
          </a:p>
          <a:p>
            <a:r>
              <a:rPr lang="de-DE" sz="2000" dirty="0">
                <a:sym typeface="Wingdings" panose="05000000000000000000" pitchFamily="2" charset="2"/>
              </a:rPr>
              <a:t> </a:t>
            </a:r>
            <a:r>
              <a:rPr lang="de-DE" sz="2000" dirty="0"/>
              <a:t>Fallen Ihnen Beispiele dazu ein?</a:t>
            </a:r>
          </a:p>
          <a:p>
            <a:endParaRPr lang="de-DE" sz="2000" dirty="0"/>
          </a:p>
          <a:p>
            <a:endParaRPr lang="de-DE" sz="2000" dirty="0"/>
          </a:p>
          <a:p>
            <a:endParaRPr lang="de-DE" sz="2000" dirty="0"/>
          </a:p>
          <a:p>
            <a:endParaRPr lang="de-DE" sz="2000" dirty="0"/>
          </a:p>
        </p:txBody>
      </p:sp>
      <p:sp>
        <p:nvSpPr>
          <p:cNvPr id="4" name="Foliennummernplatzhalter 3">
            <a:extLst>
              <a:ext uri="{FF2B5EF4-FFF2-40B4-BE49-F238E27FC236}">
                <a16:creationId xmlns:a16="http://schemas.microsoft.com/office/drawing/2014/main" id="{02A6EBFB-FC9D-4FA4-901C-340AD256C8A3}"/>
              </a:ext>
            </a:extLst>
          </p:cNvPr>
          <p:cNvSpPr>
            <a:spLocks noGrp="1"/>
          </p:cNvSpPr>
          <p:nvPr>
            <p:ph type="sldNum" sz="quarter" idx="11"/>
          </p:nvPr>
        </p:nvSpPr>
        <p:spPr/>
        <p:txBody>
          <a:bodyPr/>
          <a:lstStyle/>
          <a:p>
            <a:r>
              <a:rPr lang="de-DE"/>
              <a:t>Seite  </a:t>
            </a:r>
            <a:fld id="{3733AE7F-6935-469B-B7EA-A7DFC1F0D075}" type="slidenum">
              <a:rPr lang="de-DE" smtClean="0"/>
              <a:pPr/>
              <a:t>31</a:t>
            </a:fld>
            <a:endParaRPr lang="de-DE" dirty="0"/>
          </a:p>
        </p:txBody>
      </p:sp>
    </p:spTree>
    <p:extLst>
      <p:ext uri="{BB962C8B-B14F-4D97-AF65-F5344CB8AC3E}">
        <p14:creationId xmlns:p14="http://schemas.microsoft.com/office/powerpoint/2010/main" val="243599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BF5A0-0C13-D9CC-D02A-4331E2C86976}"/>
              </a:ext>
            </a:extLst>
          </p:cNvPr>
          <p:cNvSpPr>
            <a:spLocks noGrp="1"/>
          </p:cNvSpPr>
          <p:nvPr>
            <p:ph type="title"/>
          </p:nvPr>
        </p:nvSpPr>
        <p:spPr/>
        <p:txBody>
          <a:bodyPr/>
          <a:lstStyle/>
          <a:p>
            <a:endParaRPr lang="de-DE"/>
          </a:p>
        </p:txBody>
      </p:sp>
      <p:pic>
        <p:nvPicPr>
          <p:cNvPr id="7" name="Inhaltsplatzhalter 6">
            <a:extLst>
              <a:ext uri="{FF2B5EF4-FFF2-40B4-BE49-F238E27FC236}">
                <a16:creationId xmlns:a16="http://schemas.microsoft.com/office/drawing/2014/main" id="{0B3B7BF8-09AF-ED05-D536-17CDF08F7F75}"/>
              </a:ext>
            </a:extLst>
          </p:cNvPr>
          <p:cNvPicPr>
            <a:picLocks noGrp="1" noChangeAspect="1"/>
          </p:cNvPicPr>
          <p:nvPr>
            <p:ph idx="1"/>
          </p:nvPr>
        </p:nvPicPr>
        <p:blipFill>
          <a:blip r:embed="rId2"/>
          <a:stretch>
            <a:fillRect/>
          </a:stretch>
        </p:blipFill>
        <p:spPr>
          <a:xfrm>
            <a:off x="537740" y="2636912"/>
            <a:ext cx="7570287" cy="3622923"/>
          </a:xfrm>
          <a:prstGeom prst="rect">
            <a:avLst/>
          </a:prstGeom>
        </p:spPr>
      </p:pic>
      <p:sp>
        <p:nvSpPr>
          <p:cNvPr id="4" name="Foliennummernplatzhalter 3">
            <a:extLst>
              <a:ext uri="{FF2B5EF4-FFF2-40B4-BE49-F238E27FC236}">
                <a16:creationId xmlns:a16="http://schemas.microsoft.com/office/drawing/2014/main" id="{70D8F49A-F07D-07E6-0519-B111BF83701D}"/>
              </a:ext>
            </a:extLst>
          </p:cNvPr>
          <p:cNvSpPr>
            <a:spLocks noGrp="1"/>
          </p:cNvSpPr>
          <p:nvPr>
            <p:ph type="sldNum" sz="quarter" idx="11"/>
          </p:nvPr>
        </p:nvSpPr>
        <p:spPr/>
        <p:txBody>
          <a:bodyPr/>
          <a:lstStyle/>
          <a:p>
            <a:r>
              <a:rPr lang="de-DE"/>
              <a:t>Seite  </a:t>
            </a:r>
            <a:fld id="{3733AE7F-6935-469B-B7EA-A7DFC1F0D075}" type="slidenum">
              <a:rPr lang="de-DE" smtClean="0"/>
              <a:pPr/>
              <a:t>32</a:t>
            </a:fld>
            <a:endParaRPr lang="de-DE" dirty="0"/>
          </a:p>
        </p:txBody>
      </p:sp>
    </p:spTree>
    <p:extLst>
      <p:ext uri="{BB962C8B-B14F-4D97-AF65-F5344CB8AC3E}">
        <p14:creationId xmlns:p14="http://schemas.microsoft.com/office/powerpoint/2010/main" val="811180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A9BA5-F44B-C973-A316-9B8622724F3B}"/>
              </a:ext>
            </a:extLst>
          </p:cNvPr>
          <p:cNvSpPr>
            <a:spLocks noGrp="1"/>
          </p:cNvSpPr>
          <p:nvPr>
            <p:ph type="title"/>
          </p:nvPr>
        </p:nvSpPr>
        <p:spPr/>
        <p:txBody>
          <a:bodyPr/>
          <a:lstStyle/>
          <a:p>
            <a:endParaRPr lang="de-DE"/>
          </a:p>
        </p:txBody>
      </p:sp>
      <p:pic>
        <p:nvPicPr>
          <p:cNvPr id="7" name="Inhaltsplatzhalter 6">
            <a:extLst>
              <a:ext uri="{FF2B5EF4-FFF2-40B4-BE49-F238E27FC236}">
                <a16:creationId xmlns:a16="http://schemas.microsoft.com/office/drawing/2014/main" id="{C0080018-B3F0-D96D-A8DC-9BD04FD6FACD}"/>
              </a:ext>
            </a:extLst>
          </p:cNvPr>
          <p:cNvPicPr>
            <a:picLocks noGrp="1" noChangeAspect="1"/>
          </p:cNvPicPr>
          <p:nvPr>
            <p:ph idx="1"/>
          </p:nvPr>
        </p:nvPicPr>
        <p:blipFill>
          <a:blip r:embed="rId2"/>
          <a:stretch>
            <a:fillRect/>
          </a:stretch>
        </p:blipFill>
        <p:spPr>
          <a:xfrm>
            <a:off x="554459" y="1536079"/>
            <a:ext cx="6537821" cy="4838942"/>
          </a:xfrm>
          <a:prstGeom prst="rect">
            <a:avLst/>
          </a:prstGeom>
        </p:spPr>
      </p:pic>
      <p:sp>
        <p:nvSpPr>
          <p:cNvPr id="4" name="Foliennummernplatzhalter 3">
            <a:extLst>
              <a:ext uri="{FF2B5EF4-FFF2-40B4-BE49-F238E27FC236}">
                <a16:creationId xmlns:a16="http://schemas.microsoft.com/office/drawing/2014/main" id="{1A065E6B-AD44-6A35-9515-181D089DE635}"/>
              </a:ext>
            </a:extLst>
          </p:cNvPr>
          <p:cNvSpPr>
            <a:spLocks noGrp="1"/>
          </p:cNvSpPr>
          <p:nvPr>
            <p:ph type="sldNum" sz="quarter" idx="11"/>
          </p:nvPr>
        </p:nvSpPr>
        <p:spPr/>
        <p:txBody>
          <a:bodyPr/>
          <a:lstStyle/>
          <a:p>
            <a:r>
              <a:rPr lang="de-DE"/>
              <a:t>Seite  </a:t>
            </a:r>
            <a:fld id="{3733AE7F-6935-469B-B7EA-A7DFC1F0D075}" type="slidenum">
              <a:rPr lang="de-DE" smtClean="0"/>
              <a:pPr/>
              <a:t>33</a:t>
            </a:fld>
            <a:endParaRPr lang="de-DE" dirty="0"/>
          </a:p>
        </p:txBody>
      </p:sp>
    </p:spTree>
    <p:extLst>
      <p:ext uri="{BB962C8B-B14F-4D97-AF65-F5344CB8AC3E}">
        <p14:creationId xmlns:p14="http://schemas.microsoft.com/office/powerpoint/2010/main" val="3531179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2BE9F-2859-E60A-01F9-C51274D3188C}"/>
              </a:ext>
            </a:extLst>
          </p:cNvPr>
          <p:cNvSpPr>
            <a:spLocks noGrp="1"/>
          </p:cNvSpPr>
          <p:nvPr>
            <p:ph type="title"/>
          </p:nvPr>
        </p:nvSpPr>
        <p:spPr>
          <a:xfrm>
            <a:off x="521999" y="1556792"/>
            <a:ext cx="8173033" cy="671499"/>
          </a:xfrm>
        </p:spPr>
        <p:txBody>
          <a:bodyPr/>
          <a:lstStyle/>
          <a:p>
            <a:r>
              <a:rPr lang="de-DE" dirty="0"/>
              <a:t>Ökologische Soziale Arbeit </a:t>
            </a:r>
          </a:p>
        </p:txBody>
      </p:sp>
      <p:sp>
        <p:nvSpPr>
          <p:cNvPr id="3" name="Inhaltsplatzhalter 2">
            <a:extLst>
              <a:ext uri="{FF2B5EF4-FFF2-40B4-BE49-F238E27FC236}">
                <a16:creationId xmlns:a16="http://schemas.microsoft.com/office/drawing/2014/main" id="{5780D0A2-96DD-94DE-FD54-708B24095760}"/>
              </a:ext>
            </a:extLst>
          </p:cNvPr>
          <p:cNvSpPr>
            <a:spLocks noGrp="1"/>
          </p:cNvSpPr>
          <p:nvPr>
            <p:ph idx="1"/>
          </p:nvPr>
        </p:nvSpPr>
        <p:spPr>
          <a:xfrm>
            <a:off x="556093" y="2555394"/>
            <a:ext cx="8158163" cy="4320902"/>
          </a:xfrm>
        </p:spPr>
        <p:txBody>
          <a:bodyPr/>
          <a:lstStyle/>
          <a:p>
            <a:r>
              <a:rPr lang="de-DE" dirty="0"/>
              <a:t>Neue fachliche Entwicklung in der Sozialen Arbeit in den letzten Jahren</a:t>
            </a:r>
          </a:p>
          <a:p>
            <a:endParaRPr lang="de-DE" dirty="0"/>
          </a:p>
          <a:p>
            <a:r>
              <a:rPr lang="de-DE" dirty="0"/>
              <a:t>Zielsetzung:</a:t>
            </a:r>
          </a:p>
          <a:p>
            <a:pPr marL="285750" indent="-285750">
              <a:buFont typeface="Arial" panose="020B0604020202020204" pitchFamily="34" charset="0"/>
              <a:buChar char="•"/>
            </a:pPr>
            <a:r>
              <a:rPr lang="de-DE" dirty="0"/>
              <a:t>Entwicklung einer Sozialen Arbeit, die Beitrag leistet zur Sicherung des Überlebens der Menschheit und des Planeten</a:t>
            </a:r>
          </a:p>
          <a:p>
            <a:pPr marL="285750" indent="-285750">
              <a:buFont typeface="Arial" panose="020B0604020202020204" pitchFamily="34" charset="0"/>
              <a:buChar char="•"/>
            </a:pPr>
            <a:r>
              <a:rPr lang="de-DE" dirty="0"/>
              <a:t>Überwindung eines </a:t>
            </a:r>
            <a:r>
              <a:rPr lang="de-DE" dirty="0" err="1"/>
              <a:t>anthropozentristischen</a:t>
            </a:r>
            <a:r>
              <a:rPr lang="de-DE" dirty="0"/>
              <a:t> Weltbildes</a:t>
            </a:r>
          </a:p>
          <a:p>
            <a:pPr marL="285750" indent="-285750">
              <a:buFont typeface="Arial" panose="020B0604020202020204" pitchFamily="34" charset="0"/>
              <a:buChar char="•"/>
            </a:pPr>
            <a:r>
              <a:rPr lang="de-DE" dirty="0"/>
              <a:t>Leitbild: </a:t>
            </a:r>
            <a:r>
              <a:rPr lang="de-DE" dirty="0" err="1"/>
              <a:t>One</a:t>
            </a:r>
            <a:r>
              <a:rPr lang="de-DE" dirty="0"/>
              <a:t> Health</a:t>
            </a:r>
          </a:p>
          <a:p>
            <a:pPr marL="285750" indent="-285750">
              <a:buFont typeface="Arial" panose="020B0604020202020204" pitchFamily="34" charset="0"/>
              <a:buChar char="•"/>
            </a:pPr>
            <a:endParaRPr lang="de-DE" dirty="0"/>
          </a:p>
          <a:p>
            <a:r>
              <a:rPr lang="de-DE" dirty="0"/>
              <a:t>zentrale Frage: wie muss der Auftrag Sozialer Arbeit verändert werden, damit sie diese Zielsetzungen gerecht wird?  </a:t>
            </a:r>
          </a:p>
          <a:p>
            <a:endParaRPr lang="de-DE" dirty="0">
              <a:sym typeface="Wingdings" panose="05000000000000000000" pitchFamily="2" charset="2"/>
            </a:endParaRPr>
          </a:p>
          <a:p>
            <a:r>
              <a:rPr lang="de-DE" dirty="0">
                <a:sym typeface="Wingdings" panose="05000000000000000000" pitchFamily="2" charset="2"/>
              </a:rPr>
              <a:t> Frage der Tiere taucht hier auf, aber sehr marginal </a:t>
            </a:r>
            <a:endParaRPr lang="de-DE" dirty="0"/>
          </a:p>
          <a:p>
            <a:endParaRPr lang="de-DE" dirty="0"/>
          </a:p>
          <a:p>
            <a:endParaRPr lang="de-DE" dirty="0"/>
          </a:p>
          <a:p>
            <a:endParaRPr lang="de-DE" dirty="0"/>
          </a:p>
          <a:p>
            <a:endParaRPr lang="de-DE" dirty="0"/>
          </a:p>
          <a:p>
            <a:pPr marL="285750" indent="-285750">
              <a:buFont typeface="Arial" panose="020B0604020202020204" pitchFamily="34" charset="0"/>
              <a:buChar char="•"/>
            </a:pPr>
            <a:endParaRPr lang="de-DE" dirty="0"/>
          </a:p>
          <a:p>
            <a:endParaRPr lang="de-DE" dirty="0"/>
          </a:p>
        </p:txBody>
      </p:sp>
      <p:sp>
        <p:nvSpPr>
          <p:cNvPr id="4" name="Foliennummernplatzhalter 3">
            <a:extLst>
              <a:ext uri="{FF2B5EF4-FFF2-40B4-BE49-F238E27FC236}">
                <a16:creationId xmlns:a16="http://schemas.microsoft.com/office/drawing/2014/main" id="{0CD2072F-6AF5-EBAC-95D6-D3C55918979E}"/>
              </a:ext>
            </a:extLst>
          </p:cNvPr>
          <p:cNvSpPr>
            <a:spLocks noGrp="1"/>
          </p:cNvSpPr>
          <p:nvPr>
            <p:ph type="sldNum" sz="quarter" idx="11"/>
          </p:nvPr>
        </p:nvSpPr>
        <p:spPr/>
        <p:txBody>
          <a:bodyPr/>
          <a:lstStyle/>
          <a:p>
            <a:r>
              <a:rPr lang="de-DE"/>
              <a:t>Seite  </a:t>
            </a:r>
            <a:fld id="{3733AE7F-6935-469B-B7EA-A7DFC1F0D075}" type="slidenum">
              <a:rPr lang="de-DE" smtClean="0"/>
              <a:pPr/>
              <a:t>34</a:t>
            </a:fld>
            <a:endParaRPr lang="de-DE" dirty="0"/>
          </a:p>
        </p:txBody>
      </p:sp>
    </p:spTree>
    <p:extLst>
      <p:ext uri="{BB962C8B-B14F-4D97-AF65-F5344CB8AC3E}">
        <p14:creationId xmlns:p14="http://schemas.microsoft.com/office/powerpoint/2010/main" val="2411397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DC8FDA-5CFF-66B8-8B8F-1182376B2342}"/>
              </a:ext>
            </a:extLst>
          </p:cNvPr>
          <p:cNvSpPr>
            <a:spLocks noGrp="1"/>
          </p:cNvSpPr>
          <p:nvPr>
            <p:ph type="title"/>
          </p:nvPr>
        </p:nvSpPr>
        <p:spPr>
          <a:xfrm>
            <a:off x="545149" y="1916832"/>
            <a:ext cx="8173033" cy="671499"/>
          </a:xfrm>
        </p:spPr>
        <p:txBody>
          <a:bodyPr/>
          <a:lstStyle/>
          <a:p>
            <a:r>
              <a:rPr lang="de-DE" dirty="0"/>
              <a:t>Übung zur Prüfungsleistung</a:t>
            </a:r>
          </a:p>
        </p:txBody>
      </p:sp>
      <p:sp>
        <p:nvSpPr>
          <p:cNvPr id="3" name="Inhaltsplatzhalter 2">
            <a:extLst>
              <a:ext uri="{FF2B5EF4-FFF2-40B4-BE49-F238E27FC236}">
                <a16:creationId xmlns:a16="http://schemas.microsoft.com/office/drawing/2014/main" id="{9D7EBDC7-ECA2-3785-AA48-67003FCD196F}"/>
              </a:ext>
            </a:extLst>
          </p:cNvPr>
          <p:cNvSpPr>
            <a:spLocks noGrp="1"/>
          </p:cNvSpPr>
          <p:nvPr>
            <p:ph idx="1"/>
          </p:nvPr>
        </p:nvSpPr>
        <p:spPr>
          <a:xfrm>
            <a:off x="536869" y="2871938"/>
            <a:ext cx="8158163" cy="4320902"/>
          </a:xfrm>
        </p:spPr>
        <p:txBody>
          <a:bodyPr/>
          <a:lstStyle/>
          <a:p>
            <a:r>
              <a:rPr lang="de-DE" dirty="0"/>
              <a:t>Aufgabe: Werten Sie ein Dokument mit den Wissensbeständen des Seminars aus!  </a:t>
            </a:r>
          </a:p>
          <a:p>
            <a:endParaRPr lang="de-DE" dirty="0"/>
          </a:p>
          <a:p>
            <a:r>
              <a:rPr lang="de-DE" dirty="0"/>
              <a:t>Medienmeldung zur Schließung eines Waldkindergarten: </a:t>
            </a:r>
          </a:p>
          <a:p>
            <a:r>
              <a:rPr lang="de-DE" dirty="0"/>
              <a:t>Welche Erkenntnisse lassen sich aus dem, was heute Thema war, ableiten zu dem, was im </a:t>
            </a:r>
            <a:r>
              <a:rPr lang="de-DE"/>
              <a:t>Dokument steht?  </a:t>
            </a:r>
            <a:endParaRPr lang="de-DE" dirty="0"/>
          </a:p>
        </p:txBody>
      </p:sp>
      <p:sp>
        <p:nvSpPr>
          <p:cNvPr id="4" name="Foliennummernplatzhalter 3">
            <a:extLst>
              <a:ext uri="{FF2B5EF4-FFF2-40B4-BE49-F238E27FC236}">
                <a16:creationId xmlns:a16="http://schemas.microsoft.com/office/drawing/2014/main" id="{0E9F85A1-2FF7-E718-9269-D43C9572F70A}"/>
              </a:ext>
            </a:extLst>
          </p:cNvPr>
          <p:cNvSpPr>
            <a:spLocks noGrp="1"/>
          </p:cNvSpPr>
          <p:nvPr>
            <p:ph type="sldNum" sz="quarter" idx="11"/>
          </p:nvPr>
        </p:nvSpPr>
        <p:spPr/>
        <p:txBody>
          <a:bodyPr/>
          <a:lstStyle/>
          <a:p>
            <a:r>
              <a:rPr lang="de-DE"/>
              <a:t>Seite  </a:t>
            </a:r>
            <a:fld id="{3733AE7F-6935-469B-B7EA-A7DFC1F0D075}" type="slidenum">
              <a:rPr lang="de-DE" smtClean="0"/>
              <a:pPr/>
              <a:t>35</a:t>
            </a:fld>
            <a:endParaRPr lang="de-DE" dirty="0"/>
          </a:p>
        </p:txBody>
      </p:sp>
    </p:spTree>
    <p:extLst>
      <p:ext uri="{BB962C8B-B14F-4D97-AF65-F5344CB8AC3E}">
        <p14:creationId xmlns:p14="http://schemas.microsoft.com/office/powerpoint/2010/main" val="1619663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F375A-072A-F88E-E740-1FFD6A190B22}"/>
              </a:ext>
            </a:extLst>
          </p:cNvPr>
          <p:cNvSpPr>
            <a:spLocks noGrp="1"/>
          </p:cNvSpPr>
          <p:nvPr>
            <p:ph type="title"/>
          </p:nvPr>
        </p:nvSpPr>
        <p:spPr>
          <a:xfrm>
            <a:off x="529382" y="620688"/>
            <a:ext cx="8173033" cy="988900"/>
          </a:xfrm>
        </p:spPr>
        <p:txBody>
          <a:bodyPr/>
          <a:lstStyle/>
          <a:p>
            <a:r>
              <a:rPr lang="de-DE" sz="2800" dirty="0"/>
              <a:t>Spiegel-Online Meldung vom 20.12.2019</a:t>
            </a:r>
          </a:p>
        </p:txBody>
      </p:sp>
      <p:sp>
        <p:nvSpPr>
          <p:cNvPr id="4" name="Foliennummernplatzhalter 3">
            <a:extLst>
              <a:ext uri="{FF2B5EF4-FFF2-40B4-BE49-F238E27FC236}">
                <a16:creationId xmlns:a16="http://schemas.microsoft.com/office/drawing/2014/main" id="{ED5FC645-D58B-AB7D-65D1-9B09713F967E}"/>
              </a:ext>
            </a:extLst>
          </p:cNvPr>
          <p:cNvSpPr>
            <a:spLocks noGrp="1"/>
          </p:cNvSpPr>
          <p:nvPr>
            <p:ph type="sldNum" sz="quarter" idx="11"/>
          </p:nvPr>
        </p:nvSpPr>
        <p:spPr/>
        <p:txBody>
          <a:bodyPr/>
          <a:lstStyle/>
          <a:p>
            <a:r>
              <a:rPr lang="de-DE"/>
              <a:t>Seite  </a:t>
            </a:r>
            <a:fld id="{3733AE7F-6935-469B-B7EA-A7DFC1F0D075}" type="slidenum">
              <a:rPr lang="de-DE" smtClean="0"/>
              <a:pPr/>
              <a:t>36</a:t>
            </a:fld>
            <a:endParaRPr lang="de-DE" dirty="0"/>
          </a:p>
        </p:txBody>
      </p:sp>
      <p:sp>
        <p:nvSpPr>
          <p:cNvPr id="10" name="Inhaltsplatzhalter 9">
            <a:extLst>
              <a:ext uri="{FF2B5EF4-FFF2-40B4-BE49-F238E27FC236}">
                <a16:creationId xmlns:a16="http://schemas.microsoft.com/office/drawing/2014/main" id="{EA677D43-2A55-7360-EFB4-7B7783D909A3}"/>
              </a:ext>
            </a:extLst>
          </p:cNvPr>
          <p:cNvSpPr>
            <a:spLocks noGrp="1"/>
          </p:cNvSpPr>
          <p:nvPr>
            <p:ph idx="1"/>
          </p:nvPr>
        </p:nvSpPr>
        <p:spPr>
          <a:xfrm>
            <a:off x="529382" y="1799214"/>
            <a:ext cx="8235449" cy="4670436"/>
          </a:xfrm>
        </p:spPr>
        <p:txBody>
          <a:bodyPr/>
          <a:lstStyle/>
          <a:p>
            <a:pPr algn="just"/>
            <a:r>
              <a:rPr lang="de-DE" dirty="0"/>
              <a:t>„Nach einer Warnung vor einem Wolf betreut ein Waldkindergarten in Schleswig-Holstein die Jungen und Mädchen vorübergehend in einem Ausweichquartier. Das sagte Udo Neumann, Regionalvorstand der Johanniter in Schleswig-Holstein Nord/West. Am Mittwoch habe man eine Warnung erhalten, dass sich in dem Forst </a:t>
            </a:r>
            <a:r>
              <a:rPr lang="de-DE" dirty="0" err="1"/>
              <a:t>Christianslust</a:t>
            </a:r>
            <a:r>
              <a:rPr lang="de-DE" dirty="0"/>
              <a:t> in Dithmarschen wohl ein "sehr aggressiver Wolf" aufhalte, der möglicherweise 40 bis 50 Schafe gerissen habe. "Wir haben uns dann prä-</a:t>
            </a:r>
            <a:r>
              <a:rPr lang="de-DE" dirty="0" err="1"/>
              <a:t>ventiv</a:t>
            </a:r>
            <a:r>
              <a:rPr lang="de-DE" dirty="0"/>
              <a:t> entschieden, dass wir die Kinder, Mitarbeiter und Eltern dem nicht </a:t>
            </a:r>
            <a:r>
              <a:rPr lang="de-DE" dirty="0" err="1"/>
              <a:t>ausset-zen</a:t>
            </a:r>
            <a:r>
              <a:rPr lang="de-DE" dirty="0"/>
              <a:t> wollen. Wir werden die Situation auch in Rücksprache mit dem </a:t>
            </a:r>
            <a:r>
              <a:rPr lang="de-DE" dirty="0" err="1"/>
              <a:t>Wolfsbetreu</a:t>
            </a:r>
            <a:r>
              <a:rPr lang="de-DE" dirty="0"/>
              <a:t>-er beobachten", sagte Neumann. Das Thema Wolf habe den Kindergarten schon länger begleitet. Bereits Anfang des Jahres habe es Schulungen für Kinder und Mitarbeiter für eine mögliche Wolfsbegegnung gegeben. Die Erzieher seien mit Trillerpfeifen ausgestattet worden, um das Tier vertreiben zu können. Zum Ein-satz mussten diese laut Neumann nicht kommen: "Wir hatten nie eine </a:t>
            </a:r>
            <a:r>
              <a:rPr lang="de-DE" dirty="0" err="1"/>
              <a:t>Begeg-nung</a:t>
            </a:r>
            <a:r>
              <a:rPr lang="de-DE" dirty="0"/>
              <a:t> mit einem Wolf.“ Grundsätzlich ist das Risiko, dass Menschen von einem Wolf angefallen werden, gering. Seit wieder Wölfe in Deutschland leben, ist kein Zwischenfall dokumentiert, in dem sich eines der Tiere einem Menschen gegen-über aggressiv gezeigt hat.“</a:t>
            </a:r>
          </a:p>
        </p:txBody>
      </p:sp>
    </p:spTree>
    <p:extLst>
      <p:ext uri="{BB962C8B-B14F-4D97-AF65-F5344CB8AC3E}">
        <p14:creationId xmlns:p14="http://schemas.microsoft.com/office/powerpoint/2010/main" val="4249944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45E7C1-BA7A-42CF-B8B1-6A26866A0FC9}"/>
              </a:ext>
            </a:extLst>
          </p:cNvPr>
          <p:cNvSpPr>
            <a:spLocks noGrp="1"/>
          </p:cNvSpPr>
          <p:nvPr>
            <p:ph type="title"/>
          </p:nvPr>
        </p:nvSpPr>
        <p:spPr>
          <a:xfrm>
            <a:off x="521999" y="1974554"/>
            <a:ext cx="8173033" cy="959531"/>
          </a:xfrm>
        </p:spPr>
        <p:txBody>
          <a:bodyPr/>
          <a:lstStyle/>
          <a:p>
            <a:r>
              <a:rPr lang="de-DE" dirty="0"/>
              <a:t>Idealisierungen: das Tier als der bessere Mensch </a:t>
            </a:r>
          </a:p>
        </p:txBody>
      </p:sp>
      <p:pic>
        <p:nvPicPr>
          <p:cNvPr id="7" name="Inhaltsplatzhalter 6">
            <a:extLst>
              <a:ext uri="{FF2B5EF4-FFF2-40B4-BE49-F238E27FC236}">
                <a16:creationId xmlns:a16="http://schemas.microsoft.com/office/drawing/2014/main" id="{B0A597B7-9AC6-44BF-B7FC-222A5D54C012}"/>
              </a:ext>
            </a:extLst>
          </p:cNvPr>
          <p:cNvPicPr>
            <a:picLocks noGrp="1" noChangeAspect="1"/>
          </p:cNvPicPr>
          <p:nvPr>
            <p:ph idx="1"/>
          </p:nvPr>
        </p:nvPicPr>
        <p:blipFill>
          <a:blip r:embed="rId2"/>
          <a:stretch>
            <a:fillRect/>
          </a:stretch>
        </p:blipFill>
        <p:spPr>
          <a:xfrm>
            <a:off x="521999" y="3284984"/>
            <a:ext cx="2672497" cy="2672497"/>
          </a:xfrm>
          <a:prstGeom prst="rect">
            <a:avLst/>
          </a:prstGeom>
        </p:spPr>
      </p:pic>
      <p:sp>
        <p:nvSpPr>
          <p:cNvPr id="4" name="Foliennummernplatzhalter 3">
            <a:extLst>
              <a:ext uri="{FF2B5EF4-FFF2-40B4-BE49-F238E27FC236}">
                <a16:creationId xmlns:a16="http://schemas.microsoft.com/office/drawing/2014/main" id="{216395C2-9F98-47E2-B9E1-997D3E27296D}"/>
              </a:ext>
            </a:extLst>
          </p:cNvPr>
          <p:cNvSpPr>
            <a:spLocks noGrp="1"/>
          </p:cNvSpPr>
          <p:nvPr>
            <p:ph type="sldNum" sz="quarter" idx="11"/>
          </p:nvPr>
        </p:nvSpPr>
        <p:spPr/>
        <p:txBody>
          <a:bodyPr/>
          <a:lstStyle/>
          <a:p>
            <a:r>
              <a:rPr lang="de-DE"/>
              <a:t>Seite  </a:t>
            </a:r>
            <a:fld id="{3733AE7F-6935-469B-B7EA-A7DFC1F0D075}" type="slidenum">
              <a:rPr lang="de-DE" smtClean="0"/>
              <a:pPr/>
              <a:t>4</a:t>
            </a:fld>
            <a:endParaRPr lang="de-DE" dirty="0"/>
          </a:p>
        </p:txBody>
      </p:sp>
      <p:pic>
        <p:nvPicPr>
          <p:cNvPr id="8" name="Grafik 7">
            <a:extLst>
              <a:ext uri="{FF2B5EF4-FFF2-40B4-BE49-F238E27FC236}">
                <a16:creationId xmlns:a16="http://schemas.microsoft.com/office/drawing/2014/main" id="{F132575B-740A-4320-97A4-B2F4940E46E8}"/>
              </a:ext>
            </a:extLst>
          </p:cNvPr>
          <p:cNvPicPr>
            <a:picLocks noChangeAspect="1"/>
          </p:cNvPicPr>
          <p:nvPr/>
        </p:nvPicPr>
        <p:blipFill>
          <a:blip r:embed="rId3"/>
          <a:stretch>
            <a:fillRect/>
          </a:stretch>
        </p:blipFill>
        <p:spPr>
          <a:xfrm>
            <a:off x="5971954" y="3284983"/>
            <a:ext cx="2672498" cy="2672498"/>
          </a:xfrm>
          <a:prstGeom prst="rect">
            <a:avLst/>
          </a:prstGeom>
        </p:spPr>
      </p:pic>
      <p:pic>
        <p:nvPicPr>
          <p:cNvPr id="9" name="Grafik 8">
            <a:extLst>
              <a:ext uri="{FF2B5EF4-FFF2-40B4-BE49-F238E27FC236}">
                <a16:creationId xmlns:a16="http://schemas.microsoft.com/office/drawing/2014/main" id="{07B03978-CC29-4548-9E94-30B26BEBA38C}"/>
              </a:ext>
            </a:extLst>
          </p:cNvPr>
          <p:cNvPicPr>
            <a:picLocks noChangeAspect="1"/>
          </p:cNvPicPr>
          <p:nvPr/>
        </p:nvPicPr>
        <p:blipFill>
          <a:blip r:embed="rId4"/>
          <a:stretch>
            <a:fillRect/>
          </a:stretch>
        </p:blipFill>
        <p:spPr>
          <a:xfrm>
            <a:off x="3409526" y="3284984"/>
            <a:ext cx="2324948" cy="2692990"/>
          </a:xfrm>
          <a:prstGeom prst="rect">
            <a:avLst/>
          </a:prstGeom>
        </p:spPr>
      </p:pic>
      <p:sp>
        <p:nvSpPr>
          <p:cNvPr id="3" name="Sprechblase: oval 2">
            <a:extLst>
              <a:ext uri="{FF2B5EF4-FFF2-40B4-BE49-F238E27FC236}">
                <a16:creationId xmlns:a16="http://schemas.microsoft.com/office/drawing/2014/main" id="{6D2C9D21-241C-4C7D-8B0B-8C169AC99C08}"/>
              </a:ext>
            </a:extLst>
          </p:cNvPr>
          <p:cNvSpPr/>
          <p:nvPr/>
        </p:nvSpPr>
        <p:spPr bwMode="auto">
          <a:xfrm>
            <a:off x="4891834" y="1196752"/>
            <a:ext cx="2160240" cy="959531"/>
          </a:xfrm>
          <a:prstGeom prst="wedgeEllipseCallout">
            <a:avLst/>
          </a:prstGeom>
          <a:solidFill>
            <a:schemeClr val="accent1">
              <a:lumMod val="20000"/>
              <a:lumOff val="80000"/>
            </a:schemeClr>
          </a:solidFill>
          <a:ln w="9525">
            <a:solidFill>
              <a:schemeClr val="accent1"/>
            </a:solidFill>
            <a:round/>
            <a:headEnd/>
            <a:tailEnd/>
          </a:ln>
        </p:spPr>
        <p:txBody>
          <a:bodyPr rtlCol="0" anchor="ctr"/>
          <a:lstStyle/>
          <a:p>
            <a:pPr algn="ctr"/>
            <a:r>
              <a:rPr lang="de-DE" sz="1400" dirty="0">
                <a:latin typeface="Arial" pitchFamily="34" charset="0"/>
                <a:cs typeface="Arial" pitchFamily="34" charset="0"/>
              </a:rPr>
              <a:t>Auf welche Tiere richten sich die Gefühle?</a:t>
            </a:r>
          </a:p>
        </p:txBody>
      </p:sp>
    </p:spTree>
    <p:extLst>
      <p:ext uri="{BB962C8B-B14F-4D97-AF65-F5344CB8AC3E}">
        <p14:creationId xmlns:p14="http://schemas.microsoft.com/office/powerpoint/2010/main" val="139612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C3D93-3D72-4485-9647-244EC8B42CFA}"/>
              </a:ext>
            </a:extLst>
          </p:cNvPr>
          <p:cNvSpPr>
            <a:spLocks noGrp="1"/>
          </p:cNvSpPr>
          <p:nvPr>
            <p:ph type="title"/>
          </p:nvPr>
        </p:nvSpPr>
        <p:spPr>
          <a:xfrm>
            <a:off x="559385" y="1842329"/>
            <a:ext cx="8173033" cy="992089"/>
          </a:xfrm>
        </p:spPr>
        <p:txBody>
          <a:bodyPr/>
          <a:lstStyle/>
          <a:p>
            <a:r>
              <a:rPr lang="de-DE" dirty="0"/>
              <a:t>betrifft nur einen kleinen Teil der tierlichen Lebewesen </a:t>
            </a:r>
          </a:p>
        </p:txBody>
      </p:sp>
      <p:sp>
        <p:nvSpPr>
          <p:cNvPr id="3" name="Inhaltsplatzhalter 2">
            <a:extLst>
              <a:ext uri="{FF2B5EF4-FFF2-40B4-BE49-F238E27FC236}">
                <a16:creationId xmlns:a16="http://schemas.microsoft.com/office/drawing/2014/main" id="{0BD0BBCC-6C6E-4A30-9051-1B1C900A3395}"/>
              </a:ext>
            </a:extLst>
          </p:cNvPr>
          <p:cNvSpPr>
            <a:spLocks noGrp="1"/>
          </p:cNvSpPr>
          <p:nvPr>
            <p:ph idx="1"/>
          </p:nvPr>
        </p:nvSpPr>
        <p:spPr>
          <a:xfrm>
            <a:off x="544252" y="3212976"/>
            <a:ext cx="8158163" cy="4320902"/>
          </a:xfrm>
        </p:spPr>
        <p:txBody>
          <a:bodyPr/>
          <a:lstStyle/>
          <a:p>
            <a:pPr marL="342900" indent="-342900">
              <a:buFont typeface="Arial" panose="020B0604020202020204" pitchFamily="34" charset="0"/>
              <a:buChar char="•"/>
            </a:pPr>
            <a:r>
              <a:rPr lang="de-DE" sz="2000" dirty="0"/>
              <a:t>Heimtiere </a:t>
            </a:r>
          </a:p>
          <a:p>
            <a:pPr marL="342900" indent="-342900">
              <a:buFont typeface="Arial" panose="020B0604020202020204" pitchFamily="34" charset="0"/>
              <a:buChar char="•"/>
            </a:pPr>
            <a:r>
              <a:rPr lang="de-DE" sz="2000" dirty="0"/>
              <a:t>Haus- und Nutztiere </a:t>
            </a:r>
          </a:p>
          <a:p>
            <a:pPr marL="342900" indent="-342900">
              <a:buFont typeface="Arial" panose="020B0604020202020204" pitchFamily="34" charset="0"/>
              <a:buChar char="•"/>
            </a:pPr>
            <a:r>
              <a:rPr lang="de-DE" sz="2000" dirty="0"/>
              <a:t>Säugetiere </a:t>
            </a:r>
          </a:p>
          <a:p>
            <a:pPr marL="342900" indent="-342900">
              <a:buFont typeface="Arial" panose="020B0604020202020204" pitchFamily="34" charset="0"/>
              <a:buChar char="•"/>
            </a:pPr>
            <a:r>
              <a:rPr lang="de-DE" sz="2000" dirty="0"/>
              <a:t>Tiere mit (von Menschen erkennbaren) Kommunikationsgesten gegenüber Menschen</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p:txBody>
      </p:sp>
      <p:sp>
        <p:nvSpPr>
          <p:cNvPr id="4" name="Foliennummernplatzhalter 3">
            <a:extLst>
              <a:ext uri="{FF2B5EF4-FFF2-40B4-BE49-F238E27FC236}">
                <a16:creationId xmlns:a16="http://schemas.microsoft.com/office/drawing/2014/main" id="{7CE24D8B-2568-4B3F-A10C-7AE97D75CEC1}"/>
              </a:ext>
            </a:extLst>
          </p:cNvPr>
          <p:cNvSpPr>
            <a:spLocks noGrp="1"/>
          </p:cNvSpPr>
          <p:nvPr>
            <p:ph type="sldNum" sz="quarter" idx="11"/>
          </p:nvPr>
        </p:nvSpPr>
        <p:spPr/>
        <p:txBody>
          <a:bodyPr/>
          <a:lstStyle/>
          <a:p>
            <a:r>
              <a:rPr lang="de-DE"/>
              <a:t>Seite  </a:t>
            </a:r>
            <a:fld id="{3733AE7F-6935-469B-B7EA-A7DFC1F0D075}" type="slidenum">
              <a:rPr lang="de-DE" smtClean="0"/>
              <a:pPr/>
              <a:t>5</a:t>
            </a:fld>
            <a:endParaRPr lang="de-DE" dirty="0"/>
          </a:p>
        </p:txBody>
      </p:sp>
    </p:spTree>
    <p:extLst>
      <p:ext uri="{BB962C8B-B14F-4D97-AF65-F5344CB8AC3E}">
        <p14:creationId xmlns:p14="http://schemas.microsoft.com/office/powerpoint/2010/main" val="3892599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a:extLst>
              <a:ext uri="{FF2B5EF4-FFF2-40B4-BE49-F238E27FC236}">
                <a16:creationId xmlns:a16="http://schemas.microsoft.com/office/drawing/2014/main" id="{0B243AA2-5F66-4BCE-A5E9-D647D141E7E1}"/>
              </a:ext>
            </a:extLst>
          </p:cNvPr>
          <p:cNvSpPr>
            <a:spLocks noGrp="1" noChangeArrowheads="1"/>
          </p:cNvSpPr>
          <p:nvPr>
            <p:ph type="title"/>
          </p:nvPr>
        </p:nvSpPr>
        <p:spPr>
          <a:xfrm>
            <a:off x="611560" y="1916832"/>
            <a:ext cx="7162800" cy="990600"/>
          </a:xfrm>
        </p:spPr>
        <p:txBody>
          <a:bodyPr/>
          <a:lstStyle/>
          <a:p>
            <a:r>
              <a:rPr lang="de-DE" altLang="de-DE" b="0" dirty="0"/>
              <a:t>Es gibt aber auch: ungeliebte Tiere  </a:t>
            </a:r>
          </a:p>
        </p:txBody>
      </p:sp>
      <p:pic>
        <p:nvPicPr>
          <p:cNvPr id="5" name="Grafik 4">
            <a:extLst>
              <a:ext uri="{FF2B5EF4-FFF2-40B4-BE49-F238E27FC236}">
                <a16:creationId xmlns:a16="http://schemas.microsoft.com/office/drawing/2014/main" id="{DFD9A6B3-F1A3-4434-A792-DDFFC6D8D901}"/>
              </a:ext>
            </a:extLst>
          </p:cNvPr>
          <p:cNvPicPr>
            <a:picLocks noChangeAspect="1"/>
          </p:cNvPicPr>
          <p:nvPr/>
        </p:nvPicPr>
        <p:blipFill>
          <a:blip r:embed="rId2"/>
          <a:stretch>
            <a:fillRect/>
          </a:stretch>
        </p:blipFill>
        <p:spPr>
          <a:xfrm>
            <a:off x="2494277" y="3284984"/>
            <a:ext cx="4155446" cy="2337439"/>
          </a:xfrm>
          <a:prstGeom prst="rect">
            <a:avLst/>
          </a:prstGeom>
        </p:spPr>
      </p:pic>
    </p:spTree>
    <p:extLst>
      <p:ext uri="{BB962C8B-B14F-4D97-AF65-F5344CB8AC3E}">
        <p14:creationId xmlns:p14="http://schemas.microsoft.com/office/powerpoint/2010/main" val="155810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a:extLst>
              <a:ext uri="{FF2B5EF4-FFF2-40B4-BE49-F238E27FC236}">
                <a16:creationId xmlns:a16="http://schemas.microsoft.com/office/drawing/2014/main" id="{0B243AA2-5F66-4BCE-A5E9-D647D141E7E1}"/>
              </a:ext>
            </a:extLst>
          </p:cNvPr>
          <p:cNvSpPr>
            <a:spLocks noGrp="1" noChangeArrowheads="1"/>
          </p:cNvSpPr>
          <p:nvPr>
            <p:ph type="title"/>
          </p:nvPr>
        </p:nvSpPr>
        <p:spPr>
          <a:xfrm>
            <a:off x="5004048" y="2204864"/>
            <a:ext cx="3960440" cy="990600"/>
          </a:xfrm>
        </p:spPr>
        <p:txBody>
          <a:bodyPr/>
          <a:lstStyle/>
          <a:p>
            <a:r>
              <a:rPr lang="de-DE" altLang="de-DE" b="0" dirty="0"/>
              <a:t>Tiere als Krankheitserreger  </a:t>
            </a:r>
          </a:p>
        </p:txBody>
      </p:sp>
      <p:pic>
        <p:nvPicPr>
          <p:cNvPr id="6" name="Grafik 5">
            <a:extLst>
              <a:ext uri="{FF2B5EF4-FFF2-40B4-BE49-F238E27FC236}">
                <a16:creationId xmlns:a16="http://schemas.microsoft.com/office/drawing/2014/main" id="{DAF830EA-BD35-4B29-9AEA-9B70EF1C95C2}"/>
              </a:ext>
            </a:extLst>
          </p:cNvPr>
          <p:cNvPicPr>
            <a:picLocks noChangeAspect="1"/>
          </p:cNvPicPr>
          <p:nvPr/>
        </p:nvPicPr>
        <p:blipFill>
          <a:blip r:embed="rId2"/>
          <a:stretch>
            <a:fillRect/>
          </a:stretch>
        </p:blipFill>
        <p:spPr>
          <a:xfrm>
            <a:off x="731245" y="1196752"/>
            <a:ext cx="3322639" cy="2480424"/>
          </a:xfrm>
          <a:prstGeom prst="rect">
            <a:avLst/>
          </a:prstGeom>
        </p:spPr>
      </p:pic>
      <p:pic>
        <p:nvPicPr>
          <p:cNvPr id="7" name="Grafik 6">
            <a:extLst>
              <a:ext uri="{FF2B5EF4-FFF2-40B4-BE49-F238E27FC236}">
                <a16:creationId xmlns:a16="http://schemas.microsoft.com/office/drawing/2014/main" id="{4DDF868F-6EB2-49A7-A27E-E788FF50D8D1}"/>
              </a:ext>
            </a:extLst>
          </p:cNvPr>
          <p:cNvPicPr>
            <a:picLocks noChangeAspect="1"/>
          </p:cNvPicPr>
          <p:nvPr/>
        </p:nvPicPr>
        <p:blipFill>
          <a:blip r:embed="rId3"/>
          <a:stretch>
            <a:fillRect/>
          </a:stretch>
        </p:blipFill>
        <p:spPr>
          <a:xfrm>
            <a:off x="731245" y="3933056"/>
            <a:ext cx="4572000" cy="2388870"/>
          </a:xfrm>
          <a:prstGeom prst="rect">
            <a:avLst/>
          </a:prstGeom>
        </p:spPr>
      </p:pic>
    </p:spTree>
    <p:extLst>
      <p:ext uri="{BB962C8B-B14F-4D97-AF65-F5344CB8AC3E}">
        <p14:creationId xmlns:p14="http://schemas.microsoft.com/office/powerpoint/2010/main" val="2041601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a:extLst>
              <a:ext uri="{FF2B5EF4-FFF2-40B4-BE49-F238E27FC236}">
                <a16:creationId xmlns:a16="http://schemas.microsoft.com/office/drawing/2014/main" id="{0B243AA2-5F66-4BCE-A5E9-D647D141E7E1}"/>
              </a:ext>
            </a:extLst>
          </p:cNvPr>
          <p:cNvSpPr>
            <a:spLocks noGrp="1" noChangeArrowheads="1"/>
          </p:cNvSpPr>
          <p:nvPr>
            <p:ph type="title"/>
          </p:nvPr>
        </p:nvSpPr>
        <p:spPr>
          <a:xfrm>
            <a:off x="611559" y="1844824"/>
            <a:ext cx="7162800" cy="990600"/>
          </a:xfrm>
        </p:spPr>
        <p:txBody>
          <a:bodyPr/>
          <a:lstStyle/>
          <a:p>
            <a:r>
              <a:rPr lang="de-DE" altLang="de-DE" b="0" dirty="0"/>
              <a:t>Tiere als Nahrungskonkurrenz </a:t>
            </a:r>
          </a:p>
        </p:txBody>
      </p:sp>
      <p:pic>
        <p:nvPicPr>
          <p:cNvPr id="4" name="Grafik 3">
            <a:extLst>
              <a:ext uri="{FF2B5EF4-FFF2-40B4-BE49-F238E27FC236}">
                <a16:creationId xmlns:a16="http://schemas.microsoft.com/office/drawing/2014/main" id="{AC641EFA-0524-44E4-B8FD-B65F010357D5}"/>
              </a:ext>
            </a:extLst>
          </p:cNvPr>
          <p:cNvPicPr>
            <a:picLocks noChangeAspect="1"/>
          </p:cNvPicPr>
          <p:nvPr/>
        </p:nvPicPr>
        <p:blipFill>
          <a:blip r:embed="rId2"/>
          <a:stretch>
            <a:fillRect/>
          </a:stretch>
        </p:blipFill>
        <p:spPr>
          <a:xfrm>
            <a:off x="611559" y="3284984"/>
            <a:ext cx="4268781" cy="2592288"/>
          </a:xfrm>
          <a:prstGeom prst="rect">
            <a:avLst/>
          </a:prstGeom>
        </p:spPr>
      </p:pic>
      <p:pic>
        <p:nvPicPr>
          <p:cNvPr id="6" name="Grafik 5">
            <a:extLst>
              <a:ext uri="{FF2B5EF4-FFF2-40B4-BE49-F238E27FC236}">
                <a16:creationId xmlns:a16="http://schemas.microsoft.com/office/drawing/2014/main" id="{AA90492F-B5A8-4665-8B3E-906EB874B600}"/>
              </a:ext>
            </a:extLst>
          </p:cNvPr>
          <p:cNvPicPr>
            <a:picLocks noChangeAspect="1"/>
          </p:cNvPicPr>
          <p:nvPr/>
        </p:nvPicPr>
        <p:blipFill>
          <a:blip r:embed="rId3"/>
          <a:stretch>
            <a:fillRect/>
          </a:stretch>
        </p:blipFill>
        <p:spPr>
          <a:xfrm>
            <a:off x="5027695" y="3284984"/>
            <a:ext cx="3525078" cy="2592288"/>
          </a:xfrm>
          <a:prstGeom prst="rect">
            <a:avLst/>
          </a:prstGeom>
        </p:spPr>
      </p:pic>
    </p:spTree>
    <p:extLst>
      <p:ext uri="{BB962C8B-B14F-4D97-AF65-F5344CB8AC3E}">
        <p14:creationId xmlns:p14="http://schemas.microsoft.com/office/powerpoint/2010/main" val="2726770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2594" name="Rectangle 2">
            <a:extLst>
              <a:ext uri="{FF2B5EF4-FFF2-40B4-BE49-F238E27FC236}">
                <a16:creationId xmlns:a16="http://schemas.microsoft.com/office/drawing/2014/main" id="{0FB13EE6-E157-497C-8669-88CDFA4C40DF}"/>
              </a:ext>
            </a:extLst>
          </p:cNvPr>
          <p:cNvSpPr>
            <a:spLocks noGrp="1" noChangeArrowheads="1"/>
          </p:cNvSpPr>
          <p:nvPr>
            <p:ph type="title" sz="quarter"/>
          </p:nvPr>
        </p:nvSpPr>
        <p:spPr>
          <a:xfrm>
            <a:off x="484763" y="1772816"/>
            <a:ext cx="7372312" cy="990600"/>
          </a:xfrm>
        </p:spPr>
        <p:txBody>
          <a:bodyPr/>
          <a:lstStyle/>
          <a:p>
            <a:r>
              <a:rPr lang="de-DE" altLang="de-DE" dirty="0"/>
              <a:t>bedrohliche Tiere  </a:t>
            </a:r>
          </a:p>
        </p:txBody>
      </p:sp>
      <p:pic>
        <p:nvPicPr>
          <p:cNvPr id="622606" name="Picture 14" descr="Kampfhund">
            <a:extLst>
              <a:ext uri="{FF2B5EF4-FFF2-40B4-BE49-F238E27FC236}">
                <a16:creationId xmlns:a16="http://schemas.microsoft.com/office/drawing/2014/main" id="{BA2866B3-6528-4519-9692-BF081EE1C5F5}"/>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84763" y="3429000"/>
            <a:ext cx="3904952" cy="29249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2625" name="AutoShape 33" descr="9k=">
            <a:extLst>
              <a:ext uri="{FF2B5EF4-FFF2-40B4-BE49-F238E27FC236}">
                <a16:creationId xmlns:a16="http://schemas.microsoft.com/office/drawing/2014/main" id="{0C73023F-7314-4B39-87C8-2CBABD210BCF}"/>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7" name="AutoShape 35" descr="9k=">
            <a:extLst>
              <a:ext uri="{FF2B5EF4-FFF2-40B4-BE49-F238E27FC236}">
                <a16:creationId xmlns:a16="http://schemas.microsoft.com/office/drawing/2014/main" id="{34B5615F-CFD6-431A-887F-F1688740640B}"/>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622629" name="AutoShape 37" descr="9k=">
            <a:extLst>
              <a:ext uri="{FF2B5EF4-FFF2-40B4-BE49-F238E27FC236}">
                <a16:creationId xmlns:a16="http://schemas.microsoft.com/office/drawing/2014/main" id="{E20BC1D8-79B7-42A6-9D2D-5AC7075C8A5D}"/>
              </a:ext>
            </a:extLst>
          </p:cNvPr>
          <p:cNvSpPr>
            <a:spLocks noChangeAspect="1" noChangeArrowheads="1"/>
          </p:cNvSpPr>
          <p:nvPr/>
        </p:nvSpPr>
        <p:spPr bwMode="auto">
          <a:xfrm>
            <a:off x="3276600" y="2547938"/>
            <a:ext cx="2590800" cy="1762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pic>
        <p:nvPicPr>
          <p:cNvPr id="3" name="Grafik 2">
            <a:extLst>
              <a:ext uri="{FF2B5EF4-FFF2-40B4-BE49-F238E27FC236}">
                <a16:creationId xmlns:a16="http://schemas.microsoft.com/office/drawing/2014/main" id="{503EA020-480F-4F54-A5B7-5362E99A0872}"/>
              </a:ext>
            </a:extLst>
          </p:cNvPr>
          <p:cNvPicPr>
            <a:picLocks noChangeAspect="1"/>
          </p:cNvPicPr>
          <p:nvPr/>
        </p:nvPicPr>
        <p:blipFill>
          <a:blip r:embed="rId3"/>
          <a:stretch>
            <a:fillRect/>
          </a:stretch>
        </p:blipFill>
        <p:spPr>
          <a:xfrm>
            <a:off x="4768909" y="3429000"/>
            <a:ext cx="3800254" cy="2924945"/>
          </a:xfrm>
          <a:prstGeom prst="rect">
            <a:avLst/>
          </a:prstGeom>
        </p:spPr>
      </p:pic>
    </p:spTree>
    <p:extLst>
      <p:ext uri="{BB962C8B-B14F-4D97-AF65-F5344CB8AC3E}">
        <p14:creationId xmlns:p14="http://schemas.microsoft.com/office/powerpoint/2010/main" val="2287301086"/>
      </p:ext>
    </p:extLst>
  </p:cSld>
  <p:clrMapOvr>
    <a:masterClrMapping/>
  </p:clrMapOvr>
  <p:transition spd="med"/>
</p:sld>
</file>

<file path=ppt/theme/theme1.xml><?xml version="1.0" encoding="utf-8"?>
<a:theme xmlns:a="http://schemas.openxmlformats.org/drawingml/2006/main" name="FH_blau">
  <a:themeElements>
    <a:clrScheme name="FH_FB4_2014">
      <a:dk1>
        <a:srgbClr val="000000"/>
      </a:dk1>
      <a:lt1>
        <a:srgbClr val="FFFFFF"/>
      </a:lt1>
      <a:dk2>
        <a:srgbClr val="000000"/>
      </a:dk2>
      <a:lt2>
        <a:srgbClr val="808080"/>
      </a:lt2>
      <a:accent1>
        <a:srgbClr val="CC1F2F"/>
      </a:accent1>
      <a:accent2>
        <a:srgbClr val="F8EAE2"/>
      </a:accent2>
      <a:accent3>
        <a:srgbClr val="FFFFFF"/>
      </a:accent3>
      <a:accent4>
        <a:srgbClr val="EDB1B6"/>
      </a:accent4>
      <a:accent5>
        <a:srgbClr val="ECA092"/>
      </a:accent5>
      <a:accent6>
        <a:srgbClr val="F1BBAE"/>
      </a:accent6>
      <a:hlink>
        <a:srgbClr val="808080"/>
      </a:hlink>
      <a:folHlink>
        <a:srgbClr val="C8C8C8"/>
      </a:folHlink>
    </a:clrScheme>
    <a:fontScheme name="FH">
      <a:majorFont>
        <a:latin typeface="Calibri"/>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chemeClr val="accent1"/>
          </a:solidFill>
          <a:round/>
          <a:headEnd/>
          <a:tailEnd/>
        </a:ln>
      </a:spPr>
      <a:bodyPr/>
      <a:lstStyle>
        <a:defPPr>
          <a:defRPr>
            <a:latin typeface="Arial" pitchFamily="34" charset="0"/>
            <a:cs typeface="Arial" pitchFamily="34" charset="0"/>
          </a:defRPr>
        </a:defPPr>
      </a:lstStyle>
    </a:spDef>
    <a:txDef>
      <a:spPr>
        <a:noFill/>
        <a:ln>
          <a:noFill/>
        </a:ln>
      </a:spPr>
      <a:bodyPr wrap="square" lIns="0" tIns="0" rIns="0" bIns="0" rtlCol="0">
        <a:spAutoFit/>
      </a:bodyPr>
      <a:lstStyle>
        <a:defPPr>
          <a:defRPr b="0"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FH_blau - mehr Platz">
  <a:themeElements>
    <a:clrScheme name="FH_FB4_2014">
      <a:dk1>
        <a:srgbClr val="000000"/>
      </a:dk1>
      <a:lt1>
        <a:srgbClr val="FFFFFF"/>
      </a:lt1>
      <a:dk2>
        <a:srgbClr val="000000"/>
      </a:dk2>
      <a:lt2>
        <a:srgbClr val="808080"/>
      </a:lt2>
      <a:accent1>
        <a:srgbClr val="CC1F2F"/>
      </a:accent1>
      <a:accent2>
        <a:srgbClr val="F8EAE2"/>
      </a:accent2>
      <a:accent3>
        <a:srgbClr val="FFFFFF"/>
      </a:accent3>
      <a:accent4>
        <a:srgbClr val="EDB1B6"/>
      </a:accent4>
      <a:accent5>
        <a:srgbClr val="ECA092"/>
      </a:accent5>
      <a:accent6>
        <a:srgbClr val="F1BBAE"/>
      </a:accent6>
      <a:hlink>
        <a:srgbClr val="808080"/>
      </a:hlink>
      <a:folHlink>
        <a:srgbClr val="C8C8C8"/>
      </a:folHlink>
    </a:clrScheme>
    <a:fontScheme name="FH">
      <a:majorFont>
        <a:latin typeface="Calibri"/>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chemeClr val="accent1"/>
          </a:solidFill>
          <a:round/>
          <a:headEnd/>
          <a:tailEnd/>
        </a:ln>
      </a:spPr>
      <a:bodyPr/>
      <a:lstStyle>
        <a:defPPr>
          <a:defRPr>
            <a:latin typeface="Arial" pitchFamily="34" charset="0"/>
            <a:cs typeface="Arial" pitchFamily="34" charset="0"/>
          </a:defRPr>
        </a:defPPr>
      </a:lstStyle>
    </a:spDef>
    <a:txDef>
      <a:spPr>
        <a:noFill/>
        <a:ln>
          <a:noFill/>
        </a:ln>
      </a:spPr>
      <a:bodyPr wrap="square" lIns="0" tIns="0" rIns="0" bIns="0" rtlCol="0">
        <a:spAutoFit/>
      </a:bodyPr>
      <a:lstStyle>
        <a:defPPr>
          <a:defRPr b="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Larissa">
  <a:themeElements>
    <a:clrScheme name="FH blau 15%">
      <a:dk1>
        <a:srgbClr val="000000"/>
      </a:dk1>
      <a:lt1>
        <a:srgbClr val="FFFFFF"/>
      </a:lt1>
      <a:dk2>
        <a:srgbClr val="000000"/>
      </a:dk2>
      <a:lt2>
        <a:srgbClr val="808080"/>
      </a:lt2>
      <a:accent1>
        <a:srgbClr val="0081C1"/>
      </a:accent1>
      <a:accent2>
        <a:srgbClr val="D9EAF7"/>
      </a:accent2>
      <a:accent3>
        <a:srgbClr val="FFFFFF"/>
      </a:accent3>
      <a:accent4>
        <a:srgbClr val="000000"/>
      </a:accent4>
      <a:accent5>
        <a:srgbClr val="AAC1DD"/>
      </a:accent5>
      <a:accent6>
        <a:srgbClr val="CDE4F5"/>
      </a:accent6>
      <a:hlink>
        <a:srgbClr val="4DC4FF"/>
      </a:hlink>
      <a:folHlink>
        <a:srgbClr val="C8C8C8"/>
      </a:folHlink>
    </a:clrScheme>
    <a:fontScheme name="F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FH blau 15%">
      <a:dk1>
        <a:srgbClr val="000000"/>
      </a:dk1>
      <a:lt1>
        <a:srgbClr val="FFFFFF"/>
      </a:lt1>
      <a:dk2>
        <a:srgbClr val="000000"/>
      </a:dk2>
      <a:lt2>
        <a:srgbClr val="808080"/>
      </a:lt2>
      <a:accent1>
        <a:srgbClr val="0081C1"/>
      </a:accent1>
      <a:accent2>
        <a:srgbClr val="D9EAF7"/>
      </a:accent2>
      <a:accent3>
        <a:srgbClr val="FFFFFF"/>
      </a:accent3>
      <a:accent4>
        <a:srgbClr val="000000"/>
      </a:accent4>
      <a:accent5>
        <a:srgbClr val="AAC1DD"/>
      </a:accent5>
      <a:accent6>
        <a:srgbClr val="CDE4F5"/>
      </a:accent6>
      <a:hlink>
        <a:srgbClr val="4DC4FF"/>
      </a:hlink>
      <a:folHlink>
        <a:srgbClr val="C8C8C8"/>
      </a:folHlink>
    </a:clrScheme>
    <a:fontScheme name="F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1070</Words>
  <Application>Microsoft Office PowerPoint</Application>
  <PresentationFormat>Bildschirmpräsentation (4:3)</PresentationFormat>
  <Paragraphs>154</Paragraphs>
  <Slides>36</Slides>
  <Notes>0</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36</vt:i4>
      </vt:variant>
    </vt:vector>
  </HeadingPairs>
  <TitlesOfParts>
    <vt:vector size="41" baseType="lpstr">
      <vt:lpstr>Arial</vt:lpstr>
      <vt:lpstr>Calibri</vt:lpstr>
      <vt:lpstr>Wingdings</vt:lpstr>
      <vt:lpstr>FH_blau</vt:lpstr>
      <vt:lpstr>FH_blau - mehr Platz</vt:lpstr>
      <vt:lpstr>  Tiere und Soziale Arbeit.   Einführung ins Themenfeld</vt:lpstr>
      <vt:lpstr>Die vielen Dimensionen des Mensch-Tier-Verhältnisses</vt:lpstr>
      <vt:lpstr>innige Freundschaftsverhältnisse</vt:lpstr>
      <vt:lpstr>Idealisierungen: das Tier als der bessere Mensch </vt:lpstr>
      <vt:lpstr>betrifft nur einen kleinen Teil der tierlichen Lebewesen </vt:lpstr>
      <vt:lpstr>Es gibt aber auch: ungeliebte Tiere  </vt:lpstr>
      <vt:lpstr>Tiere als Krankheitserreger  </vt:lpstr>
      <vt:lpstr>Tiere als Nahrungskonkurrenz </vt:lpstr>
      <vt:lpstr>bedrohliche Tiere  </vt:lpstr>
      <vt:lpstr>Tiere als Raumkonkurrenten  </vt:lpstr>
      <vt:lpstr>menschliche Gewalt gegen Tiere </vt:lpstr>
      <vt:lpstr>Gewalt in der Tierhaltung im Privaten</vt:lpstr>
      <vt:lpstr>Gewalt gegenüber Nutz- und Fleischtieren</vt:lpstr>
      <vt:lpstr>Gewalt gegenüber Labortieren</vt:lpstr>
      <vt:lpstr>Gewalt gegenüber Vergnügungstieren </vt:lpstr>
      <vt:lpstr>Gewalt der Ausrottung von Tierarten  </vt:lpstr>
      <vt:lpstr>Gewalt gegenüber Tieren als kulturelle Konflikt-felder: Stigmatisierung der ‚Anderen‘</vt:lpstr>
      <vt:lpstr>Tiere zwischen Idealisierung und Unterwerfung in der menschlichen Gesellschaft: Suchen Sie eigene Beispiele für diese Ambivalenz? </vt:lpstr>
      <vt:lpstr>Wo spielen Tiere wie eine Rolle in der  Sozialen Arbeit?</vt:lpstr>
      <vt:lpstr>1. Tiere und Soziale Arbeit: Versuch einer Systematik </vt:lpstr>
      <vt:lpstr>Tiere als Lebensgefährten von Klient_innen</vt:lpstr>
      <vt:lpstr>(Liebes-)Beziehung zum Tier als psychosoziale Ressource</vt:lpstr>
      <vt:lpstr>Schattenseiten der ‚Tierliebe‘ der Klient_innen: was ist, wenn … </vt:lpstr>
      <vt:lpstr>Fallgeschichte: „Liegt es an mir, liegt es am Hund“</vt:lpstr>
      <vt:lpstr>1. Tiere und Soziale Arbeit: Versuch einer Systematik </vt:lpstr>
      <vt:lpstr>Tiere als pädagogisches Mittel  </vt:lpstr>
      <vt:lpstr>Idealisierungen der Tiere als pädagogisches Mittel  </vt:lpstr>
      <vt:lpstr>1. Tiere und Soziale Arbeit: Versuch einer Systematik </vt:lpstr>
      <vt:lpstr>Tiere als Nahrung in Einrichtungen Sozialer Arbeit </vt:lpstr>
      <vt:lpstr>1. Tiere und Soziale Arbeit: Versuch einer Systematik </vt:lpstr>
      <vt:lpstr>Tiere als Frage einer ökologischen Sozialen Arbeit</vt:lpstr>
      <vt:lpstr>PowerPoint-Präsentation</vt:lpstr>
      <vt:lpstr>PowerPoint-Präsentation</vt:lpstr>
      <vt:lpstr>Ökologische Soziale Arbeit </vt:lpstr>
      <vt:lpstr>Übung zur Prüfungsleistung</vt:lpstr>
      <vt:lpstr>Spiegel-Online Meldung vom 20.12.2019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Büro</dc:creator>
  <cp:lastModifiedBy>Rose, Lotte</cp:lastModifiedBy>
  <cp:revision>555</cp:revision>
  <dcterms:created xsi:type="dcterms:W3CDTF">2013-05-28T07:58:57Z</dcterms:created>
  <dcterms:modified xsi:type="dcterms:W3CDTF">2025-04-15T06:00:01Z</dcterms:modified>
</cp:coreProperties>
</file>