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6" r:id="rId10"/>
    <p:sldId id="275" r:id="rId11"/>
    <p:sldId id="257" r:id="rId12"/>
    <p:sldId id="258" r:id="rId13"/>
    <p:sldId id="259" r:id="rId14"/>
    <p:sldId id="267" r:id="rId15"/>
    <p:sldId id="260" r:id="rId16"/>
    <p:sldId id="261" r:id="rId17"/>
    <p:sldId id="262" r:id="rId18"/>
    <p:sldId id="263" r:id="rId19"/>
    <p:sldId id="264" r:id="rId20"/>
    <p:sldId id="265" r:id="rId21"/>
    <p:sldId id="266" r:id="rId2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C88B-F9EB-4D4B-BEA6-0020155C76F6}" type="datetimeFigureOut">
              <a:rPr lang="de-DE" smtClean="0"/>
              <a:pPr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53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C88B-F9EB-4D4B-BEA6-0020155C76F6}" type="datetimeFigureOut">
              <a:rPr lang="de-DE" smtClean="0"/>
              <a:pPr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224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C88B-F9EB-4D4B-BEA6-0020155C76F6}" type="datetimeFigureOut">
              <a:rPr lang="de-DE" smtClean="0"/>
              <a:pPr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4865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C88B-F9EB-4D4B-BEA6-0020155C76F6}" type="datetimeFigureOut">
              <a:rPr lang="de-DE" smtClean="0"/>
              <a:pPr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774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C88B-F9EB-4D4B-BEA6-0020155C76F6}" type="datetimeFigureOut">
              <a:rPr lang="de-DE" smtClean="0"/>
              <a:pPr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273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C88B-F9EB-4D4B-BEA6-0020155C76F6}" type="datetimeFigureOut">
              <a:rPr lang="de-DE" smtClean="0"/>
              <a:pPr/>
              <a:t>25.06.2019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8431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C88B-F9EB-4D4B-BEA6-0020155C76F6}" type="datetimeFigureOut">
              <a:rPr lang="de-DE" smtClean="0"/>
              <a:pPr/>
              <a:t>25.06.2019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0475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C88B-F9EB-4D4B-BEA6-0020155C76F6}" type="datetimeFigureOut">
              <a:rPr lang="de-DE" smtClean="0"/>
              <a:pPr/>
              <a:t>25.06.2019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2317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C88B-F9EB-4D4B-BEA6-0020155C76F6}" type="datetimeFigureOut">
              <a:rPr lang="de-DE" smtClean="0"/>
              <a:pPr/>
              <a:t>25.06.2019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333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C88B-F9EB-4D4B-BEA6-0020155C76F6}" type="datetimeFigureOut">
              <a:rPr lang="de-DE" smtClean="0"/>
              <a:pPr/>
              <a:t>25.06.2019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8923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C88B-F9EB-4D4B-BEA6-0020155C76F6}" type="datetimeFigureOut">
              <a:rPr lang="de-DE" smtClean="0"/>
              <a:pPr/>
              <a:t>25.06.2019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7959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7C88B-F9EB-4D4B-BEA6-0020155C76F6}" type="datetimeFigureOut">
              <a:rPr lang="de-DE" smtClean="0"/>
              <a:pPr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9E3A0-5EE5-4BED-AE18-97398583AF0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695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altLang="de-DE" dirty="0" err="1" smtClean="0"/>
              <a:t>Presenting</a:t>
            </a:r>
            <a:r>
              <a:rPr lang="de-DE" altLang="de-DE" dirty="0" smtClean="0"/>
              <a:t> in English:</a:t>
            </a:r>
            <a:br>
              <a:rPr lang="de-DE" altLang="de-DE" dirty="0" smtClean="0"/>
            </a:br>
            <a:r>
              <a:rPr lang="de-DE" altLang="de-DE" dirty="0" err="1" smtClean="0"/>
              <a:t>Section</a:t>
            </a:r>
            <a:r>
              <a:rPr lang="de-DE" altLang="de-DE" dirty="0" smtClean="0"/>
              <a:t> 1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Dr. J Slawney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517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1.1 </a:t>
            </a:r>
            <a:r>
              <a:rPr lang="de-DE" dirty="0" err="1" smtClean="0"/>
              <a:t>Introductions</a:t>
            </a:r>
            <a:r>
              <a:rPr lang="de-DE" dirty="0" smtClean="0"/>
              <a:t> (p 10)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We</a:t>
            </a:r>
            <a:r>
              <a:rPr lang="de-DE" dirty="0" smtClean="0"/>
              <a:t> will </a:t>
            </a:r>
            <a:r>
              <a:rPr lang="de-DE" dirty="0" err="1" smtClean="0"/>
              <a:t>now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through</a:t>
            </a:r>
            <a:r>
              <a:rPr lang="de-DE" dirty="0" smtClean="0"/>
              <a:t>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practical</a:t>
            </a:r>
            <a:r>
              <a:rPr lang="de-DE" dirty="0" smtClean="0"/>
              <a:t> </a:t>
            </a:r>
            <a:r>
              <a:rPr lang="de-DE" dirty="0" err="1" smtClean="0"/>
              <a:t>exercises</a:t>
            </a:r>
            <a:r>
              <a:rPr lang="de-DE" dirty="0" smtClean="0"/>
              <a:t> on </a:t>
            </a:r>
            <a:r>
              <a:rPr lang="de-DE" dirty="0" err="1" smtClean="0"/>
              <a:t>presentations</a:t>
            </a:r>
            <a:r>
              <a:rPr lang="de-DE" dirty="0" smtClean="0"/>
              <a:t> .  These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found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back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script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„</a:t>
            </a:r>
            <a:r>
              <a:rPr lang="de-DE" dirty="0" err="1" smtClean="0"/>
              <a:t>Presenting</a:t>
            </a:r>
            <a:r>
              <a:rPr lang="de-DE" dirty="0" smtClean="0"/>
              <a:t> in English“ </a:t>
            </a:r>
            <a:r>
              <a:rPr lang="de-DE" dirty="0" err="1" smtClean="0"/>
              <a:t>materials</a:t>
            </a:r>
            <a:r>
              <a:rPr lang="de-DE" dirty="0" smtClean="0"/>
              <a:t>.  </a:t>
            </a:r>
          </a:p>
          <a:p>
            <a:pPr marL="0" indent="0">
              <a:buNone/>
            </a:pPr>
            <a:r>
              <a:rPr lang="de-DE" dirty="0" err="1" smtClean="0"/>
              <a:t>We</a:t>
            </a:r>
            <a:r>
              <a:rPr lang="de-DE" dirty="0" smtClean="0"/>
              <a:t> will 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two</a:t>
            </a:r>
            <a:r>
              <a:rPr lang="de-DE" dirty="0" smtClean="0"/>
              <a:t> (2) different </a:t>
            </a:r>
            <a:r>
              <a:rPr lang="de-DE" dirty="0" err="1" smtClean="0"/>
              <a:t>ways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making</a:t>
            </a:r>
            <a:r>
              <a:rPr lang="de-DE" dirty="0" smtClean="0"/>
              <a:t> an </a:t>
            </a:r>
            <a:r>
              <a:rPr lang="de-DE" dirty="0" err="1" smtClean="0"/>
              <a:t>introduction</a:t>
            </a:r>
            <a:r>
              <a:rPr lang="de-DE" dirty="0" smtClean="0"/>
              <a:t>, </a:t>
            </a:r>
            <a:r>
              <a:rPr lang="de-DE" dirty="0" err="1" smtClean="0"/>
              <a:t>one</a:t>
            </a:r>
            <a:r>
              <a:rPr lang="de-DE" dirty="0" smtClean="0"/>
              <a:t> formal, </a:t>
            </a:r>
            <a:r>
              <a:rPr lang="de-DE" dirty="0" err="1" smtClean="0"/>
              <a:t>another</a:t>
            </a:r>
            <a:r>
              <a:rPr lang="de-DE" dirty="0" smtClean="0"/>
              <a:t> informal.  This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found</a:t>
            </a:r>
            <a:r>
              <a:rPr lang="de-DE" dirty="0" smtClean="0"/>
              <a:t> on </a:t>
            </a:r>
            <a:r>
              <a:rPr lang="de-DE" dirty="0" err="1" smtClean="0"/>
              <a:t>page</a:t>
            </a:r>
            <a:r>
              <a:rPr lang="de-DE" dirty="0" smtClean="0"/>
              <a:t> 10.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925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1.2 Stating Your Purpose 1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b="1" dirty="0"/>
              <a:t>(1) talking</a:t>
            </a:r>
            <a:endParaRPr lang="de-DE" dirty="0"/>
          </a:p>
          <a:p>
            <a:r>
              <a:rPr lang="en-GB" b="1" dirty="0"/>
              <a:t>(1) filling</a:t>
            </a:r>
            <a:endParaRPr lang="de-DE" dirty="0"/>
          </a:p>
          <a:p>
            <a:r>
              <a:rPr lang="en-GB" b="1" dirty="0"/>
              <a:t>(1) highlight</a:t>
            </a:r>
            <a:endParaRPr lang="de-DE" dirty="0"/>
          </a:p>
          <a:p>
            <a:r>
              <a:rPr lang="en-GB" b="1" dirty="0"/>
              <a:t>(2) telling</a:t>
            </a:r>
            <a:endParaRPr lang="de-DE" dirty="0"/>
          </a:p>
          <a:p>
            <a:r>
              <a:rPr lang="en-GB" b="1" dirty="0"/>
              <a:t>(2) making</a:t>
            </a:r>
            <a:endParaRPr lang="de-DE" dirty="0"/>
          </a:p>
          <a:p>
            <a:r>
              <a:rPr lang="en-GB" b="1" dirty="0"/>
              <a:t>(2) put</a:t>
            </a:r>
            <a:endParaRPr lang="de-DE" dirty="0"/>
          </a:p>
          <a:p>
            <a:r>
              <a:rPr lang="en-GB" b="1" dirty="0"/>
              <a:t>(3) showing</a:t>
            </a:r>
            <a:endParaRPr lang="de-DE" dirty="0"/>
          </a:p>
          <a:p>
            <a:r>
              <a:rPr lang="en-GB" b="1" dirty="0"/>
              <a:t>(3) outlining</a:t>
            </a:r>
            <a:endParaRPr lang="de-DE" dirty="0"/>
          </a:p>
          <a:p>
            <a:r>
              <a:rPr lang="en-GB" b="1" dirty="0"/>
              <a:t>(3) talk</a:t>
            </a:r>
            <a:endParaRPr lang="de-DE" dirty="0"/>
          </a:p>
          <a:p>
            <a:r>
              <a:rPr lang="en-GB" b="1" dirty="0"/>
              <a:t>(4) taking</a:t>
            </a:r>
            <a:endParaRPr lang="de-DE" dirty="0"/>
          </a:p>
          <a:p>
            <a:r>
              <a:rPr lang="en-GB" b="1" dirty="0"/>
              <a:t>(4) giving</a:t>
            </a:r>
            <a:endParaRPr lang="de-DE" dirty="0"/>
          </a:p>
          <a:p>
            <a:r>
              <a:rPr lang="en-GB" b="1" dirty="0"/>
              <a:t>(4) make</a:t>
            </a:r>
            <a:endParaRPr lang="de-DE" dirty="0"/>
          </a:p>
          <a:p>
            <a:r>
              <a:rPr lang="en-GB" b="1" dirty="0"/>
              <a:t>(5) reporting</a:t>
            </a:r>
            <a:endParaRPr lang="de-DE" dirty="0"/>
          </a:p>
          <a:p>
            <a:r>
              <a:rPr lang="en-GB" b="1" dirty="0"/>
              <a:t>(5) bringing</a:t>
            </a:r>
            <a:endParaRPr lang="de-DE" dirty="0"/>
          </a:p>
          <a:p>
            <a:r>
              <a:rPr lang="en-GB" b="1" dirty="0"/>
              <a:t>(5) discuss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195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1.3 Stating Your Purpose 2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b="1" dirty="0"/>
              <a:t>(2) stressing</a:t>
            </a:r>
            <a:endParaRPr lang="de-DE" dirty="0"/>
          </a:p>
          <a:p>
            <a:r>
              <a:rPr lang="en-GB" b="1" dirty="0"/>
              <a:t>(3) putting forward</a:t>
            </a:r>
            <a:endParaRPr lang="de-DE" dirty="0"/>
          </a:p>
          <a:p>
            <a:r>
              <a:rPr lang="en-GB" b="1" dirty="0"/>
              <a:t>(4) dealing with</a:t>
            </a:r>
            <a:endParaRPr lang="de-DE" dirty="0"/>
          </a:p>
          <a:p>
            <a:r>
              <a:rPr lang="en-GB" b="1" dirty="0"/>
              <a:t>(5) raising</a:t>
            </a:r>
            <a:endParaRPr lang="de-DE" dirty="0"/>
          </a:p>
          <a:p>
            <a:r>
              <a:rPr lang="en-GB" b="1" dirty="0"/>
              <a:t>(6) looking at</a:t>
            </a:r>
            <a:endParaRPr lang="de-DE" dirty="0"/>
          </a:p>
          <a:p>
            <a:r>
              <a:rPr lang="en-GB" b="1" dirty="0"/>
              <a:t>(7) focus</a:t>
            </a:r>
            <a:endParaRPr lang="de-DE" dirty="0"/>
          </a:p>
          <a:p>
            <a:r>
              <a:rPr lang="en-GB" b="1" dirty="0"/>
              <a:t>(8) sets out</a:t>
            </a:r>
            <a:endParaRPr lang="de-DE" dirty="0"/>
          </a:p>
          <a:p>
            <a:r>
              <a:rPr lang="en-GB" b="1" dirty="0"/>
              <a:t>(9) suggesting</a:t>
            </a:r>
            <a:endParaRPr lang="de-DE" dirty="0"/>
          </a:p>
          <a:p>
            <a:r>
              <a:rPr lang="en-GB" b="1" dirty="0"/>
              <a:t>(10) turn</a:t>
            </a:r>
            <a:endParaRPr lang="de-DE" dirty="0"/>
          </a:p>
          <a:p>
            <a:r>
              <a:rPr lang="en-GB" b="1" dirty="0"/>
              <a:t>(11) spell out</a:t>
            </a:r>
            <a:endParaRPr lang="de-DE" dirty="0"/>
          </a:p>
          <a:p>
            <a:r>
              <a:rPr lang="en-GB" b="1" dirty="0"/>
              <a:t>(12) address</a:t>
            </a:r>
            <a:endParaRPr lang="de-DE" dirty="0"/>
          </a:p>
          <a:p>
            <a:r>
              <a:rPr lang="en-GB" b="1" dirty="0"/>
              <a:t>(13) get across</a:t>
            </a:r>
            <a:endParaRPr lang="de-DE" dirty="0"/>
          </a:p>
          <a:p>
            <a:r>
              <a:rPr lang="en-GB" b="1" dirty="0"/>
              <a:t>(14) underline</a:t>
            </a:r>
            <a:endParaRPr lang="de-DE" dirty="0"/>
          </a:p>
          <a:p>
            <a:r>
              <a:rPr lang="en-GB" b="1" dirty="0"/>
              <a:t>(15) come to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8997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1.4 Effective Openings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Problems</a:t>
            </a:r>
            <a:r>
              <a:rPr lang="en-GB" b="1" dirty="0"/>
              <a:t>: 2, 6, </a:t>
            </a:r>
            <a:r>
              <a:rPr lang="en-GB" b="1" dirty="0" smtClean="0"/>
              <a:t>8</a:t>
            </a:r>
          </a:p>
          <a:p>
            <a:endParaRPr lang="de-DE" dirty="0"/>
          </a:p>
          <a:p>
            <a:pPr marL="0" indent="0">
              <a:buNone/>
            </a:pPr>
            <a:r>
              <a:rPr lang="en-GB" b="1" dirty="0"/>
              <a:t>Amazing facts 1, 3, 5, </a:t>
            </a:r>
            <a:r>
              <a:rPr lang="en-GB" b="1" dirty="0" smtClean="0"/>
              <a:t>7</a:t>
            </a:r>
          </a:p>
          <a:p>
            <a:endParaRPr lang="de-DE" dirty="0"/>
          </a:p>
          <a:p>
            <a:pPr marL="0" indent="0">
              <a:buNone/>
            </a:pPr>
            <a:r>
              <a:rPr lang="en-GB" b="1" dirty="0"/>
              <a:t>Stories: 4, 9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178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1.4 </a:t>
            </a:r>
            <a:r>
              <a:rPr lang="de-DE" dirty="0" err="1" smtClean="0"/>
              <a:t>Effective</a:t>
            </a:r>
            <a:r>
              <a:rPr lang="de-DE" dirty="0" smtClean="0"/>
              <a:t> </a:t>
            </a:r>
            <a:r>
              <a:rPr lang="de-DE" dirty="0" err="1" smtClean="0"/>
              <a:t>Openings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frames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three</a:t>
            </a:r>
            <a:r>
              <a:rPr lang="de-DE" dirty="0" smtClean="0"/>
              <a:t> different </a:t>
            </a:r>
            <a:r>
              <a:rPr lang="de-DE" dirty="0" err="1" smtClean="0"/>
              <a:t>effective</a:t>
            </a:r>
            <a:r>
              <a:rPr lang="de-DE" dirty="0" smtClean="0"/>
              <a:t> </a:t>
            </a:r>
            <a:r>
              <a:rPr lang="de-DE" dirty="0" err="1" smtClean="0"/>
              <a:t>openings</a:t>
            </a:r>
            <a:r>
              <a:rPr lang="de-DE" dirty="0" smtClean="0"/>
              <a:t> </a:t>
            </a:r>
            <a:r>
              <a:rPr lang="de-DE" dirty="0" err="1" smtClean="0"/>
              <a:t>techniques</a:t>
            </a:r>
            <a:r>
              <a:rPr lang="de-DE" dirty="0" smtClean="0"/>
              <a:t> on p. 15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prepare</a:t>
            </a:r>
            <a:r>
              <a:rPr lang="de-DE" dirty="0" smtClean="0"/>
              <a:t> an </a:t>
            </a:r>
            <a:r>
              <a:rPr lang="de-DE" dirty="0" err="1" smtClean="0"/>
              <a:t>opening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(1)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three</a:t>
            </a:r>
            <a:r>
              <a:rPr lang="de-DE" dirty="0" smtClean="0"/>
              <a:t> </a:t>
            </a:r>
            <a:r>
              <a:rPr lang="de-DE" dirty="0" err="1" smtClean="0"/>
              <a:t>main</a:t>
            </a:r>
            <a:r>
              <a:rPr lang="de-DE" dirty="0" smtClean="0"/>
              <a:t> </a:t>
            </a:r>
            <a:r>
              <a:rPr lang="de-DE" dirty="0" err="1" smtClean="0"/>
              <a:t>techniques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err="1" smtClean="0"/>
              <a:t>Whatever</a:t>
            </a:r>
            <a:r>
              <a:rPr lang="de-DE" dirty="0" smtClean="0"/>
              <a:t> </a:t>
            </a:r>
            <a:r>
              <a:rPr lang="de-DE" dirty="0" err="1" smtClean="0"/>
              <a:t>technique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choose</a:t>
            </a:r>
            <a:r>
              <a:rPr lang="de-DE" dirty="0" smtClean="0"/>
              <a:t>, </a:t>
            </a:r>
            <a:r>
              <a:rPr lang="de-DE" dirty="0" err="1" smtClean="0"/>
              <a:t>prepare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opening</a:t>
            </a:r>
            <a:r>
              <a:rPr lang="de-DE" dirty="0" smtClean="0"/>
              <a:t> </a:t>
            </a:r>
            <a:r>
              <a:rPr lang="de-DE" dirty="0" err="1" smtClean="0"/>
              <a:t>carefully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oral </a:t>
            </a:r>
            <a:r>
              <a:rPr lang="de-DE" dirty="0" err="1" smtClean="0"/>
              <a:t>presentation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class</a:t>
            </a:r>
            <a:r>
              <a:rPr lang="de-DE" dirty="0" smtClean="0"/>
              <a:t> </a:t>
            </a:r>
            <a:r>
              <a:rPr lang="de-DE" dirty="0" err="1" smtClean="0"/>
              <a:t>later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always</a:t>
            </a:r>
            <a:r>
              <a:rPr lang="de-DE" dirty="0" smtClean="0"/>
              <a:t> </a:t>
            </a:r>
            <a:r>
              <a:rPr lang="de-DE" dirty="0" err="1" smtClean="0"/>
              <a:t>know</a:t>
            </a:r>
            <a:r>
              <a:rPr lang="de-DE" dirty="0" smtClean="0"/>
              <a:t> </a:t>
            </a:r>
            <a:r>
              <a:rPr lang="de-DE" dirty="0" err="1" smtClean="0"/>
              <a:t>exactly</a:t>
            </a:r>
            <a:r>
              <a:rPr lang="de-DE" dirty="0" smtClean="0"/>
              <a:t> 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going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start</a:t>
            </a:r>
            <a:r>
              <a:rPr lang="de-DE" dirty="0" smtClean="0"/>
              <a:t>.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621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1.5 </a:t>
            </a:r>
            <a:r>
              <a:rPr lang="en-GB" b="1" dirty="0" smtClean="0"/>
              <a:t>Signposting Task 1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/>
              <a:t>Task 1</a:t>
            </a:r>
            <a:endParaRPr lang="de-DE" dirty="0"/>
          </a:p>
          <a:p>
            <a:pPr marL="514350" lvl="0" indent="-514350">
              <a:buAutoNum type="arabicParenR"/>
            </a:pPr>
            <a:r>
              <a:rPr lang="en-GB" b="1" dirty="0" smtClean="0"/>
              <a:t>to </a:t>
            </a:r>
            <a:r>
              <a:rPr lang="en-GB" b="1" dirty="0"/>
              <a:t>move on (to your next </a:t>
            </a:r>
            <a:r>
              <a:rPr lang="en-GB" b="1" dirty="0" smtClean="0"/>
              <a:t>point)</a:t>
            </a:r>
            <a:endParaRPr lang="de-DE" dirty="0" smtClean="0"/>
          </a:p>
          <a:p>
            <a:pPr marL="514350" lvl="0" indent="-514350">
              <a:buAutoNum type="arabicParenR"/>
            </a:pPr>
            <a:r>
              <a:rPr lang="en-GB" b="1" dirty="0" smtClean="0"/>
              <a:t>to </a:t>
            </a:r>
            <a:r>
              <a:rPr lang="en-GB" b="1" dirty="0"/>
              <a:t>turn to (last year’s </a:t>
            </a:r>
            <a:r>
              <a:rPr lang="en-GB" b="1" dirty="0" smtClean="0"/>
              <a:t>figures)</a:t>
            </a:r>
            <a:endParaRPr lang="de-DE" dirty="0" smtClean="0"/>
          </a:p>
          <a:p>
            <a:pPr marL="514350" lvl="0" indent="-514350">
              <a:buAutoNum type="arabicParenR"/>
            </a:pPr>
            <a:r>
              <a:rPr lang="en-GB" b="1" dirty="0" smtClean="0"/>
              <a:t>to </a:t>
            </a:r>
            <a:r>
              <a:rPr lang="en-GB" b="1" dirty="0"/>
              <a:t>go back (to what I said </a:t>
            </a:r>
            <a:r>
              <a:rPr lang="en-GB" b="1" dirty="0" smtClean="0"/>
              <a:t>earlier)</a:t>
            </a:r>
            <a:endParaRPr lang="de-DE" dirty="0" smtClean="0"/>
          </a:p>
          <a:p>
            <a:pPr marL="514350" lvl="0" indent="-514350">
              <a:buAutoNum type="arabicParenR"/>
            </a:pPr>
            <a:r>
              <a:rPr lang="en-GB" b="1" dirty="0" smtClean="0"/>
              <a:t>to </a:t>
            </a:r>
            <a:r>
              <a:rPr lang="en-GB" b="1" dirty="0"/>
              <a:t>recap (on the main features of the SR </a:t>
            </a:r>
            <a:r>
              <a:rPr lang="en-GB" b="1" dirty="0" smtClean="0"/>
              <a:t>125)</a:t>
            </a:r>
            <a:endParaRPr lang="de-DE" dirty="0" smtClean="0"/>
          </a:p>
          <a:p>
            <a:pPr marL="514350" lvl="0" indent="-514350">
              <a:buAutoNum type="arabicParenR"/>
            </a:pPr>
            <a:r>
              <a:rPr lang="en-GB" b="1" dirty="0" smtClean="0"/>
              <a:t>to </a:t>
            </a:r>
            <a:r>
              <a:rPr lang="en-GB" b="1" dirty="0"/>
              <a:t>expand on (this a bit </a:t>
            </a:r>
            <a:r>
              <a:rPr lang="en-GB" b="1" dirty="0" smtClean="0"/>
              <a:t>more)</a:t>
            </a:r>
            <a:endParaRPr lang="de-DE" dirty="0" smtClean="0"/>
          </a:p>
          <a:p>
            <a:pPr marL="514350" lvl="0" indent="-514350">
              <a:buAutoNum type="arabicParenR"/>
            </a:pPr>
            <a:r>
              <a:rPr lang="en-GB" b="1" dirty="0" smtClean="0"/>
              <a:t>to </a:t>
            </a:r>
            <a:r>
              <a:rPr lang="en-GB" b="1" dirty="0"/>
              <a:t>elaborate on (this particular </a:t>
            </a:r>
            <a:r>
              <a:rPr lang="en-GB" b="1" dirty="0" smtClean="0"/>
              <a:t>feature)</a:t>
            </a:r>
            <a:endParaRPr lang="de-DE" dirty="0" smtClean="0"/>
          </a:p>
          <a:p>
            <a:pPr marL="514350" lvl="0" indent="-514350">
              <a:buAutoNum type="arabicParenR"/>
            </a:pPr>
            <a:r>
              <a:rPr lang="en-GB" b="1" dirty="0" smtClean="0"/>
              <a:t>to </a:t>
            </a:r>
            <a:r>
              <a:rPr lang="en-GB" b="1" dirty="0"/>
              <a:t>summarize (the salient </a:t>
            </a:r>
            <a:r>
              <a:rPr lang="en-GB" b="1" dirty="0" smtClean="0"/>
              <a:t>points)</a:t>
            </a:r>
            <a:endParaRPr lang="de-DE" dirty="0" smtClean="0"/>
          </a:p>
          <a:p>
            <a:pPr marL="514350" lvl="0" indent="-514350">
              <a:buAutoNum type="arabicParenR"/>
            </a:pPr>
            <a:r>
              <a:rPr lang="en-GB" b="1" dirty="0" smtClean="0"/>
              <a:t>to </a:t>
            </a:r>
            <a:r>
              <a:rPr lang="en-GB" b="1" dirty="0"/>
              <a:t>digress (just for a </a:t>
            </a:r>
            <a:r>
              <a:rPr lang="en-GB" b="1" dirty="0" smtClean="0"/>
              <a:t>moment)</a:t>
            </a:r>
            <a:endParaRPr lang="de-DE" dirty="0" smtClean="0"/>
          </a:p>
          <a:p>
            <a:pPr marL="514350" lvl="0" indent="-514350">
              <a:buAutoNum type="arabicParenR"/>
            </a:pPr>
            <a:r>
              <a:rPr lang="en-GB" b="1" dirty="0" smtClean="0"/>
              <a:t>to </a:t>
            </a:r>
            <a:r>
              <a:rPr lang="en-GB" b="1" dirty="0"/>
              <a:t>conclude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821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1.5 </a:t>
            </a:r>
            <a:r>
              <a:rPr lang="de-DE" dirty="0" err="1" smtClean="0"/>
              <a:t>Signposting</a:t>
            </a:r>
            <a:r>
              <a:rPr lang="de-DE" dirty="0" smtClean="0"/>
              <a:t> Task 2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de-DE" dirty="0"/>
          </a:p>
          <a:p>
            <a:pPr marL="514350" lvl="0" indent="-514350">
              <a:buAutoNum type="arabicParenR"/>
            </a:pPr>
            <a:r>
              <a:rPr lang="en-GB" b="1" dirty="0" smtClean="0"/>
              <a:t>to summarize</a:t>
            </a:r>
            <a:endParaRPr lang="de-DE" dirty="0" smtClean="0"/>
          </a:p>
          <a:p>
            <a:pPr marL="514350" lvl="0" indent="-514350">
              <a:buAutoNum type="arabicParenR"/>
            </a:pPr>
            <a:r>
              <a:rPr lang="en-GB" b="1" dirty="0" smtClean="0"/>
              <a:t>to conclude</a:t>
            </a:r>
            <a:endParaRPr lang="de-DE" dirty="0" smtClean="0"/>
          </a:p>
          <a:p>
            <a:pPr marL="514350" lvl="0" indent="-514350">
              <a:buAutoNum type="arabicParenR"/>
            </a:pPr>
            <a:r>
              <a:rPr lang="en-GB" b="1" dirty="0" smtClean="0"/>
              <a:t>to </a:t>
            </a:r>
            <a:r>
              <a:rPr lang="en-GB" b="1" dirty="0"/>
              <a:t>elaborate (</a:t>
            </a:r>
            <a:r>
              <a:rPr lang="en-GB" b="1" dirty="0" smtClean="0"/>
              <a:t>on)</a:t>
            </a:r>
            <a:endParaRPr lang="de-DE" dirty="0" smtClean="0"/>
          </a:p>
          <a:p>
            <a:pPr marL="514350" lvl="0" indent="-514350">
              <a:buAutoNum type="arabicParenR"/>
            </a:pPr>
            <a:r>
              <a:rPr lang="en-GB" b="1" dirty="0" smtClean="0"/>
              <a:t>to </a:t>
            </a:r>
            <a:r>
              <a:rPr lang="en-GB" b="1" dirty="0"/>
              <a:t>expand (</a:t>
            </a:r>
            <a:r>
              <a:rPr lang="en-GB" b="1" dirty="0" smtClean="0"/>
              <a:t>on)</a:t>
            </a:r>
            <a:endParaRPr lang="de-DE" dirty="0" smtClean="0"/>
          </a:p>
          <a:p>
            <a:pPr marL="514350" lvl="0" indent="-514350">
              <a:buAutoNum type="arabicParenR"/>
            </a:pPr>
            <a:r>
              <a:rPr lang="en-GB" b="1" dirty="0" smtClean="0"/>
              <a:t>to </a:t>
            </a:r>
            <a:r>
              <a:rPr lang="en-GB" b="1" dirty="0"/>
              <a:t>recap (</a:t>
            </a:r>
            <a:r>
              <a:rPr lang="en-GB" b="1" dirty="0" smtClean="0"/>
              <a:t>on)</a:t>
            </a:r>
            <a:endParaRPr lang="de-DE" dirty="0" smtClean="0"/>
          </a:p>
          <a:p>
            <a:pPr marL="514350" lvl="0" indent="-514350">
              <a:buAutoNum type="arabicParenR"/>
            </a:pPr>
            <a:r>
              <a:rPr lang="en-GB" b="1" dirty="0" smtClean="0"/>
              <a:t>to </a:t>
            </a:r>
            <a:r>
              <a:rPr lang="en-GB" b="1" dirty="0"/>
              <a:t>go back (</a:t>
            </a:r>
            <a:r>
              <a:rPr lang="en-GB" b="1" dirty="0" smtClean="0"/>
              <a:t>to)</a:t>
            </a:r>
            <a:endParaRPr lang="de-DE" dirty="0" smtClean="0"/>
          </a:p>
          <a:p>
            <a:pPr marL="514350" lvl="0" indent="-514350">
              <a:buAutoNum type="arabicParenR"/>
            </a:pPr>
            <a:r>
              <a:rPr lang="en-GB" b="1" dirty="0" smtClean="0"/>
              <a:t>to </a:t>
            </a:r>
            <a:r>
              <a:rPr lang="en-GB" b="1" dirty="0"/>
              <a:t>move </a:t>
            </a:r>
            <a:r>
              <a:rPr lang="en-GB" b="1" dirty="0" smtClean="0"/>
              <a:t>on</a:t>
            </a:r>
            <a:endParaRPr lang="de-DE" dirty="0" smtClean="0"/>
          </a:p>
          <a:p>
            <a:pPr marL="514350" lvl="0" indent="-514350">
              <a:buAutoNum type="arabicParenR"/>
            </a:pPr>
            <a:r>
              <a:rPr lang="en-GB" b="1" dirty="0" smtClean="0"/>
              <a:t>to digress</a:t>
            </a:r>
            <a:endParaRPr lang="de-DE" dirty="0" smtClean="0"/>
          </a:p>
          <a:p>
            <a:pPr marL="514350" lvl="0" indent="-514350">
              <a:buAutoNum type="arabicParenR"/>
            </a:pPr>
            <a:r>
              <a:rPr lang="en-GB" b="1" dirty="0" smtClean="0"/>
              <a:t>to </a:t>
            </a:r>
            <a:r>
              <a:rPr lang="en-GB" b="1" dirty="0"/>
              <a:t>turn to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9167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1.5 Signposting Task 3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GB" b="1" dirty="0" smtClean="0"/>
              <a:t>2) To </a:t>
            </a:r>
            <a:r>
              <a:rPr lang="en-GB" b="1" dirty="0"/>
              <a:t>expand on the figures for last </a:t>
            </a:r>
            <a:r>
              <a:rPr lang="en-GB" b="1" dirty="0" smtClean="0"/>
              <a:t>year</a:t>
            </a:r>
            <a:endParaRPr lang="de-DE" dirty="0"/>
          </a:p>
          <a:p>
            <a:pPr marL="0" lvl="0" indent="0">
              <a:buNone/>
            </a:pPr>
            <a:r>
              <a:rPr lang="de-DE" b="1" dirty="0" smtClean="0"/>
              <a:t>3) </a:t>
            </a:r>
            <a:r>
              <a:rPr lang="en-GB" b="1" dirty="0" smtClean="0"/>
              <a:t>I’d </a:t>
            </a:r>
            <a:r>
              <a:rPr lang="en-GB" b="1" dirty="0"/>
              <a:t>like to recap on the main </a:t>
            </a:r>
            <a:r>
              <a:rPr lang="en-GB" b="1" dirty="0" smtClean="0"/>
              <a:t>points</a:t>
            </a:r>
            <a:endParaRPr lang="de-DE" dirty="0" smtClean="0"/>
          </a:p>
          <a:p>
            <a:pPr marL="0" lvl="0" indent="0">
              <a:buNone/>
            </a:pPr>
            <a:r>
              <a:rPr lang="en-GB" b="1" dirty="0" smtClean="0"/>
              <a:t>4) Let’s </a:t>
            </a:r>
            <a:r>
              <a:rPr lang="en-GB" b="1" dirty="0"/>
              <a:t>go back to the question of clinical research </a:t>
            </a:r>
            <a:r>
              <a:rPr lang="en-GB" b="1" dirty="0" smtClean="0"/>
              <a:t>methods</a:t>
            </a:r>
            <a:endParaRPr lang="de-DE" dirty="0" smtClean="0"/>
          </a:p>
          <a:p>
            <a:pPr marL="0" lvl="0" indent="0">
              <a:buNone/>
            </a:pPr>
            <a:r>
              <a:rPr lang="en-GB" b="1" dirty="0" smtClean="0"/>
              <a:t>5) To </a:t>
            </a:r>
            <a:r>
              <a:rPr lang="en-GB" b="1" dirty="0"/>
              <a:t>digress for a moment, let’s consider the </a:t>
            </a:r>
            <a:r>
              <a:rPr lang="en-GB" b="1" dirty="0" smtClean="0"/>
              <a:t>alternatives</a:t>
            </a:r>
            <a:endParaRPr lang="de-DE" dirty="0" smtClean="0"/>
          </a:p>
          <a:p>
            <a:pPr marL="0" lvl="0" indent="0">
              <a:buNone/>
            </a:pPr>
            <a:r>
              <a:rPr lang="en-GB" b="1" dirty="0" smtClean="0"/>
              <a:t>6) Going </a:t>
            </a:r>
            <a:r>
              <a:rPr lang="en-GB" b="1" dirty="0"/>
              <a:t>back for a moment to the situation last </a:t>
            </a:r>
            <a:r>
              <a:rPr lang="en-GB" b="1" dirty="0" smtClean="0"/>
              <a:t>year</a:t>
            </a:r>
            <a:endParaRPr lang="de-DE" dirty="0" smtClean="0"/>
          </a:p>
          <a:p>
            <a:pPr marL="0" lvl="0" indent="0">
              <a:buNone/>
            </a:pPr>
            <a:r>
              <a:rPr lang="en-GB" b="1" dirty="0" smtClean="0"/>
              <a:t>7) Let’s </a:t>
            </a:r>
            <a:r>
              <a:rPr lang="en-GB" b="1" dirty="0"/>
              <a:t>turn now to our targets for the next five </a:t>
            </a:r>
            <a:r>
              <a:rPr lang="en-GB" b="1" dirty="0" smtClean="0"/>
              <a:t>years</a:t>
            </a:r>
            <a:endParaRPr lang="de-DE" dirty="0" smtClean="0"/>
          </a:p>
          <a:p>
            <a:pPr marL="0" lvl="0" indent="0">
              <a:buNone/>
            </a:pPr>
            <a:r>
              <a:rPr lang="en-GB" b="1" dirty="0" smtClean="0"/>
              <a:t>8) I’d </a:t>
            </a:r>
            <a:r>
              <a:rPr lang="en-GB" b="1" dirty="0"/>
              <a:t>like to turn now to our projections to the year </a:t>
            </a:r>
            <a:r>
              <a:rPr lang="en-GB" b="1" dirty="0" smtClean="0"/>
              <a:t>2005</a:t>
            </a:r>
            <a:endParaRPr lang="de-DE" dirty="0" smtClean="0"/>
          </a:p>
          <a:p>
            <a:pPr marL="0" lvl="0" indent="0">
              <a:buNone/>
            </a:pPr>
            <a:r>
              <a:rPr lang="en-GB" b="1" dirty="0" smtClean="0"/>
              <a:t>9) To </a:t>
            </a:r>
            <a:r>
              <a:rPr lang="en-GB" b="1" dirty="0"/>
              <a:t>go back to the main reason for our collaboration with the Germans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26540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1.5 Signposting Task 3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GB" b="1" dirty="0" smtClean="0"/>
              <a:t>10) I’d </a:t>
            </a:r>
            <a:r>
              <a:rPr lang="en-GB" b="1" dirty="0"/>
              <a:t>like to expand on that a little before we move </a:t>
            </a:r>
            <a:r>
              <a:rPr lang="en-GB" b="1" dirty="0" smtClean="0"/>
              <a:t>on.</a:t>
            </a:r>
            <a:endParaRPr lang="de-DE" dirty="0" smtClean="0"/>
          </a:p>
          <a:p>
            <a:pPr marL="0" lvl="0" indent="0">
              <a:buNone/>
            </a:pPr>
            <a:r>
              <a:rPr lang="de-DE" b="1" dirty="0" smtClean="0"/>
              <a:t>11) </a:t>
            </a:r>
            <a:r>
              <a:rPr lang="en-GB" b="1" dirty="0" smtClean="0"/>
              <a:t>Let’s </a:t>
            </a:r>
            <a:r>
              <a:rPr lang="en-GB" b="1" dirty="0"/>
              <a:t>go back for a moment to what we were discussing earlier</a:t>
            </a:r>
            <a:endParaRPr lang="de-DE" dirty="0"/>
          </a:p>
          <a:p>
            <a:pPr marL="0" lvl="0" indent="0">
              <a:buNone/>
            </a:pPr>
            <a:r>
              <a:rPr lang="en-GB" b="1" dirty="0" smtClean="0"/>
              <a:t>12) Let </a:t>
            </a:r>
            <a:r>
              <a:rPr lang="en-GB" b="1" dirty="0"/>
              <a:t>me expand on some of the main points in our proposal</a:t>
            </a:r>
            <a:endParaRPr lang="de-DE" dirty="0"/>
          </a:p>
          <a:p>
            <a:pPr marL="0" lvl="0" indent="0">
              <a:buNone/>
            </a:pPr>
            <a:r>
              <a:rPr lang="en-GB" b="1" dirty="0" smtClean="0"/>
              <a:t>13) To </a:t>
            </a:r>
            <a:r>
              <a:rPr lang="en-GB" b="1" dirty="0"/>
              <a:t>elaborate on that a little for those of you who aren’t familiar with Russian business practices.</a:t>
            </a:r>
            <a:endParaRPr lang="de-DE" dirty="0"/>
          </a:p>
          <a:p>
            <a:pPr marL="0" lvl="0" indent="0">
              <a:buNone/>
            </a:pPr>
            <a:r>
              <a:rPr lang="en-GB" b="1" dirty="0" smtClean="0"/>
              <a:t>14) If </a:t>
            </a:r>
            <a:r>
              <a:rPr lang="en-GB" b="1" dirty="0"/>
              <a:t>I could just move on to some of the problems we face in Central and Latin America</a:t>
            </a:r>
            <a:endParaRPr lang="de-DE" dirty="0"/>
          </a:p>
          <a:p>
            <a:pPr marL="0" lvl="0" indent="0">
              <a:buNone/>
            </a:pPr>
            <a:r>
              <a:rPr lang="en-GB" b="1" dirty="0" smtClean="0"/>
              <a:t>15) I’d </a:t>
            </a:r>
            <a:r>
              <a:rPr lang="en-GB" b="1" dirty="0"/>
              <a:t>like to conclude, if I may, by repeating what I said at the beginning of this presentation.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453458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1.6 </a:t>
            </a:r>
            <a:r>
              <a:rPr lang="de-DE" dirty="0" err="1" smtClean="0"/>
              <a:t>Survival</a:t>
            </a:r>
            <a:r>
              <a:rPr lang="de-DE" dirty="0" smtClean="0"/>
              <a:t> </a:t>
            </a:r>
            <a:r>
              <a:rPr lang="de-DE" dirty="0" err="1" smtClean="0"/>
              <a:t>Tactics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Task 1</a:t>
            </a:r>
            <a:endParaRPr lang="de-DE" dirty="0"/>
          </a:p>
          <a:p>
            <a:pPr marL="514350" lvl="0" indent="-514350">
              <a:buAutoNum type="arabicParenR"/>
            </a:pPr>
            <a:r>
              <a:rPr lang="en-GB" b="1" dirty="0" smtClean="0"/>
              <a:t>C</a:t>
            </a:r>
            <a:endParaRPr lang="de-DE" dirty="0" smtClean="0"/>
          </a:p>
          <a:p>
            <a:pPr marL="514350" lvl="0" indent="-514350">
              <a:buAutoNum type="arabicParenR"/>
            </a:pPr>
            <a:r>
              <a:rPr lang="en-GB" b="1" dirty="0" smtClean="0"/>
              <a:t>A</a:t>
            </a:r>
            <a:endParaRPr lang="de-DE" dirty="0" smtClean="0"/>
          </a:p>
          <a:p>
            <a:pPr marL="514350" lvl="0" indent="-514350">
              <a:buAutoNum type="arabicParenR"/>
            </a:pPr>
            <a:r>
              <a:rPr lang="en-GB" b="1" dirty="0" smtClean="0"/>
              <a:t>D</a:t>
            </a:r>
            <a:endParaRPr lang="de-DE" dirty="0" smtClean="0"/>
          </a:p>
          <a:p>
            <a:pPr marL="514350" lvl="0" indent="-514350">
              <a:buAutoNum type="arabicParenR"/>
            </a:pPr>
            <a:r>
              <a:rPr lang="en-GB" b="1" dirty="0" smtClean="0"/>
              <a:t>B</a:t>
            </a:r>
            <a:endParaRPr lang="de-DE" dirty="0" smtClean="0"/>
          </a:p>
          <a:p>
            <a:pPr marL="514350" lvl="0" indent="-514350">
              <a:buAutoNum type="arabicParenR"/>
            </a:pPr>
            <a:r>
              <a:rPr lang="en-GB" b="1" dirty="0" smtClean="0"/>
              <a:t>H</a:t>
            </a:r>
            <a:endParaRPr lang="de-DE" dirty="0" smtClean="0"/>
          </a:p>
          <a:p>
            <a:pPr marL="514350" lvl="0" indent="-514350">
              <a:buAutoNum type="arabicParenR"/>
            </a:pPr>
            <a:r>
              <a:rPr lang="en-GB" b="1" dirty="0" smtClean="0"/>
              <a:t>G</a:t>
            </a:r>
            <a:endParaRPr lang="de-DE" dirty="0" smtClean="0"/>
          </a:p>
          <a:p>
            <a:pPr marL="514350" lvl="0" indent="-514350">
              <a:buAutoNum type="arabicParenR"/>
            </a:pPr>
            <a:r>
              <a:rPr lang="en-GB" b="1" dirty="0" smtClean="0"/>
              <a:t>F</a:t>
            </a:r>
            <a:endParaRPr lang="de-DE" dirty="0" smtClean="0"/>
          </a:p>
          <a:p>
            <a:pPr marL="514350" lvl="0" indent="-514350">
              <a:buAutoNum type="arabicParenR"/>
            </a:pPr>
            <a:r>
              <a:rPr lang="en-GB" b="1" dirty="0" smtClean="0"/>
              <a:t>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6705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General Information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Presentations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Presentations are mostly practiced by students and professionals, and they are a great way to convey ideas as well as educate and convince people. </a:t>
            </a:r>
          </a:p>
          <a:p>
            <a:pPr marL="0" indent="0">
              <a:buNone/>
            </a:pPr>
            <a:r>
              <a:rPr lang="en-US" dirty="0" smtClean="0"/>
              <a:t>Giving a presentation is not an easy task; it requires substantial research, organization, public speaking skills, and self-confidence. </a:t>
            </a:r>
          </a:p>
          <a:p>
            <a:pPr marL="0" indent="0">
              <a:buNone/>
            </a:pPr>
            <a:r>
              <a:rPr lang="en-US" dirty="0" smtClean="0"/>
              <a:t>A good presenter has the ability to engage his or her listeners from beginning to end and compel them to take action. </a:t>
            </a:r>
          </a:p>
          <a:p>
            <a:pPr marL="0" indent="0">
              <a:buNone/>
            </a:pPr>
            <a:r>
              <a:rPr lang="en-US" dirty="0" smtClean="0"/>
              <a:t>Those who wish to learn presentation skills can get training from expert presenters through classes or courses, or they can follow presentation tips that are available on the Internet.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084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1.6 </a:t>
            </a:r>
            <a:r>
              <a:rPr lang="de-DE" dirty="0" err="1" smtClean="0"/>
              <a:t>Survival</a:t>
            </a:r>
            <a:r>
              <a:rPr lang="de-DE" dirty="0" smtClean="0"/>
              <a:t> </a:t>
            </a:r>
            <a:r>
              <a:rPr lang="de-DE" dirty="0" err="1" smtClean="0"/>
              <a:t>Tactics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b="1" dirty="0" smtClean="0"/>
              <a:t>Task 2</a:t>
            </a:r>
            <a:r>
              <a:rPr lang="en-GB" b="1" dirty="0"/>
              <a:t> </a:t>
            </a:r>
            <a:endParaRPr lang="de-DE" dirty="0"/>
          </a:p>
          <a:p>
            <a:pPr marL="0" lvl="0" indent="0">
              <a:buNone/>
            </a:pPr>
            <a:r>
              <a:rPr lang="en-GB" b="1" dirty="0" smtClean="0"/>
              <a:t>1) Sorry</a:t>
            </a:r>
            <a:r>
              <a:rPr lang="en-GB" b="1" dirty="0"/>
              <a:t>, what I meant is this.</a:t>
            </a:r>
            <a:endParaRPr lang="de-DE" dirty="0"/>
          </a:p>
          <a:p>
            <a:pPr marL="0" lvl="0" indent="0">
              <a:buNone/>
            </a:pPr>
            <a:r>
              <a:rPr lang="en-GB" b="1" dirty="0" smtClean="0"/>
              <a:t>2) So</a:t>
            </a:r>
            <a:r>
              <a:rPr lang="en-GB" b="1" dirty="0"/>
              <a:t>, let’s just recap on that.</a:t>
            </a:r>
            <a:endParaRPr lang="de-DE" dirty="0"/>
          </a:p>
          <a:p>
            <a:pPr marL="0" lvl="0" indent="0">
              <a:buNone/>
            </a:pPr>
            <a:r>
              <a:rPr lang="en-GB" b="1" dirty="0" smtClean="0"/>
              <a:t>3) Sorry</a:t>
            </a:r>
            <a:r>
              <a:rPr lang="en-GB" b="1" dirty="0"/>
              <a:t>, I should just mention one thing.</a:t>
            </a:r>
            <a:endParaRPr lang="de-DE" dirty="0"/>
          </a:p>
          <a:p>
            <a:pPr marL="0" lvl="0" indent="0">
              <a:buNone/>
            </a:pPr>
            <a:r>
              <a:rPr lang="en-GB" b="1" dirty="0" smtClean="0"/>
              <a:t>4) So</a:t>
            </a:r>
            <a:r>
              <a:rPr lang="en-GB" b="1" dirty="0"/>
              <a:t>, basically what I’m saying is this.</a:t>
            </a:r>
            <a:endParaRPr lang="de-DE" dirty="0"/>
          </a:p>
          <a:p>
            <a:pPr marL="0" lvl="0" indent="0">
              <a:buNone/>
            </a:pPr>
            <a:r>
              <a:rPr lang="en-GB" b="1" dirty="0" smtClean="0"/>
              <a:t>5) Sorry</a:t>
            </a:r>
            <a:r>
              <a:rPr lang="en-GB" b="1" dirty="0"/>
              <a:t>, perhaps I didn’t make that quite clear.</a:t>
            </a:r>
            <a:endParaRPr lang="de-DE" dirty="0"/>
          </a:p>
          <a:p>
            <a:pPr marL="0" lvl="0" indent="0">
              <a:buNone/>
            </a:pPr>
            <a:r>
              <a:rPr lang="en-GB" b="1" dirty="0" smtClean="0"/>
              <a:t>6) Sorry</a:t>
            </a:r>
            <a:r>
              <a:rPr lang="en-GB" b="1" dirty="0"/>
              <a:t>, what’s the word I’m looking for?</a:t>
            </a:r>
            <a:endParaRPr lang="de-DE" dirty="0"/>
          </a:p>
          <a:p>
            <a:pPr marL="0" lvl="0" indent="0">
              <a:buNone/>
            </a:pPr>
            <a:r>
              <a:rPr lang="en-GB" b="1" dirty="0" smtClean="0"/>
              <a:t>7) Sorry</a:t>
            </a:r>
            <a:r>
              <a:rPr lang="en-GB" b="1" dirty="0"/>
              <a:t>, let me rephrase that. </a:t>
            </a:r>
            <a:endParaRPr lang="de-DE" dirty="0"/>
          </a:p>
          <a:p>
            <a:pPr marL="0" lvl="0" indent="0">
              <a:buNone/>
            </a:pPr>
            <a:r>
              <a:rPr lang="en-GB" b="1" dirty="0" smtClean="0"/>
              <a:t>8) So</a:t>
            </a:r>
            <a:r>
              <a:rPr lang="en-GB" b="1" dirty="0"/>
              <a:t>, just to give you the main points here.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495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29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Tips</a:t>
            </a:r>
            <a:r>
              <a:rPr lang="de-DE" dirty="0" smtClean="0"/>
              <a:t>: </a:t>
            </a:r>
            <a:r>
              <a:rPr lang="de-DE" dirty="0" err="1" smtClean="0"/>
              <a:t>Organizing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Presentation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Choose an appropriate presentation structure: topical, chronological, classification by categories, problem and solution, or cause and effect.</a:t>
            </a:r>
          </a:p>
          <a:p>
            <a:r>
              <a:rPr lang="en-US" dirty="0" smtClean="0"/>
              <a:t>Divide the body of your presentation into three to five main points.</a:t>
            </a:r>
          </a:p>
          <a:p>
            <a:r>
              <a:rPr lang="en-US" dirty="0" smtClean="0"/>
              <a:t>The conclusion should include a summary of the main points of the presentation and leave the audience with something that is worth remembering and pondering.</a:t>
            </a:r>
          </a:p>
          <a:p>
            <a:r>
              <a:rPr lang="en-US" dirty="0" smtClean="0"/>
              <a:t>Include questions in your presentation, which should be asked to engage the audience.</a:t>
            </a:r>
          </a:p>
          <a:p>
            <a:r>
              <a:rPr lang="en-US" dirty="0" smtClean="0"/>
              <a:t>The final slide should contain a message thanking the audience, your contact details, and information about the availability of speaker notes, materials, and feedback tools.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181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Tips</a:t>
            </a:r>
            <a:r>
              <a:rPr lang="de-DE" dirty="0" smtClean="0"/>
              <a:t>: Public </a:t>
            </a:r>
            <a:r>
              <a:rPr lang="de-DE" dirty="0" err="1" smtClean="0"/>
              <a:t>Speaking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Avoid slang and jargon.</a:t>
            </a:r>
          </a:p>
          <a:p>
            <a:r>
              <a:rPr lang="en-US" dirty="0" smtClean="0"/>
              <a:t>Use anecdotes and practical examples to make complicated concepts more comprehensible.</a:t>
            </a:r>
          </a:p>
          <a:p>
            <a:r>
              <a:rPr lang="en-US" dirty="0" smtClean="0"/>
              <a:t>Speak in varying tones and pitches to give emphasis to certain words and ideas.</a:t>
            </a:r>
          </a:p>
          <a:p>
            <a:r>
              <a:rPr lang="en-US" dirty="0" smtClean="0"/>
              <a:t>Deliver your speech slowly and clearly.</a:t>
            </a:r>
          </a:p>
          <a:p>
            <a:r>
              <a:rPr lang="en-US" dirty="0" smtClean="0"/>
              <a:t>Make sure that the people sitting at the back can hear you clearly, but do not speak so loud that it appears as if you are shouting.</a:t>
            </a:r>
          </a:p>
          <a:p>
            <a:r>
              <a:rPr lang="en-US" dirty="0" smtClean="0"/>
              <a:t>Maintain an upright but relaxed posture while you are speaking, and do not lean forward or backward.</a:t>
            </a:r>
          </a:p>
          <a:p>
            <a:r>
              <a:rPr lang="en-US" dirty="0" smtClean="0"/>
              <a:t>Leave your arms on the podium or by your sides when you are not using them to make gestures.</a:t>
            </a:r>
          </a:p>
          <a:p>
            <a:r>
              <a:rPr lang="en-US" dirty="0" smtClean="0"/>
              <a:t>When gesturing, make sure that it is natural and spontaneous.</a:t>
            </a:r>
          </a:p>
          <a:p>
            <a:r>
              <a:rPr lang="en-US" dirty="0" smtClean="0"/>
              <a:t>Maintain eye contact with the audience.</a:t>
            </a:r>
          </a:p>
          <a:p>
            <a:r>
              <a:rPr lang="en-US" dirty="0" smtClean="0"/>
              <a:t>Wear clothes with simple cuts and neutral tones, and make sure that they are comfortable.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82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Tips</a:t>
            </a:r>
            <a:r>
              <a:rPr lang="de-DE" dirty="0" smtClean="0"/>
              <a:t>: </a:t>
            </a:r>
            <a:r>
              <a:rPr lang="de-DE" dirty="0" err="1" smtClean="0"/>
              <a:t>Presentation</a:t>
            </a:r>
            <a:r>
              <a:rPr lang="de-DE" dirty="0" smtClean="0"/>
              <a:t> Design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Do not overload slides with a lot of text.</a:t>
            </a:r>
          </a:p>
          <a:p>
            <a:r>
              <a:rPr lang="en-US" dirty="0" smtClean="0"/>
              <a:t>Use the PowerPoint Notes to remind yourself what to say when a certain slide is being shown.</a:t>
            </a:r>
          </a:p>
          <a:p>
            <a:r>
              <a:rPr lang="en-US" dirty="0" smtClean="0"/>
              <a:t>Prepare a Table of Contents slide with the “Summary Slide” feature.</a:t>
            </a:r>
          </a:p>
          <a:p>
            <a:r>
              <a:rPr lang="en-US" dirty="0" smtClean="0"/>
              <a:t>Arrange slides according to topics.</a:t>
            </a:r>
          </a:p>
          <a:p>
            <a:r>
              <a:rPr lang="en-US" dirty="0" smtClean="0"/>
              <a:t>Try to make the length of text lines similar throughout the slide.</a:t>
            </a:r>
          </a:p>
          <a:p>
            <a:r>
              <a:rPr lang="en-US" dirty="0" smtClean="0"/>
              <a:t>Recommended font for slide title is San Serif, and font size should be 44.</a:t>
            </a:r>
          </a:p>
          <a:p>
            <a:r>
              <a:rPr lang="en-US" dirty="0" smtClean="0"/>
              <a:t>Font size for subtitles should be 28 to 34, with bold font.</a:t>
            </a:r>
          </a:p>
          <a:p>
            <a:r>
              <a:rPr lang="en-US" dirty="0" smtClean="0"/>
              <a:t>Use dark font over light background and light font over dark background to enhance clarity.</a:t>
            </a:r>
          </a:p>
          <a:p>
            <a:r>
              <a:rPr lang="en-US" dirty="0" smtClean="0"/>
              <a:t>Use graphics only when appropriate.</a:t>
            </a:r>
          </a:p>
          <a:p>
            <a:r>
              <a:rPr lang="en-US" dirty="0" smtClean="0"/>
              <a:t>You can press “W” or “B” to clear the screen temporarily during your presentation, and resume the presentation by pressing “Enter”.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765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Tips</a:t>
            </a:r>
            <a:r>
              <a:rPr lang="de-DE" dirty="0" smtClean="0"/>
              <a:t>: Charts, Facts, </a:t>
            </a:r>
            <a:r>
              <a:rPr lang="de-DE" dirty="0" err="1" smtClean="0"/>
              <a:t>Statistics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as few numbers as possible during your presentation, preferably, no more than 12 numbers, because they can cause confusion.</a:t>
            </a:r>
          </a:p>
          <a:p>
            <a:r>
              <a:rPr lang="en-US" dirty="0" smtClean="0"/>
              <a:t>Try not to use more than one number in a sentence.</a:t>
            </a:r>
          </a:p>
          <a:p>
            <a:r>
              <a:rPr lang="en-US" dirty="0" smtClean="0"/>
              <a:t>Round numbers up to the nearest whole number.</a:t>
            </a:r>
          </a:p>
          <a:p>
            <a:r>
              <a:rPr lang="en-US" dirty="0" smtClean="0"/>
              <a:t>Use a smaller font to cite sources for statistics.</a:t>
            </a:r>
          </a:p>
          <a:p>
            <a:r>
              <a:rPr lang="en-US" dirty="0" smtClean="0"/>
              <a:t>Label all your charts clearly.</a:t>
            </a:r>
          </a:p>
          <a:p>
            <a:r>
              <a:rPr lang="en-US" dirty="0" smtClean="0"/>
              <a:t>Numbers in charts can be difficult to view and understand.  Avoid this problem through design and commenting on the visual.</a:t>
            </a:r>
          </a:p>
          <a:p>
            <a:r>
              <a:rPr lang="en-US" dirty="0" smtClean="0"/>
              <a:t>Try to find ways other than columns and rows to present your data.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665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6 Bad </a:t>
            </a:r>
            <a:r>
              <a:rPr lang="de-DE" dirty="0" err="1" smtClean="0"/>
              <a:t>Examples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Public </a:t>
            </a:r>
            <a:r>
              <a:rPr lang="de-DE" dirty="0" err="1" smtClean="0"/>
              <a:t>Speaking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We</a:t>
            </a:r>
            <a:r>
              <a:rPr lang="de-DE" dirty="0" smtClean="0"/>
              <a:t> will </a:t>
            </a:r>
            <a:r>
              <a:rPr lang="de-DE" dirty="0" err="1" smtClean="0"/>
              <a:t>now</a:t>
            </a:r>
            <a:r>
              <a:rPr lang="de-DE" dirty="0" smtClean="0"/>
              <a:t> </a:t>
            </a:r>
            <a:r>
              <a:rPr lang="de-DE" dirty="0" err="1" smtClean="0"/>
              <a:t>watch</a:t>
            </a:r>
            <a:r>
              <a:rPr lang="de-DE" dirty="0" smtClean="0"/>
              <a:t> 6 different </a:t>
            </a:r>
            <a:r>
              <a:rPr lang="de-DE" dirty="0" err="1" smtClean="0"/>
              <a:t>bad</a:t>
            </a:r>
            <a:r>
              <a:rPr lang="de-DE" dirty="0" smtClean="0"/>
              <a:t> </a:t>
            </a:r>
            <a:r>
              <a:rPr lang="de-DE" dirty="0" err="1" smtClean="0"/>
              <a:t>examples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public</a:t>
            </a:r>
            <a:r>
              <a:rPr lang="de-DE" dirty="0" smtClean="0"/>
              <a:t> </a:t>
            </a:r>
            <a:r>
              <a:rPr lang="de-DE" dirty="0" err="1" smtClean="0"/>
              <a:t>speaking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smtClean="0"/>
              <a:t>Watch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list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things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make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presentation</a:t>
            </a:r>
            <a:r>
              <a:rPr lang="de-DE" dirty="0" smtClean="0"/>
              <a:t> </a:t>
            </a:r>
            <a:r>
              <a:rPr lang="de-DE" dirty="0" err="1" smtClean="0"/>
              <a:t>bad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r>
              <a:rPr lang="de-DE" dirty="0" err="1" smtClean="0"/>
              <a:t>We</a:t>
            </a:r>
            <a:r>
              <a:rPr lang="de-DE" dirty="0" smtClean="0"/>
              <a:t> will </a:t>
            </a:r>
            <a:r>
              <a:rPr lang="de-DE" dirty="0" err="1" smtClean="0"/>
              <a:t>discuss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example</a:t>
            </a:r>
            <a:r>
              <a:rPr lang="de-DE" dirty="0" smtClean="0"/>
              <a:t>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end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its</a:t>
            </a:r>
            <a:r>
              <a:rPr lang="de-DE" dirty="0" smtClean="0"/>
              <a:t> </a:t>
            </a:r>
            <a:r>
              <a:rPr lang="de-DE" dirty="0" err="1" smtClean="0"/>
              <a:t>video</a:t>
            </a:r>
            <a:r>
              <a:rPr lang="de-DE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512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 </a:t>
            </a:r>
            <a:r>
              <a:rPr lang="de-DE" dirty="0" err="1" smtClean="0"/>
              <a:t>Good</a:t>
            </a:r>
            <a:r>
              <a:rPr lang="de-DE" dirty="0" smtClean="0"/>
              <a:t> </a:t>
            </a:r>
            <a:r>
              <a:rPr lang="de-DE" dirty="0" err="1" smtClean="0"/>
              <a:t>Example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Public </a:t>
            </a:r>
            <a:r>
              <a:rPr lang="de-DE" dirty="0" err="1" smtClean="0"/>
              <a:t>Speaking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We</a:t>
            </a:r>
            <a:r>
              <a:rPr lang="de-DE" dirty="0" smtClean="0"/>
              <a:t> will </a:t>
            </a:r>
            <a:r>
              <a:rPr lang="de-DE" dirty="0" err="1" smtClean="0"/>
              <a:t>now</a:t>
            </a:r>
            <a:r>
              <a:rPr lang="de-DE" dirty="0" smtClean="0"/>
              <a:t> </a:t>
            </a:r>
            <a:r>
              <a:rPr lang="de-DE" dirty="0" err="1" smtClean="0"/>
              <a:t>watch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famous</a:t>
            </a:r>
            <a:r>
              <a:rPr lang="de-DE" dirty="0" smtClean="0"/>
              <a:t> </a:t>
            </a:r>
            <a:r>
              <a:rPr lang="de-DE" dirty="0" err="1" smtClean="0"/>
              <a:t>examples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good</a:t>
            </a:r>
            <a:r>
              <a:rPr lang="de-DE" dirty="0" smtClean="0"/>
              <a:t> </a:t>
            </a:r>
            <a:r>
              <a:rPr lang="de-DE" dirty="0" err="1" smtClean="0"/>
              <a:t>public</a:t>
            </a:r>
            <a:r>
              <a:rPr lang="de-DE" dirty="0" smtClean="0"/>
              <a:t> </a:t>
            </a:r>
            <a:r>
              <a:rPr lang="de-DE" dirty="0" err="1" smtClean="0"/>
              <a:t>speaking</a:t>
            </a:r>
            <a:r>
              <a:rPr lang="de-DE" dirty="0" smtClean="0"/>
              <a:t>: Steve Jobs‘ </a:t>
            </a:r>
            <a:r>
              <a:rPr lang="de-DE" dirty="0" err="1" smtClean="0"/>
              <a:t>presentation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iPhone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MacWorld</a:t>
            </a:r>
            <a:r>
              <a:rPr lang="de-DE" dirty="0" smtClean="0"/>
              <a:t> 2007.</a:t>
            </a:r>
          </a:p>
          <a:p>
            <a:pPr marL="0" indent="0">
              <a:buNone/>
            </a:pP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makes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presentation</a:t>
            </a:r>
            <a:r>
              <a:rPr lang="de-DE" dirty="0" smtClean="0"/>
              <a:t> </a:t>
            </a:r>
            <a:r>
              <a:rPr lang="de-DE" dirty="0" err="1" smtClean="0"/>
              <a:t>good</a:t>
            </a:r>
            <a:r>
              <a:rPr lang="de-DE" dirty="0" smtClean="0"/>
              <a:t>?  </a:t>
            </a:r>
          </a:p>
          <a:p>
            <a:pPr marL="0" indent="0">
              <a:buNone/>
            </a:pPr>
            <a:r>
              <a:rPr lang="de-DE" dirty="0" smtClean="0"/>
              <a:t>SJ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often</a:t>
            </a:r>
            <a:r>
              <a:rPr lang="de-DE" dirty="0" smtClean="0"/>
              <a:t> </a:t>
            </a:r>
            <a:r>
              <a:rPr lang="de-DE" dirty="0" err="1" smtClean="0"/>
              <a:t>used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a </a:t>
            </a:r>
            <a:r>
              <a:rPr lang="de-DE" dirty="0" err="1" smtClean="0"/>
              <a:t>good</a:t>
            </a:r>
            <a:r>
              <a:rPr lang="de-DE" dirty="0" smtClean="0"/>
              <a:t> </a:t>
            </a:r>
            <a:r>
              <a:rPr lang="de-DE" dirty="0" err="1" smtClean="0"/>
              <a:t>example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public</a:t>
            </a:r>
            <a:r>
              <a:rPr lang="de-DE" dirty="0" smtClean="0"/>
              <a:t> </a:t>
            </a:r>
            <a:r>
              <a:rPr lang="de-DE" dirty="0" err="1" smtClean="0"/>
              <a:t>speaking</a:t>
            </a:r>
            <a:r>
              <a:rPr lang="de-DE" dirty="0" smtClean="0"/>
              <a:t>, </a:t>
            </a:r>
            <a:r>
              <a:rPr lang="de-DE" dirty="0" err="1" smtClean="0"/>
              <a:t>why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371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Sample </a:t>
            </a:r>
            <a:r>
              <a:rPr lang="de-DE" dirty="0" err="1" smtClean="0"/>
              <a:t>Presentations</a:t>
            </a:r>
            <a:r>
              <a:rPr lang="de-DE" dirty="0" smtClean="0"/>
              <a:t> in </a:t>
            </a:r>
            <a:r>
              <a:rPr lang="de-DE" dirty="0" err="1" smtClean="0"/>
              <a:t>Finance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err="1" smtClean="0"/>
              <a:t>We</a:t>
            </a:r>
            <a:r>
              <a:rPr lang="de-DE" dirty="0" smtClean="0"/>
              <a:t> will </a:t>
            </a:r>
            <a:r>
              <a:rPr lang="de-DE" dirty="0" err="1" smtClean="0"/>
              <a:t>watch</a:t>
            </a:r>
            <a:r>
              <a:rPr lang="de-DE" dirty="0" smtClean="0"/>
              <a:t> </a:t>
            </a:r>
            <a:r>
              <a:rPr lang="de-DE" dirty="0" err="1" smtClean="0"/>
              <a:t>four</a:t>
            </a:r>
            <a:r>
              <a:rPr lang="de-DE" dirty="0" smtClean="0"/>
              <a:t> (4) sample </a:t>
            </a:r>
            <a:r>
              <a:rPr lang="de-DE" dirty="0" err="1" smtClean="0"/>
              <a:t>presentations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four</a:t>
            </a:r>
            <a:r>
              <a:rPr lang="de-DE" dirty="0" smtClean="0"/>
              <a:t> different </a:t>
            </a:r>
            <a:r>
              <a:rPr lang="de-DE" dirty="0" err="1" smtClean="0"/>
              <a:t>celebrities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investment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finance</a:t>
            </a:r>
            <a:r>
              <a:rPr lang="de-DE" dirty="0" smtClean="0"/>
              <a:t> </a:t>
            </a:r>
            <a:r>
              <a:rPr lang="de-DE" dirty="0" err="1" smtClean="0"/>
              <a:t>community</a:t>
            </a:r>
            <a:r>
              <a:rPr lang="de-DE" dirty="0" smtClean="0"/>
              <a:t>: </a:t>
            </a:r>
            <a:r>
              <a:rPr lang="de-DE" dirty="0" err="1" smtClean="0"/>
              <a:t>Chamath</a:t>
            </a:r>
            <a:r>
              <a:rPr lang="de-DE" dirty="0" smtClean="0"/>
              <a:t> </a:t>
            </a:r>
            <a:r>
              <a:rPr lang="de-DE" dirty="0" err="1" smtClean="0"/>
              <a:t>Palihapitiya</a:t>
            </a:r>
            <a:r>
              <a:rPr lang="de-DE" dirty="0" smtClean="0"/>
              <a:t>, Bill </a:t>
            </a:r>
            <a:r>
              <a:rPr lang="de-DE" dirty="0" err="1" smtClean="0"/>
              <a:t>Ackmann</a:t>
            </a:r>
            <a:r>
              <a:rPr lang="de-DE" dirty="0" smtClean="0"/>
              <a:t>, Larry Robbins, </a:t>
            </a:r>
            <a:r>
              <a:rPr lang="de-DE" dirty="0" err="1" smtClean="0"/>
              <a:t>and</a:t>
            </a:r>
            <a:r>
              <a:rPr lang="de-DE" dirty="0" smtClean="0"/>
              <a:t> Kyle Bass.  The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three</a:t>
            </a:r>
            <a:r>
              <a:rPr lang="de-DE" dirty="0" smtClean="0"/>
              <a:t> </a:t>
            </a:r>
            <a:r>
              <a:rPr lang="de-DE" dirty="0" err="1" smtClean="0"/>
              <a:t>presentations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recent</a:t>
            </a:r>
            <a:r>
              <a:rPr lang="de-DE" dirty="0" smtClean="0"/>
              <a:t> Ira Sohn </a:t>
            </a:r>
            <a:r>
              <a:rPr lang="de-DE" dirty="0" err="1" smtClean="0"/>
              <a:t>conferences</a:t>
            </a:r>
            <a:r>
              <a:rPr lang="de-DE" dirty="0" smtClean="0"/>
              <a:t>, </a:t>
            </a:r>
            <a:r>
              <a:rPr lang="de-DE" dirty="0" err="1" smtClean="0"/>
              <a:t>where</a:t>
            </a:r>
            <a:r>
              <a:rPr lang="de-DE" dirty="0" smtClean="0"/>
              <a:t> </a:t>
            </a:r>
            <a:r>
              <a:rPr lang="de-DE" dirty="0" err="1" smtClean="0"/>
              <a:t>investors</a:t>
            </a:r>
            <a:r>
              <a:rPr lang="de-DE" dirty="0" smtClean="0"/>
              <a:t> </a:t>
            </a:r>
            <a:r>
              <a:rPr lang="de-DE" dirty="0" err="1" smtClean="0"/>
              <a:t>present</a:t>
            </a:r>
            <a:r>
              <a:rPr lang="de-DE" dirty="0" smtClean="0"/>
              <a:t> </a:t>
            </a:r>
            <a:r>
              <a:rPr lang="de-DE" dirty="0" err="1" smtClean="0"/>
              <a:t>their</a:t>
            </a:r>
            <a:r>
              <a:rPr lang="de-DE" dirty="0" smtClean="0"/>
              <a:t> </a:t>
            </a:r>
            <a:r>
              <a:rPr lang="de-DE" dirty="0" err="1" smtClean="0"/>
              <a:t>best</a:t>
            </a:r>
            <a:r>
              <a:rPr lang="de-DE" dirty="0" smtClean="0"/>
              <a:t> </a:t>
            </a:r>
            <a:r>
              <a:rPr lang="de-DE" dirty="0" err="1" smtClean="0"/>
              <a:t>investment</a:t>
            </a:r>
            <a:r>
              <a:rPr lang="de-DE" dirty="0" smtClean="0"/>
              <a:t> </a:t>
            </a:r>
            <a:r>
              <a:rPr lang="de-DE" dirty="0" err="1" smtClean="0"/>
              <a:t>ideas</a:t>
            </a:r>
            <a:r>
              <a:rPr lang="de-DE" dirty="0" smtClean="0"/>
              <a:t>.  The </a:t>
            </a:r>
            <a:r>
              <a:rPr lang="de-DE" dirty="0" err="1" smtClean="0"/>
              <a:t>topics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:</a:t>
            </a:r>
          </a:p>
          <a:p>
            <a:pPr marL="0" indent="0">
              <a:buNone/>
            </a:pPr>
            <a:r>
              <a:rPr lang="de-DE" b="1" dirty="0" err="1"/>
              <a:t>Chamath</a:t>
            </a:r>
            <a:r>
              <a:rPr lang="de-DE" b="1" dirty="0"/>
              <a:t> </a:t>
            </a:r>
            <a:r>
              <a:rPr lang="de-DE" b="1" dirty="0" err="1" smtClean="0"/>
              <a:t>Palihapitiya</a:t>
            </a:r>
            <a:r>
              <a:rPr lang="de-DE" b="1" dirty="0" smtClean="0"/>
              <a:t>: </a:t>
            </a:r>
            <a:r>
              <a:rPr lang="de-DE" b="1" dirty="0" err="1" smtClean="0"/>
              <a:t>Artificial</a:t>
            </a:r>
            <a:r>
              <a:rPr lang="de-DE" b="1" dirty="0" smtClean="0"/>
              <a:t> </a:t>
            </a:r>
            <a:r>
              <a:rPr lang="de-DE" b="1" dirty="0" err="1" smtClean="0"/>
              <a:t>Intelligence</a:t>
            </a:r>
            <a:endParaRPr lang="de-DE" b="1" dirty="0" smtClean="0"/>
          </a:p>
          <a:p>
            <a:pPr marL="0" indent="0">
              <a:buNone/>
            </a:pPr>
            <a:r>
              <a:rPr lang="de-DE" b="1" dirty="0" smtClean="0"/>
              <a:t>Bill </a:t>
            </a:r>
            <a:r>
              <a:rPr lang="de-DE" b="1" dirty="0" err="1" smtClean="0"/>
              <a:t>Ackmann</a:t>
            </a:r>
            <a:r>
              <a:rPr lang="de-DE" b="1" dirty="0" smtClean="0"/>
              <a:t>: Real Estate Development</a:t>
            </a:r>
          </a:p>
          <a:p>
            <a:pPr marL="0" indent="0">
              <a:buNone/>
            </a:pPr>
            <a:r>
              <a:rPr lang="de-DE" b="1" dirty="0" smtClean="0"/>
              <a:t>Larry Robbins: </a:t>
            </a:r>
            <a:r>
              <a:rPr lang="de-DE" b="1" dirty="0" err="1" smtClean="0"/>
              <a:t>Health</a:t>
            </a:r>
            <a:r>
              <a:rPr lang="de-DE" b="1" dirty="0" smtClean="0"/>
              <a:t> Care Companies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Pharmaceutics</a:t>
            </a:r>
            <a:r>
              <a:rPr lang="de-DE" b="1" dirty="0" smtClean="0"/>
              <a:t> </a:t>
            </a:r>
            <a:r>
              <a:rPr lang="de-DE" b="1" dirty="0" err="1" smtClean="0"/>
              <a:t>Industry</a:t>
            </a:r>
            <a:endParaRPr lang="de-DE" b="1" dirty="0" smtClean="0"/>
          </a:p>
          <a:p>
            <a:pPr marL="0" indent="0">
              <a:buNone/>
            </a:pPr>
            <a:r>
              <a:rPr lang="de-DE" b="1" dirty="0" smtClean="0"/>
              <a:t> Kyle Bass: Global </a:t>
            </a:r>
            <a:r>
              <a:rPr lang="de-DE" b="1" dirty="0" err="1" smtClean="0"/>
              <a:t>Sovereign</a:t>
            </a:r>
            <a:r>
              <a:rPr lang="de-DE" b="1" dirty="0" smtClean="0"/>
              <a:t> </a:t>
            </a:r>
            <a:r>
              <a:rPr lang="de-DE" b="1" dirty="0" err="1" smtClean="0"/>
              <a:t>Debt</a:t>
            </a:r>
            <a:r>
              <a:rPr lang="de-DE" b="1" dirty="0" smtClean="0"/>
              <a:t> </a:t>
            </a:r>
            <a:r>
              <a:rPr lang="de-DE" b="1" dirty="0" err="1" smtClean="0"/>
              <a:t>Crisis</a:t>
            </a:r>
            <a:r>
              <a:rPr lang="de-DE" b="1" dirty="0" smtClean="0"/>
              <a:t>.</a:t>
            </a:r>
          </a:p>
          <a:p>
            <a:pPr marL="0" indent="0">
              <a:buNone/>
            </a:pPr>
            <a:r>
              <a:rPr lang="de-DE" dirty="0" err="1" smtClean="0"/>
              <a:t>While</a:t>
            </a:r>
            <a:r>
              <a:rPr lang="de-DE" dirty="0" smtClean="0"/>
              <a:t> </a:t>
            </a:r>
            <a:r>
              <a:rPr lang="de-DE" dirty="0" err="1" smtClean="0"/>
              <a:t>watching</a:t>
            </a:r>
            <a:r>
              <a:rPr lang="de-DE" dirty="0" smtClean="0"/>
              <a:t>, </a:t>
            </a:r>
            <a:r>
              <a:rPr lang="de-DE" dirty="0" err="1" smtClean="0"/>
              <a:t>please</a:t>
            </a:r>
            <a:r>
              <a:rPr lang="de-DE" dirty="0" smtClean="0"/>
              <a:t> </a:t>
            </a:r>
            <a:r>
              <a:rPr lang="de-DE" dirty="0" err="1" smtClean="0"/>
              <a:t>take</a:t>
            </a:r>
            <a:r>
              <a:rPr lang="de-DE" dirty="0" smtClean="0"/>
              <a:t> </a:t>
            </a:r>
            <a:r>
              <a:rPr lang="de-DE" dirty="0" err="1" smtClean="0"/>
              <a:t>notes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questions</a:t>
            </a:r>
            <a:r>
              <a:rPr lang="de-DE" dirty="0" smtClean="0"/>
              <a:t> </a:t>
            </a:r>
            <a:r>
              <a:rPr lang="de-DE" dirty="0" err="1" smtClean="0"/>
              <a:t>listed</a:t>
            </a:r>
            <a:r>
              <a:rPr lang="de-DE" dirty="0" smtClean="0"/>
              <a:t> at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bottom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viewing</a:t>
            </a:r>
            <a:r>
              <a:rPr lang="de-DE" dirty="0" smtClean="0"/>
              <a:t> </a:t>
            </a:r>
            <a:r>
              <a:rPr lang="de-DE" dirty="0" err="1" smtClean="0"/>
              <a:t>worksheet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486749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1453</Words>
  <Application>Microsoft Office PowerPoint</Application>
  <PresentationFormat>Bildschirmpräsentation (4:3)</PresentationFormat>
  <Paragraphs>164</Paragraphs>
  <Slides>21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2" baseType="lpstr">
      <vt:lpstr>Larissa</vt:lpstr>
      <vt:lpstr>Presenting in English: Section 1</vt:lpstr>
      <vt:lpstr>General Information about Presentations</vt:lpstr>
      <vt:lpstr>Tips: Organizing Your Presentation</vt:lpstr>
      <vt:lpstr>Tips: Public Speaking</vt:lpstr>
      <vt:lpstr>Tips: Presentation Design</vt:lpstr>
      <vt:lpstr>Tips: Charts, Facts, Statistics</vt:lpstr>
      <vt:lpstr>6 Bad Examples of Public Speaking</vt:lpstr>
      <vt:lpstr>1 Good Example of Public Speaking</vt:lpstr>
      <vt:lpstr>Sample Presentations in Finance</vt:lpstr>
      <vt:lpstr>1.1 Introductions (p 10) </vt:lpstr>
      <vt:lpstr>1.2 Stating Your Purpose 1 </vt:lpstr>
      <vt:lpstr>1.3 Stating Your Purpose 2 </vt:lpstr>
      <vt:lpstr>1.4 Effective Openings </vt:lpstr>
      <vt:lpstr>1.4 Effective Openings</vt:lpstr>
      <vt:lpstr>1.5 Signposting Task 1 </vt:lpstr>
      <vt:lpstr>1.5 Signposting Task 2</vt:lpstr>
      <vt:lpstr>1.5 Signposting Task 3 </vt:lpstr>
      <vt:lpstr>1.5 Signposting Task 3</vt:lpstr>
      <vt:lpstr>1.6 Survival Tactics</vt:lpstr>
      <vt:lpstr>1.6 Survival Tactics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Presenting in English: Section 1</dc:title>
  <dc:creator>Slawney, James</dc:creator>
  <cp:lastModifiedBy>Slawney, James</cp:lastModifiedBy>
  <cp:revision>7</cp:revision>
  <dcterms:created xsi:type="dcterms:W3CDTF">2013-11-13T11:57:17Z</dcterms:created>
  <dcterms:modified xsi:type="dcterms:W3CDTF">2019-06-25T11:00:29Z</dcterms:modified>
</cp:coreProperties>
</file>