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3" r:id="rId6"/>
    <p:sldId id="283" r:id="rId7"/>
    <p:sldId id="297" r:id="rId8"/>
    <p:sldId id="308" r:id="rId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36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BEEBA-26DD-44B6-8F7F-8D42FE8C9ABB}" type="datetimeFigureOut">
              <a:rPr lang="de-DE" smtClean="0"/>
              <a:t>27.01.2014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A22AF-80C4-4C55-A6CE-E6866E949AF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1943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BEEBA-26DD-44B6-8F7F-8D42FE8C9ABB}" type="datetimeFigureOut">
              <a:rPr lang="de-DE" smtClean="0"/>
              <a:t>27.01.2014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A22AF-80C4-4C55-A6CE-E6866E949AF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7123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BEEBA-26DD-44B6-8F7F-8D42FE8C9ABB}" type="datetimeFigureOut">
              <a:rPr lang="de-DE" smtClean="0"/>
              <a:t>27.01.2014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A22AF-80C4-4C55-A6CE-E6866E949AF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5334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BEEBA-26DD-44B6-8F7F-8D42FE8C9ABB}" type="datetimeFigureOut">
              <a:rPr lang="de-DE" smtClean="0"/>
              <a:t>27.01.2014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A22AF-80C4-4C55-A6CE-E6866E949AF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6998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BEEBA-26DD-44B6-8F7F-8D42FE8C9ABB}" type="datetimeFigureOut">
              <a:rPr lang="de-DE" smtClean="0"/>
              <a:t>27.01.2014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A22AF-80C4-4C55-A6CE-E6866E949AF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4233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BEEBA-26DD-44B6-8F7F-8D42FE8C9ABB}" type="datetimeFigureOut">
              <a:rPr lang="de-DE" smtClean="0"/>
              <a:t>27.01.2014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A22AF-80C4-4C55-A6CE-E6866E949AF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8778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BEEBA-26DD-44B6-8F7F-8D42FE8C9ABB}" type="datetimeFigureOut">
              <a:rPr lang="de-DE" smtClean="0"/>
              <a:t>27.01.2014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A22AF-80C4-4C55-A6CE-E6866E949AF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6492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BEEBA-26DD-44B6-8F7F-8D42FE8C9ABB}" type="datetimeFigureOut">
              <a:rPr lang="de-DE" smtClean="0"/>
              <a:t>27.01.2014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A22AF-80C4-4C55-A6CE-E6866E949AF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1283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BEEBA-26DD-44B6-8F7F-8D42FE8C9ABB}" type="datetimeFigureOut">
              <a:rPr lang="de-DE" smtClean="0"/>
              <a:t>27.01.2014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A22AF-80C4-4C55-A6CE-E6866E949AF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6513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BEEBA-26DD-44B6-8F7F-8D42FE8C9ABB}" type="datetimeFigureOut">
              <a:rPr lang="de-DE" smtClean="0"/>
              <a:t>27.01.2014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A22AF-80C4-4C55-A6CE-E6866E949AF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5896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BEEBA-26DD-44B6-8F7F-8D42FE8C9ABB}" type="datetimeFigureOut">
              <a:rPr lang="de-DE" smtClean="0"/>
              <a:t>27.01.2014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A22AF-80C4-4C55-A6CE-E6866E949AF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2854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5BEEBA-26DD-44B6-8F7F-8D42FE8C9ABB}" type="datetimeFigureOut">
              <a:rPr lang="de-DE" smtClean="0"/>
              <a:t>27.01.2014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8A22AF-80C4-4C55-A6CE-E6866E949AF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8992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English </a:t>
            </a:r>
            <a:r>
              <a:rPr lang="de-DE" dirty="0" err="1" smtClean="0"/>
              <a:t>for</a:t>
            </a:r>
            <a:r>
              <a:rPr lang="de-DE" dirty="0" smtClean="0"/>
              <a:t> Engineering</a:t>
            </a:r>
            <a:br>
              <a:rPr lang="de-DE" dirty="0" smtClean="0"/>
            </a:br>
            <a:r>
              <a:rPr lang="de-DE" dirty="0" smtClean="0"/>
              <a:t>Unit 1</a:t>
            </a:r>
            <a:br>
              <a:rPr lang="de-DE" dirty="0" smtClean="0"/>
            </a:br>
            <a:r>
              <a:rPr lang="de-DE" dirty="0" smtClean="0"/>
              <a:t>Technology in </a:t>
            </a:r>
            <a:r>
              <a:rPr lang="de-DE" dirty="0" err="1" smtClean="0"/>
              <a:t>Use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Dr. James Slawney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43152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 smtClean="0"/>
              <a:t>Describing</a:t>
            </a:r>
            <a:r>
              <a:rPr lang="de-DE" dirty="0" smtClean="0"/>
              <a:t> Technical </a:t>
            </a:r>
            <a:r>
              <a:rPr lang="de-DE" dirty="0" err="1" smtClean="0"/>
              <a:t>Functions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Applictions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u="sng" dirty="0"/>
              <a:t>Starting up: Discussion</a:t>
            </a:r>
            <a:endParaRPr lang="de-DE" dirty="0"/>
          </a:p>
          <a:p>
            <a:r>
              <a:rPr lang="en-GB" dirty="0"/>
              <a:t> </a:t>
            </a:r>
            <a:endParaRPr lang="de-DE" dirty="0"/>
          </a:p>
          <a:p>
            <a:r>
              <a:rPr lang="en-GB" dirty="0"/>
              <a:t>What are different branches of engineering?</a:t>
            </a:r>
            <a:endParaRPr lang="de-DE" dirty="0"/>
          </a:p>
          <a:p>
            <a:r>
              <a:rPr lang="en-GB" dirty="0"/>
              <a:t> </a:t>
            </a:r>
            <a:endParaRPr lang="de-DE" dirty="0"/>
          </a:p>
          <a:p>
            <a:pPr lvl="0"/>
            <a:r>
              <a:rPr lang="en-GB" dirty="0"/>
              <a:t>Mechanical</a:t>
            </a:r>
            <a:endParaRPr lang="de-DE" dirty="0"/>
          </a:p>
          <a:p>
            <a:pPr lvl="0"/>
            <a:r>
              <a:rPr lang="en-GB" dirty="0"/>
              <a:t>Electrical </a:t>
            </a:r>
            <a:endParaRPr lang="de-DE" dirty="0"/>
          </a:p>
          <a:p>
            <a:pPr lvl="0"/>
            <a:r>
              <a:rPr lang="en-GB" dirty="0"/>
              <a:t>Civil</a:t>
            </a:r>
            <a:endParaRPr lang="de-DE" dirty="0"/>
          </a:p>
          <a:p>
            <a:pPr lvl="0"/>
            <a:r>
              <a:rPr lang="en-GB" dirty="0"/>
              <a:t>Structural</a:t>
            </a:r>
            <a:endParaRPr lang="de-DE" dirty="0"/>
          </a:p>
          <a:p>
            <a:pPr lvl="0"/>
            <a:r>
              <a:rPr lang="en-GB" dirty="0"/>
              <a:t>Process/manufacturing</a:t>
            </a:r>
            <a:endParaRPr lang="de-DE" dirty="0"/>
          </a:p>
          <a:p>
            <a:pPr lvl="0"/>
            <a:r>
              <a:rPr lang="en-GB" dirty="0"/>
              <a:t>Automotive</a:t>
            </a:r>
            <a:endParaRPr lang="de-DE" dirty="0"/>
          </a:p>
          <a:p>
            <a:pPr lvl="0"/>
            <a:r>
              <a:rPr lang="en-GB" dirty="0"/>
              <a:t>Aeronautical</a:t>
            </a:r>
            <a:endParaRPr lang="de-DE" dirty="0"/>
          </a:p>
          <a:p>
            <a:pPr lvl="0"/>
            <a:r>
              <a:rPr lang="en-GB" dirty="0"/>
              <a:t>Highway</a:t>
            </a:r>
            <a:endParaRPr lang="de-DE" dirty="0"/>
          </a:p>
          <a:p>
            <a:pPr lvl="0"/>
            <a:r>
              <a:rPr lang="en-GB" dirty="0"/>
              <a:t>Coastal.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62319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 smtClean="0"/>
              <a:t>Three</a:t>
            </a:r>
            <a:r>
              <a:rPr lang="de-DE" dirty="0" smtClean="0"/>
              <a:t> Main </a:t>
            </a:r>
            <a:r>
              <a:rPr lang="de-DE" dirty="0" err="1" smtClean="0"/>
              <a:t>Branches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Engineering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What are the three main branches of engineering?</a:t>
            </a:r>
            <a:endParaRPr lang="de-DE" dirty="0"/>
          </a:p>
          <a:p>
            <a:pPr marL="0" indent="0">
              <a:buNone/>
            </a:pPr>
            <a:r>
              <a:rPr lang="en-GB" dirty="0"/>
              <a:t> </a:t>
            </a:r>
            <a:endParaRPr lang="de-DE" dirty="0"/>
          </a:p>
          <a:p>
            <a:pPr lvl="0"/>
            <a:r>
              <a:rPr lang="en-GB" dirty="0"/>
              <a:t>Mechanical engineering: the design and production of machines, for example, engines, pumps, vehicle chassis, automated production lines</a:t>
            </a:r>
            <a:endParaRPr lang="de-DE" dirty="0"/>
          </a:p>
          <a:p>
            <a:pPr lvl="0"/>
            <a:r>
              <a:rPr lang="en-GB" dirty="0"/>
              <a:t>Electrical engineering: the design and assembly of electrical circuits and components, for example, power su0pply networks, electrical </a:t>
            </a:r>
            <a:r>
              <a:rPr lang="en-GB" dirty="0" err="1"/>
              <a:t>controlcs</a:t>
            </a:r>
            <a:r>
              <a:rPr lang="en-GB" dirty="0"/>
              <a:t> for automated machines, electrical systems in vehicles</a:t>
            </a:r>
            <a:endParaRPr lang="de-DE" dirty="0"/>
          </a:p>
          <a:p>
            <a:pPr lvl="0"/>
            <a:r>
              <a:rPr lang="en-GB" dirty="0"/>
              <a:t>Civil / Structural engineering: the design and construction of large structures, for example, skyscrapers, bridges, dams, tunnels.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32462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Typical</a:t>
            </a:r>
            <a:r>
              <a:rPr lang="de-DE" dirty="0" smtClean="0"/>
              <a:t> Tasks </a:t>
            </a:r>
            <a:r>
              <a:rPr lang="de-DE" dirty="0" err="1" smtClean="0"/>
              <a:t>of</a:t>
            </a:r>
            <a:r>
              <a:rPr lang="de-DE" dirty="0" smtClean="0"/>
              <a:t> an Engineer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What field of engineering are you in</a:t>
            </a:r>
            <a:r>
              <a:rPr lang="en-GB" dirty="0" smtClean="0"/>
              <a:t>?</a:t>
            </a:r>
            <a:r>
              <a:rPr lang="en-GB" dirty="0"/>
              <a:t> </a:t>
            </a:r>
            <a:endParaRPr lang="de-DE" dirty="0"/>
          </a:p>
          <a:p>
            <a:r>
              <a:rPr lang="en-GB" dirty="0"/>
              <a:t>How would you describe your branch of engineering to a non-specialist</a:t>
            </a:r>
            <a:r>
              <a:rPr lang="en-GB" dirty="0" smtClean="0"/>
              <a:t>?</a:t>
            </a:r>
            <a:r>
              <a:rPr lang="en-GB" dirty="0"/>
              <a:t> </a:t>
            </a:r>
            <a:endParaRPr lang="de-DE" dirty="0"/>
          </a:p>
          <a:p>
            <a:r>
              <a:rPr lang="en-GB" dirty="0"/>
              <a:t>What kind of work do you do within your </a:t>
            </a:r>
            <a:r>
              <a:rPr lang="en-GB" dirty="0" smtClean="0"/>
              <a:t>field?</a:t>
            </a:r>
            <a:endParaRPr lang="de-DE" dirty="0"/>
          </a:p>
          <a:p>
            <a:r>
              <a:rPr lang="de-DE" u="sng" dirty="0" err="1" smtClean="0"/>
              <a:t>Typical</a:t>
            </a:r>
            <a:r>
              <a:rPr lang="de-DE" u="sng" dirty="0" smtClean="0"/>
              <a:t> Tasks </a:t>
            </a:r>
            <a:r>
              <a:rPr lang="de-DE" u="sng" dirty="0" err="1" smtClean="0"/>
              <a:t>of</a:t>
            </a:r>
            <a:r>
              <a:rPr lang="de-DE" u="sng" dirty="0" smtClean="0"/>
              <a:t> an Engineer</a:t>
            </a:r>
            <a:r>
              <a:rPr lang="de-DE" dirty="0" smtClean="0"/>
              <a:t>:</a:t>
            </a:r>
            <a:endParaRPr lang="de-DE" dirty="0"/>
          </a:p>
          <a:p>
            <a:pPr lvl="0"/>
            <a:r>
              <a:rPr lang="en-GB" dirty="0"/>
              <a:t>Design</a:t>
            </a:r>
            <a:endParaRPr lang="de-DE" dirty="0"/>
          </a:p>
          <a:p>
            <a:pPr lvl="0"/>
            <a:r>
              <a:rPr lang="en-GB" dirty="0"/>
              <a:t>Technical management/ supervision/ project management</a:t>
            </a:r>
            <a:endParaRPr lang="de-DE" dirty="0"/>
          </a:p>
          <a:p>
            <a:pPr lvl="0"/>
            <a:r>
              <a:rPr lang="en-GB" dirty="0"/>
              <a:t>Product/process development</a:t>
            </a:r>
            <a:endParaRPr lang="de-DE" dirty="0"/>
          </a:p>
          <a:p>
            <a:pPr lvl="0"/>
            <a:r>
              <a:rPr lang="en-GB" dirty="0"/>
              <a:t>Research</a:t>
            </a:r>
            <a:endParaRPr lang="de-DE" dirty="0"/>
          </a:p>
          <a:p>
            <a:pPr lvl="0"/>
            <a:r>
              <a:rPr lang="en-GB" dirty="0"/>
              <a:t>Investigation/analysis/trouble-shooting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65891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 smtClean="0"/>
              <a:t>Explaining</a:t>
            </a:r>
            <a:r>
              <a:rPr lang="de-DE" dirty="0" smtClean="0"/>
              <a:t> </a:t>
            </a:r>
            <a:r>
              <a:rPr lang="de-DE" dirty="0" err="1" smtClean="0"/>
              <a:t>How</a:t>
            </a:r>
            <a:r>
              <a:rPr lang="de-DE" dirty="0" smtClean="0"/>
              <a:t> Technology Works (Page 8)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/>
              <a:t>Before we begin, look at the meaning of the following words:</a:t>
            </a:r>
            <a:endParaRPr lang="de-DE" dirty="0"/>
          </a:p>
          <a:p>
            <a:r>
              <a:rPr lang="en-GB" dirty="0"/>
              <a:t> </a:t>
            </a:r>
            <a:endParaRPr lang="de-DE" dirty="0"/>
          </a:p>
          <a:p>
            <a:r>
              <a:rPr lang="en-GB" b="1" dirty="0"/>
              <a:t>Space ship</a:t>
            </a:r>
            <a:r>
              <a:rPr lang="en-GB" dirty="0"/>
              <a:t> -- </a:t>
            </a:r>
            <a:r>
              <a:rPr lang="en-GB" dirty="0" err="1"/>
              <a:t>vs</a:t>
            </a:r>
            <a:r>
              <a:rPr lang="en-GB" dirty="0"/>
              <a:t> -- space station</a:t>
            </a:r>
            <a:endParaRPr lang="de-DE" dirty="0"/>
          </a:p>
          <a:p>
            <a:r>
              <a:rPr lang="en-GB" b="1" dirty="0"/>
              <a:t>Payload</a:t>
            </a:r>
            <a:r>
              <a:rPr lang="en-GB" dirty="0"/>
              <a:t>: meaning load, usually used in the context of space</a:t>
            </a:r>
            <a:endParaRPr lang="de-DE" dirty="0"/>
          </a:p>
          <a:p>
            <a:r>
              <a:rPr lang="en-GB" b="1" dirty="0"/>
              <a:t>Environmentally unfriendly</a:t>
            </a:r>
            <a:r>
              <a:rPr lang="en-GB" dirty="0"/>
              <a:t> = opposite of environmentally friendly</a:t>
            </a:r>
            <a:endParaRPr lang="de-DE" dirty="0"/>
          </a:p>
          <a:p>
            <a:r>
              <a:rPr lang="en-GB" b="1" i="1" dirty="0"/>
              <a:t>Orbital space</a:t>
            </a:r>
            <a:r>
              <a:rPr lang="en-GB" dirty="0"/>
              <a:t> = the height above which objects orbit the Earth, rather than falling rapidly back to Earth</a:t>
            </a:r>
            <a:endParaRPr lang="de-DE" dirty="0"/>
          </a:p>
          <a:p>
            <a:r>
              <a:rPr lang="en-GB" b="1" dirty="0"/>
              <a:t>Geostationary orbit</a:t>
            </a:r>
            <a:r>
              <a:rPr lang="en-GB" dirty="0"/>
              <a:t> = orbiting at the same speed as the Earth spins in order to remain above the same point, above the equator, on the Earth’s surface</a:t>
            </a:r>
            <a:endParaRPr lang="de-DE" dirty="0"/>
          </a:p>
          <a:p>
            <a:r>
              <a:rPr lang="en-GB" b="1" dirty="0"/>
              <a:t>Remote control</a:t>
            </a:r>
            <a:r>
              <a:rPr lang="en-GB" dirty="0"/>
              <a:t> = controlled from a distance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55720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 smtClean="0"/>
              <a:t>Emphasising</a:t>
            </a:r>
            <a:r>
              <a:rPr lang="de-DE" dirty="0" smtClean="0"/>
              <a:t> Technical Advantages (pp 10-11)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The following vocabulary is useful:</a:t>
            </a:r>
            <a:endParaRPr lang="de-DE" dirty="0"/>
          </a:p>
          <a:p>
            <a:endParaRPr lang="de-DE" dirty="0"/>
          </a:p>
          <a:p>
            <a:pPr marL="0" indent="0">
              <a:buNone/>
            </a:pPr>
            <a:r>
              <a:rPr lang="en-GB" dirty="0"/>
              <a:t>Conventional</a:t>
            </a:r>
            <a:endParaRPr lang="de-DE" dirty="0"/>
          </a:p>
          <a:p>
            <a:pPr marL="0" indent="0">
              <a:buNone/>
            </a:pPr>
            <a:r>
              <a:rPr lang="en-GB" dirty="0"/>
              <a:t>Eliminate (problems)</a:t>
            </a:r>
            <a:endParaRPr lang="de-DE" dirty="0"/>
          </a:p>
          <a:p>
            <a:pPr marL="0" indent="0">
              <a:buNone/>
            </a:pPr>
            <a:r>
              <a:rPr lang="en-GB" dirty="0"/>
              <a:t>Superior (quality)</a:t>
            </a:r>
            <a:endParaRPr lang="de-DE" dirty="0"/>
          </a:p>
          <a:p>
            <a:pPr marL="0" indent="0">
              <a:buNone/>
            </a:pPr>
            <a:r>
              <a:rPr lang="en-GB" dirty="0"/>
              <a:t>(energy-)efficient</a:t>
            </a:r>
            <a:endParaRPr lang="de-DE" dirty="0"/>
          </a:p>
          <a:p>
            <a:pPr marL="0" indent="0">
              <a:buNone/>
            </a:pPr>
            <a:r>
              <a:rPr lang="en-GB" dirty="0"/>
              <a:t>Enhanced</a:t>
            </a:r>
            <a:endParaRPr lang="de-DE" dirty="0"/>
          </a:p>
          <a:p>
            <a:pPr marL="0" indent="0">
              <a:buNone/>
            </a:pPr>
            <a:r>
              <a:rPr lang="en-GB" dirty="0" smtClean="0"/>
              <a:t>Reduce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342632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Useful</a:t>
            </a:r>
            <a:r>
              <a:rPr lang="de-DE" dirty="0" smtClean="0"/>
              <a:t> </a:t>
            </a:r>
            <a:r>
              <a:rPr lang="de-DE" dirty="0" err="1" smtClean="0"/>
              <a:t>Vocabulary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/>
              <a:t>You will find the following vocabulary useful </a:t>
            </a:r>
            <a:r>
              <a:rPr lang="en-GB" dirty="0" smtClean="0"/>
              <a:t>in this </a:t>
            </a:r>
            <a:r>
              <a:rPr lang="en-GB" dirty="0"/>
              <a:t>section:</a:t>
            </a:r>
            <a:endParaRPr lang="de-DE" dirty="0"/>
          </a:p>
          <a:p>
            <a:r>
              <a:rPr lang="en-GB" dirty="0"/>
              <a:t> </a:t>
            </a:r>
            <a:endParaRPr lang="de-DE" dirty="0"/>
          </a:p>
          <a:p>
            <a:r>
              <a:rPr lang="en-GB" dirty="0"/>
              <a:t>i</a:t>
            </a:r>
            <a:r>
              <a:rPr lang="en-GB" b="1" i="1" dirty="0"/>
              <a:t>n simple terms</a:t>
            </a:r>
            <a:endParaRPr lang="de-DE" dirty="0"/>
          </a:p>
          <a:p>
            <a:r>
              <a:rPr lang="en-GB" b="1" i="1" dirty="0"/>
              <a:t>put </a:t>
            </a:r>
            <a:r>
              <a:rPr lang="en-GB" b="1" i="1" dirty="0" smtClean="0"/>
              <a:t>simply</a:t>
            </a:r>
            <a:endParaRPr lang="de-DE" dirty="0"/>
          </a:p>
          <a:p>
            <a:r>
              <a:rPr lang="en-GB" b="1" i="1" dirty="0"/>
              <a:t>in other words</a:t>
            </a:r>
            <a:endParaRPr lang="de-DE" dirty="0"/>
          </a:p>
          <a:p>
            <a:r>
              <a:rPr lang="en-GB" b="1" i="1" dirty="0"/>
              <a:t>basically</a:t>
            </a:r>
            <a:endParaRPr lang="de-DE" dirty="0"/>
          </a:p>
          <a:p>
            <a:r>
              <a:rPr lang="en-GB" b="1" i="1" dirty="0"/>
              <a:t>effectively</a:t>
            </a:r>
            <a:endParaRPr lang="de-DE" dirty="0"/>
          </a:p>
          <a:p>
            <a:r>
              <a:rPr lang="en-GB" b="1" i="1" dirty="0"/>
              <a:t>essentially</a:t>
            </a:r>
            <a:endParaRPr lang="de-DE" dirty="0"/>
          </a:p>
          <a:p>
            <a:r>
              <a:rPr lang="en-GB" b="1" i="1" dirty="0"/>
              <a:t>what we call…</a:t>
            </a:r>
            <a:endParaRPr lang="de-DE" dirty="0"/>
          </a:p>
          <a:p>
            <a:r>
              <a:rPr lang="en-GB" b="1" i="1" dirty="0"/>
              <a:t>what we refer to as…</a:t>
            </a:r>
            <a:endParaRPr lang="de-DE" dirty="0"/>
          </a:p>
          <a:p>
            <a:r>
              <a:rPr lang="en-GB" b="1" i="1" dirty="0"/>
              <a:t>if you imagine…</a:t>
            </a:r>
            <a:endParaRPr lang="de-DE" dirty="0"/>
          </a:p>
          <a:p>
            <a:r>
              <a:rPr lang="en-GB" b="1" i="1" dirty="0"/>
              <a:t>if you picture…</a:t>
            </a:r>
            <a:endParaRPr lang="de-DE" dirty="0"/>
          </a:p>
          <a:p>
            <a:r>
              <a:rPr lang="en-GB" b="1" i="1" dirty="0"/>
              <a:t>jargon</a:t>
            </a: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034619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Answer</a:t>
            </a:r>
            <a:r>
              <a:rPr lang="de-DE" dirty="0" smtClean="0"/>
              <a:t> 16) (p 13)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b="1" dirty="0"/>
              <a:t>16)</a:t>
            </a:r>
            <a:endParaRPr lang="de-DE" dirty="0"/>
          </a:p>
          <a:p>
            <a:r>
              <a:rPr lang="en-GB" b="1" dirty="0"/>
              <a:t>Suggested </a:t>
            </a:r>
            <a:r>
              <a:rPr lang="en-GB" b="1" dirty="0" smtClean="0"/>
              <a:t>answer:</a:t>
            </a:r>
            <a:endParaRPr lang="de-DE" dirty="0"/>
          </a:p>
          <a:p>
            <a:r>
              <a:rPr lang="en-GB" b="1" dirty="0"/>
              <a:t>There are two types of pile foundation: end-bearing piles and friction piles. </a:t>
            </a:r>
            <a:endParaRPr lang="en-GB" b="1" dirty="0" smtClean="0"/>
          </a:p>
          <a:p>
            <a:r>
              <a:rPr lang="en-GB" b="1" i="1" dirty="0" smtClean="0"/>
              <a:t>Essentially</a:t>
            </a:r>
            <a:r>
              <a:rPr lang="en-GB" b="1" dirty="0"/>
              <a:t>, end-bearing piles are used when you have soft ground which is on top of hard ground or rock.  </a:t>
            </a:r>
            <a:r>
              <a:rPr lang="en-GB" b="1" i="1" dirty="0"/>
              <a:t>Basically</a:t>
            </a:r>
            <a:r>
              <a:rPr lang="en-GB" b="1" dirty="0"/>
              <a:t>, the piles go through the soft ground and sit on the hard ground below.  </a:t>
            </a:r>
            <a:r>
              <a:rPr lang="en-GB" b="1" i="1" dirty="0"/>
              <a:t>It’s a bit like </a:t>
            </a:r>
            <a:r>
              <a:rPr lang="en-GB" b="1" dirty="0"/>
              <a:t>building over water.  The soft ground is </a:t>
            </a:r>
            <a:r>
              <a:rPr lang="en-GB" b="1" i="1" dirty="0"/>
              <a:t>like</a:t>
            </a:r>
            <a:r>
              <a:rPr lang="en-GB" b="1" dirty="0"/>
              <a:t> water, which can’t support anything, and the hard ground below is </a:t>
            </a:r>
            <a:r>
              <a:rPr lang="en-GB" b="1" i="1" dirty="0"/>
              <a:t>like</a:t>
            </a:r>
            <a:r>
              <a:rPr lang="en-GB" b="1" dirty="0"/>
              <a:t> the seabed.  </a:t>
            </a:r>
            <a:r>
              <a:rPr lang="en-GB" b="1" i="1" dirty="0"/>
              <a:t>Put simply</a:t>
            </a:r>
            <a:r>
              <a:rPr lang="en-GB" b="1" dirty="0"/>
              <a:t>, the piles are like stilts.  </a:t>
            </a:r>
            <a:endParaRPr lang="en-GB" b="1" dirty="0" smtClean="0"/>
          </a:p>
          <a:p>
            <a:r>
              <a:rPr lang="en-GB" b="1" dirty="0" smtClean="0"/>
              <a:t>Friction </a:t>
            </a:r>
            <a:r>
              <a:rPr lang="en-GB" b="1" dirty="0"/>
              <a:t>piles are different.  They are used when there is no hard ground.  </a:t>
            </a:r>
            <a:r>
              <a:rPr lang="en-GB" b="1" i="1" dirty="0"/>
              <a:t>In simple terms</a:t>
            </a:r>
            <a:r>
              <a:rPr lang="en-GB" b="1" dirty="0"/>
              <a:t>, the sides of the pile grip the soft ground around them.  </a:t>
            </a:r>
            <a:r>
              <a:rPr lang="en-GB" b="1" i="1" dirty="0"/>
              <a:t>If you picture </a:t>
            </a:r>
            <a:r>
              <a:rPr lang="en-GB" b="1" dirty="0"/>
              <a:t>a nail on a piece of wood</a:t>
            </a:r>
            <a:r>
              <a:rPr lang="en-GB" b="1" i="1" dirty="0"/>
              <a:t>, it is the same thing</a:t>
            </a:r>
            <a:r>
              <a:rPr lang="en-GB" b="1" dirty="0"/>
              <a:t>.  The nail is gripped by the wood around it.  Sometimes the bottoms of friction piles are made wider.  </a:t>
            </a:r>
            <a:r>
              <a:rPr lang="en-GB" b="1" i="1" dirty="0"/>
              <a:t>Imagine</a:t>
            </a:r>
            <a:r>
              <a:rPr lang="en-GB" b="1" dirty="0"/>
              <a:t> a leg with a foot at the bottom, </a:t>
            </a:r>
            <a:r>
              <a:rPr lang="en-GB" b="1" i="1" dirty="0"/>
              <a:t>it is the same principle</a:t>
            </a:r>
            <a:r>
              <a:rPr lang="en-GB" b="1" dirty="0"/>
              <a:t>.  </a:t>
            </a: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49363672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292</Words>
  <Application>Microsoft Office PowerPoint</Application>
  <PresentationFormat>Bildschirmpräsentation (4:3)</PresentationFormat>
  <Paragraphs>70</Paragraphs>
  <Slides>8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9" baseType="lpstr">
      <vt:lpstr>Larissa</vt:lpstr>
      <vt:lpstr>English for Engineering Unit 1 Technology in Use</vt:lpstr>
      <vt:lpstr>Describing Technical Functions and Applictions</vt:lpstr>
      <vt:lpstr>Three Main Branches of Engineering</vt:lpstr>
      <vt:lpstr>Typical Tasks of an Engineer</vt:lpstr>
      <vt:lpstr>Explaining How Technology Works (Page 8)</vt:lpstr>
      <vt:lpstr>Emphasising Technical Advantages (pp 10-11)</vt:lpstr>
      <vt:lpstr>Useful Vocabulary</vt:lpstr>
      <vt:lpstr>Answer 16) (p 13)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for Engineering Unit 1 Technology in Use</dc:title>
  <dc:creator>Slawney, James</dc:creator>
  <cp:lastModifiedBy>Slawney, James</cp:lastModifiedBy>
  <cp:revision>9</cp:revision>
  <dcterms:created xsi:type="dcterms:W3CDTF">2013-10-25T09:15:08Z</dcterms:created>
  <dcterms:modified xsi:type="dcterms:W3CDTF">2014-01-27T13:20:16Z</dcterms:modified>
</cp:coreProperties>
</file>