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96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B184BE-7CF6-45C3-94BA-0C89FEC8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61A9C35-5E8C-4968-94C3-C8CBF393A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A367AD-B478-40AD-8317-4C8DD01D6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AFE8ED-1DB6-4B63-B613-01B353BA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78FA61-ECA7-4342-B61B-492EBA0D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06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00D7D-7207-4C4B-A293-55798682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04D11C7-D2DD-421A-AA6F-D86E95F71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DFC7B2-1A8C-4B1A-B5C0-2C728D13B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7C4F8E-27BA-4DC5-BC9A-AF1B5771F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E7D3E7-3FAE-45EF-B89B-0E62C191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94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2D95179-A132-4E8D-B885-40B466F534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12746B0-1169-4191-A145-B0CD86A32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E1DE66-257B-4CAD-B211-A1DD23B3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5B3F38-B8D1-42A5-A71F-BBA9D1FF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EC02FF-4AA9-4D16-A123-6AAA11E3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639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EE960A-3DE1-4BAA-9AD0-6AD65B45B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363001-3CF3-464C-988D-4DCE5B0C7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C44956-A878-4B03-9DC2-5A968A600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4716BC-B01B-4FFE-81E7-BC76EF5B5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904DB7-3BEA-47CD-B18A-E9B7C20C5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31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08020E-E6F7-429E-8683-32C1876B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4C6271-9C17-4B3E-B02E-45ED299BD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858BC0-E61F-4E78-AE21-FCBEE9FD8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E6AD77-7E01-4668-BC96-6553930B4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6B29FB-1A5B-4E49-BD14-96E7DEF8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12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2D5797-D2E7-4EBB-B2D6-94E25B5C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D04DE8-80BE-4456-AAB9-2213D4C71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3DEB8E5-01FD-4B4D-8CC0-05717A151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DB556D-A833-4C4C-9525-F6CE78648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471598-031F-4A3D-9679-528ACCF7E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C958EE-C204-4CAC-96F5-573374958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72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F2A75-A093-479F-87BF-185853A04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D3BB6F-1482-4823-8401-FDF06FBE1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A2BB43-A288-4D39-A3F8-0431C2865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59D3239-6EB5-4195-BFDE-31008D1B3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DE2D15A-28C0-458B-B055-61876A6D13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2C2DC71-5F1E-4A49-9B64-CCAC526C0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1FA357E-286A-4AEA-9067-7E741D5D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4B09DC2-4C25-496A-BEFD-401B7B0B4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414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D17213-EC36-41A6-A73F-21DF166D9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19B2C2-1B55-48BD-9BC2-926C7E7D0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3EA73A-E0C3-4D23-920A-A3CA36D07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89453B4-7D4E-4AC2-A0BD-DF0E48E7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21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3EA97EA-7672-4D35-BA08-576626BE4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9C452D-A384-499B-BE71-B3BC1BE4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F104A9-D60A-4529-8318-FE7B12F4D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385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73D3F-FD39-4FEF-927D-837E8C4B2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B882BE-061B-4682-9C8A-15616F464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22CEE6-3415-419F-A6C9-3B848B45E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3C540D-B16C-4990-B896-86466360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AC8A47-EBEF-41A2-8C47-B1C3119BC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8C152C-4D8A-4EBD-8705-A40557F85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984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353C3-076D-4A18-9A50-5C66D225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5364B7B-7BE8-4051-A056-34D768D50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84438C-A48F-4FC3-9092-3877C710B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7F4DB4-010A-4D04-BBDA-CAEE0860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02F59D-9A51-4734-A839-DD82C63D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2352F94-4288-4345-90F5-42B369B43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3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66775AF-BC70-4251-A21A-E8BA0E3BE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32B099-A488-4B85-ADD7-D3D1BC55D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933786-AF83-48DC-AD70-C8F99D33F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4F0D2-A9D3-46FB-B7E7-92034A30F888}" type="datetimeFigureOut">
              <a:rPr lang="de-DE" smtClean="0"/>
              <a:t>28.05.2025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6D35B0-3E70-4B9B-857E-A6481F71E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2B5DE3-FC01-45F4-A883-B4E270F25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20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ABC11C-AC20-4A24-B6A0-EA25D19F5D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10 Online Business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E570C3A-AF1A-4239-AB70-AE1DFC820A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J. Slawney</a:t>
            </a:r>
          </a:p>
        </p:txBody>
      </p:sp>
    </p:spTree>
    <p:extLst>
      <p:ext uri="{BB962C8B-B14F-4D97-AF65-F5344CB8AC3E}">
        <p14:creationId xmlns:p14="http://schemas.microsoft.com/office/powerpoint/2010/main" val="2347329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8C3F25-C0E3-456C-86BC-98AC408B4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95352D-2448-42C9-BBEC-FCEA93441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A</a:t>
            </a:r>
          </a:p>
          <a:p>
            <a:pPr marL="0" indent="0">
              <a:buNone/>
            </a:pPr>
            <a:r>
              <a:rPr lang="de-DE" dirty="0"/>
              <a:t>5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history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Internet and e-</a:t>
            </a:r>
            <a:r>
              <a:rPr lang="de-DE" dirty="0" err="1"/>
              <a:t>commerce</a:t>
            </a:r>
            <a:r>
              <a:rPr lang="de-DE" dirty="0"/>
              <a:t>?  </a:t>
            </a:r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gaps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timeline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96.</a:t>
            </a:r>
          </a:p>
        </p:txBody>
      </p:sp>
    </p:spTree>
    <p:extLst>
      <p:ext uri="{BB962C8B-B14F-4D97-AF65-F5344CB8AC3E}">
        <p14:creationId xmlns:p14="http://schemas.microsoft.com/office/powerpoint/2010/main" val="1886334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ECF927-AB7C-4485-974B-539581ED9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E092FE-477D-4C7B-AAB1-C7A9B8BB1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Time Berners-Lee</a:t>
            </a:r>
          </a:p>
          <a:p>
            <a:pPr marL="514350" indent="-514350">
              <a:buAutoNum type="arabicPeriod"/>
            </a:pPr>
            <a:r>
              <a:rPr lang="de-DE" dirty="0"/>
              <a:t>Amazon</a:t>
            </a:r>
          </a:p>
          <a:p>
            <a:pPr marL="514350" indent="-514350">
              <a:buAutoNum type="arabicPeriod"/>
            </a:pPr>
            <a:r>
              <a:rPr lang="de-DE" dirty="0"/>
              <a:t>eBay</a:t>
            </a:r>
          </a:p>
          <a:p>
            <a:pPr marL="514350" indent="-514350">
              <a:buAutoNum type="arabicPeriod"/>
            </a:pPr>
            <a:r>
              <a:rPr lang="de-DE" dirty="0"/>
              <a:t>Dell</a:t>
            </a:r>
          </a:p>
          <a:p>
            <a:pPr marL="514350" indent="-514350">
              <a:buAutoNum type="arabicPeriod"/>
            </a:pPr>
            <a:r>
              <a:rPr lang="de-DE" dirty="0"/>
              <a:t>Google</a:t>
            </a:r>
          </a:p>
          <a:p>
            <a:pPr marL="514350" indent="-514350">
              <a:buAutoNum type="arabicPeriod"/>
            </a:pPr>
            <a:r>
              <a:rPr lang="de-DE" dirty="0"/>
              <a:t>Napster</a:t>
            </a:r>
          </a:p>
          <a:p>
            <a:pPr marL="514350" indent="-514350">
              <a:buAutoNum type="arabicPeriod"/>
            </a:pPr>
            <a:r>
              <a:rPr lang="de-DE" dirty="0"/>
              <a:t>Amazon</a:t>
            </a:r>
          </a:p>
          <a:p>
            <a:pPr marL="514350" indent="-514350">
              <a:buAutoNum type="arabicPeriod"/>
            </a:pPr>
            <a:r>
              <a:rPr lang="de-DE" dirty="0"/>
              <a:t>Facebook</a:t>
            </a:r>
          </a:p>
          <a:p>
            <a:pPr marL="514350" indent="-514350">
              <a:buAutoNum type="arabicPeriod"/>
            </a:pPr>
            <a:r>
              <a:rPr lang="de-DE" dirty="0"/>
              <a:t>YouTube</a:t>
            </a:r>
          </a:p>
          <a:p>
            <a:pPr marL="514350" indent="-514350">
              <a:buAutoNum type="arabicPeriod"/>
            </a:pPr>
            <a:r>
              <a:rPr lang="de-DE" dirty="0"/>
              <a:t>Twitter</a:t>
            </a:r>
          </a:p>
        </p:txBody>
      </p:sp>
    </p:spTree>
    <p:extLst>
      <p:ext uri="{BB962C8B-B14F-4D97-AF65-F5344CB8AC3E}">
        <p14:creationId xmlns:p14="http://schemas.microsoft.com/office/powerpoint/2010/main" val="1648885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63A6A3-0976-4074-B6C2-3CF5C4CBE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9B20DB-3849-41FE-8086-0B417C3C5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/>
              <a:t>5-10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chart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p. 97 and </a:t>
            </a:r>
            <a:r>
              <a:rPr lang="de-DE" dirty="0" err="1"/>
              <a:t>discuss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b="1" dirty="0" err="1"/>
              <a:t>goods</a:t>
            </a:r>
            <a:r>
              <a:rPr lang="de-DE" dirty="0"/>
              <a:t> and </a:t>
            </a:r>
            <a:r>
              <a:rPr lang="de-DE" b="1" dirty="0" err="1"/>
              <a:t>services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buy</a:t>
            </a:r>
            <a:r>
              <a:rPr lang="de-DE" dirty="0"/>
              <a:t> online?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b="1" dirty="0" err="1"/>
              <a:t>never</a:t>
            </a:r>
            <a:r>
              <a:rPr lang="de-DE" dirty="0"/>
              <a:t> </a:t>
            </a:r>
            <a:r>
              <a:rPr lang="de-DE" dirty="0" err="1"/>
              <a:t>buy</a:t>
            </a:r>
            <a:r>
              <a:rPr lang="de-DE" dirty="0"/>
              <a:t> online?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wensites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spend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b="1" dirty="0" err="1"/>
              <a:t>money</a:t>
            </a:r>
            <a:r>
              <a:rPr lang="de-DE" dirty="0"/>
              <a:t> on?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websites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spend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b="1" dirty="0"/>
              <a:t>time</a:t>
            </a:r>
            <a:r>
              <a:rPr lang="de-DE" dirty="0"/>
              <a:t> on?</a:t>
            </a:r>
          </a:p>
        </p:txBody>
      </p:sp>
    </p:spTree>
    <p:extLst>
      <p:ext uri="{BB962C8B-B14F-4D97-AF65-F5344CB8AC3E}">
        <p14:creationId xmlns:p14="http://schemas.microsoft.com/office/powerpoint/2010/main" val="1684775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60F71-B163-4F87-A659-B63C0E12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077C18-D13A-4893-9EC6-66891E963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/>
              <a:t>CD 3.22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sort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main</a:t>
            </a:r>
            <a:r>
              <a:rPr lang="de-DE" dirty="0"/>
              <a:t> </a:t>
            </a:r>
            <a:r>
              <a:rPr lang="de-DE" dirty="0" err="1"/>
              <a:t>winners</a:t>
            </a:r>
            <a:r>
              <a:rPr lang="de-DE" dirty="0"/>
              <a:t> in </a:t>
            </a:r>
            <a:r>
              <a:rPr lang="de-DE" dirty="0" err="1"/>
              <a:t>terms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doing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online?</a:t>
            </a:r>
          </a:p>
          <a:p>
            <a:pPr marL="0" indent="0">
              <a:buNone/>
            </a:pPr>
            <a:r>
              <a:rPr lang="de-DE" dirty="0"/>
              <a:t>Listen and </a:t>
            </a:r>
            <a:r>
              <a:rPr lang="de-DE" dirty="0" err="1"/>
              <a:t>compare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David Bowen, a </a:t>
            </a:r>
            <a:r>
              <a:rPr lang="de-DE" dirty="0" err="1"/>
              <a:t>senior</a:t>
            </a:r>
            <a:r>
              <a:rPr lang="de-DE" dirty="0"/>
              <a:t> </a:t>
            </a:r>
            <a:r>
              <a:rPr lang="de-DE" dirty="0" err="1"/>
              <a:t>consultant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Bowen </a:t>
            </a:r>
            <a:r>
              <a:rPr lang="de-DE" dirty="0" err="1"/>
              <a:t>Craggs</a:t>
            </a:r>
            <a:r>
              <a:rPr lang="de-DE" dirty="0"/>
              <a:t> &amp; Co., a </a:t>
            </a:r>
            <a:r>
              <a:rPr lang="de-DE" dirty="0" err="1"/>
              <a:t>website</a:t>
            </a:r>
            <a:r>
              <a:rPr lang="de-DE" dirty="0"/>
              <a:t> </a:t>
            </a:r>
            <a:r>
              <a:rPr lang="de-DE" dirty="0" err="1"/>
              <a:t>consultancy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8545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2BA662-D7DE-4D56-ACCC-9C92C451D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748C42-F6BB-420E-9BBA-3E68BACD0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r>
              <a:rPr lang="de-DE" dirty="0"/>
              <a:t>  </a:t>
            </a:r>
          </a:p>
          <a:p>
            <a:pPr marL="0" indent="0">
              <a:buNone/>
            </a:pPr>
            <a:r>
              <a:rPr lang="de-DE" dirty="0"/>
              <a:t>David Bowen </a:t>
            </a:r>
            <a:r>
              <a:rPr lang="de-DE" dirty="0" err="1"/>
              <a:t>identifies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sorts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„</a:t>
            </a:r>
            <a:r>
              <a:rPr lang="de-DE" dirty="0" err="1"/>
              <a:t>winners</a:t>
            </a:r>
            <a:r>
              <a:rPr lang="de-DE" dirty="0"/>
              <a:t>“ in online </a:t>
            </a:r>
            <a:r>
              <a:rPr lang="de-DE" dirty="0" err="1"/>
              <a:t>business</a:t>
            </a:r>
            <a:r>
              <a:rPr lang="de-DE" dirty="0"/>
              <a:t>:</a:t>
            </a:r>
          </a:p>
          <a:p>
            <a:pPr marL="514350" indent="-514350">
              <a:buAutoNum type="arabicPeriod"/>
            </a:pPr>
            <a:r>
              <a:rPr lang="de-DE" dirty="0"/>
              <a:t>Companies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specifically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business</a:t>
            </a:r>
            <a:r>
              <a:rPr lang="de-DE" dirty="0"/>
              <a:t> online, e.g. online </a:t>
            </a:r>
            <a:r>
              <a:rPr lang="de-DE" dirty="0" err="1"/>
              <a:t>retailers</a:t>
            </a:r>
            <a:r>
              <a:rPr lang="de-DE" dirty="0"/>
              <a:t>, like Amazon, and eBay,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auction</a:t>
            </a:r>
            <a:r>
              <a:rPr lang="de-DE" dirty="0"/>
              <a:t> </a:t>
            </a:r>
            <a:r>
              <a:rPr lang="de-DE" dirty="0" err="1"/>
              <a:t>site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Small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sell</a:t>
            </a:r>
            <a:r>
              <a:rPr lang="de-DE" dirty="0"/>
              <a:t> outside </a:t>
            </a:r>
            <a:r>
              <a:rPr lang="de-DE" dirty="0" err="1"/>
              <a:t>their</a:t>
            </a:r>
            <a:r>
              <a:rPr lang="de-DE" dirty="0"/>
              <a:t> traditional </a:t>
            </a:r>
            <a:r>
              <a:rPr lang="de-DE" dirty="0" err="1"/>
              <a:t>markets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Companies— </a:t>
            </a:r>
            <a:r>
              <a:rPr lang="de-DE" dirty="0" err="1"/>
              <a:t>both</a:t>
            </a:r>
            <a:r>
              <a:rPr lang="de-DE" dirty="0"/>
              <a:t> large and </a:t>
            </a:r>
            <a:r>
              <a:rPr lang="de-DE" dirty="0" err="1"/>
              <a:t>small</a:t>
            </a:r>
            <a:r>
              <a:rPr lang="de-DE" dirty="0"/>
              <a:t> (e.g.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plumber</a:t>
            </a:r>
            <a:r>
              <a:rPr lang="de-DE" dirty="0"/>
              <a:t>) –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buy</a:t>
            </a:r>
            <a:r>
              <a:rPr lang="de-DE" dirty="0"/>
              <a:t> </a:t>
            </a:r>
            <a:r>
              <a:rPr lang="de-DE" dirty="0" err="1"/>
              <a:t>things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online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cheaply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past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3400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367CDC-859A-4224-9057-5DAA4214A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3B679E-90AA-408B-98B1-E2B79E090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/>
              <a:t>CD 3.23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 and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notes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97,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gap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0050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1284B-179B-4A81-8EAA-1736FEDE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77126E-BA6F-46BA-A7AD-76580DDFC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Complex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Geographically</a:t>
            </a:r>
            <a:r>
              <a:rPr lang="de-DE" dirty="0"/>
              <a:t> </a:t>
            </a:r>
            <a:r>
              <a:rPr lang="de-DE" dirty="0" err="1"/>
              <a:t>dispersed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Shareholders</a:t>
            </a:r>
          </a:p>
          <a:p>
            <a:pPr marL="514350" indent="-514350">
              <a:buAutoNum type="arabicPeriod"/>
            </a:pPr>
            <a:r>
              <a:rPr lang="de-DE" dirty="0" err="1"/>
              <a:t>Journalists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Signposting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Usability</a:t>
            </a:r>
          </a:p>
          <a:p>
            <a:pPr marL="514350" indent="-514350">
              <a:buAutoNum type="arabicPeriod"/>
            </a:pPr>
            <a:r>
              <a:rPr lang="de-DE" dirty="0"/>
              <a:t>Branding</a:t>
            </a:r>
          </a:p>
          <a:p>
            <a:pPr marL="514350" indent="-514350">
              <a:buAutoNum type="arabicPeriod"/>
            </a:pPr>
            <a:r>
              <a:rPr lang="de-DE" dirty="0" err="1"/>
              <a:t>homogenous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34421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00D90F-F2EF-4CEB-B0F9-15E74F7C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CA79DD-56C3-431E-B285-85D5D7D87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/>
              <a:t>CD 3.24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impact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social </a:t>
            </a:r>
            <a:r>
              <a:rPr lang="de-DE" dirty="0" err="1"/>
              <a:t>media</a:t>
            </a:r>
            <a:r>
              <a:rPr lang="de-DE" dirty="0"/>
              <a:t> on e-business, </a:t>
            </a: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b="1" dirty="0" err="1"/>
              <a:t>correct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six</a:t>
            </a:r>
            <a:r>
              <a:rPr lang="de-DE" dirty="0"/>
              <a:t> </a:t>
            </a:r>
            <a:r>
              <a:rPr lang="de-DE" b="1" dirty="0" err="1"/>
              <a:t>factual</a:t>
            </a:r>
            <a:r>
              <a:rPr lang="de-DE" dirty="0"/>
              <a:t> </a:t>
            </a:r>
            <a:r>
              <a:rPr lang="de-DE" b="1" dirty="0" err="1"/>
              <a:t>errors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summary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7777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CC9DBD-77EB-43DC-A9B7-1BA57EC67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036017F-4A13-4D18-A842-7F3070533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Through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social </a:t>
            </a:r>
            <a:r>
              <a:rPr lang="de-DE" dirty="0" err="1"/>
              <a:t>media</a:t>
            </a:r>
            <a:r>
              <a:rPr lang="de-DE" dirty="0"/>
              <a:t>, </a:t>
            </a:r>
            <a:r>
              <a:rPr lang="de-DE" dirty="0" err="1"/>
              <a:t>businesses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messages</a:t>
            </a:r>
            <a:r>
              <a:rPr lang="de-DE" dirty="0"/>
              <a:t> </a:t>
            </a:r>
            <a:r>
              <a:rPr lang="de-DE" dirty="0" err="1"/>
              <a:t>across</a:t>
            </a:r>
            <a:r>
              <a:rPr lang="de-DE" dirty="0"/>
              <a:t> in a different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method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in </a:t>
            </a:r>
            <a:r>
              <a:rPr lang="de-DE" strike="sngStrike" dirty="0" err="1"/>
              <a:t>more</a:t>
            </a:r>
            <a:r>
              <a:rPr lang="de-DE" strike="sngStrike" dirty="0"/>
              <a:t> traditional </a:t>
            </a:r>
            <a:r>
              <a:rPr lang="de-DE" strike="sngStrike" dirty="0" err="1"/>
              <a:t>media</a:t>
            </a:r>
            <a:r>
              <a:rPr lang="de-DE" strike="sngStrike" dirty="0"/>
              <a:t> </a:t>
            </a:r>
            <a:r>
              <a:rPr lang="de-DE" b="1" dirty="0"/>
              <a:t>on </a:t>
            </a:r>
            <a:r>
              <a:rPr lang="de-DE" b="1" dirty="0" err="1"/>
              <a:t>the</a:t>
            </a:r>
            <a:r>
              <a:rPr lang="de-DE" b="1" dirty="0"/>
              <a:t> web (</a:t>
            </a:r>
            <a:r>
              <a:rPr lang="de-DE" b="1" dirty="0" err="1"/>
              <a:t>itself</a:t>
            </a:r>
            <a:r>
              <a:rPr lang="de-DE" b="1" dirty="0"/>
              <a:t>). 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engaging</a:t>
            </a:r>
            <a:r>
              <a:rPr lang="de-DE" dirty="0"/>
              <a:t>, </a:t>
            </a:r>
            <a:r>
              <a:rPr lang="de-DE" dirty="0" err="1"/>
              <a:t>two-way</a:t>
            </a:r>
            <a:r>
              <a:rPr lang="de-DE" dirty="0"/>
              <a:t> </a:t>
            </a:r>
            <a:r>
              <a:rPr lang="de-DE" dirty="0" err="1"/>
              <a:t>conversations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customers</a:t>
            </a:r>
            <a:r>
              <a:rPr lang="de-DE" dirty="0"/>
              <a:t>.  Companies </a:t>
            </a:r>
            <a:r>
              <a:rPr lang="de-DE" dirty="0" err="1"/>
              <a:t>can</a:t>
            </a:r>
            <a:r>
              <a:rPr lang="de-DE" dirty="0"/>
              <a:t> also </a:t>
            </a:r>
            <a:r>
              <a:rPr lang="de-DE" dirty="0" err="1"/>
              <a:t>use</a:t>
            </a:r>
            <a:r>
              <a:rPr lang="de-DE" dirty="0"/>
              <a:t> social </a:t>
            </a:r>
            <a:r>
              <a:rPr lang="de-DE" dirty="0" err="1"/>
              <a:t>media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purposes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Facebook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contact</a:t>
            </a:r>
            <a:r>
              <a:rPr lang="de-DE" dirty="0"/>
              <a:t> </a:t>
            </a:r>
            <a:r>
              <a:rPr lang="de-DE" dirty="0" err="1"/>
              <a:t>young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strike="sngStrike" dirty="0" err="1"/>
              <a:t>to</a:t>
            </a:r>
            <a:r>
              <a:rPr lang="de-DE" strike="sngStrike" dirty="0"/>
              <a:t> </a:t>
            </a:r>
            <a:r>
              <a:rPr lang="de-DE" strike="sngStrike" dirty="0" err="1"/>
              <a:t>investigate</a:t>
            </a:r>
            <a:r>
              <a:rPr lang="de-DE" strike="sngStrike" dirty="0"/>
              <a:t> </a:t>
            </a:r>
            <a:r>
              <a:rPr lang="de-DE" strike="sngStrike" dirty="0" err="1"/>
              <a:t>market</a:t>
            </a:r>
            <a:r>
              <a:rPr lang="de-DE" strike="sngStrike" dirty="0"/>
              <a:t> </a:t>
            </a:r>
            <a:r>
              <a:rPr lang="de-DE" strike="sngStrike" dirty="0" err="1"/>
              <a:t>trends</a:t>
            </a:r>
            <a:r>
              <a:rPr lang="de-DE" strike="sngStrike" dirty="0"/>
              <a:t> </a:t>
            </a:r>
            <a:r>
              <a:rPr lang="de-DE" b="1" dirty="0" err="1"/>
              <a:t>looking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jobs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hand</a:t>
            </a:r>
            <a:r>
              <a:rPr lang="de-DE" dirty="0"/>
              <a:t>, social </a:t>
            </a:r>
            <a:r>
              <a:rPr lang="de-DE" dirty="0" err="1"/>
              <a:t>media</a:t>
            </a:r>
            <a:r>
              <a:rPr lang="de-DE" dirty="0"/>
              <a:t> </a:t>
            </a:r>
            <a:r>
              <a:rPr lang="de-DE" dirty="0" err="1"/>
              <a:t>presents</a:t>
            </a:r>
            <a:r>
              <a:rPr lang="de-DE" dirty="0"/>
              <a:t> a </a:t>
            </a:r>
            <a:r>
              <a:rPr lang="de-DE" strike="sngStrike" dirty="0" err="1"/>
              <a:t>big</a:t>
            </a:r>
            <a:r>
              <a:rPr lang="de-DE" strike="sngStrike" dirty="0"/>
              <a:t> </a:t>
            </a:r>
            <a:r>
              <a:rPr lang="de-DE" strike="sngStrike" dirty="0" err="1"/>
              <a:t>financial</a:t>
            </a:r>
            <a:r>
              <a:rPr lang="de-DE" strike="sngStrike" dirty="0"/>
              <a:t> </a:t>
            </a:r>
            <a:r>
              <a:rPr lang="de-DE" strike="sngStrike" dirty="0" err="1"/>
              <a:t>risk</a:t>
            </a:r>
            <a:r>
              <a:rPr lang="de-DE" strike="sngStrike" dirty="0"/>
              <a:t> </a:t>
            </a:r>
            <a:r>
              <a:rPr lang="de-DE" b="1" dirty="0" err="1"/>
              <a:t>big</a:t>
            </a:r>
            <a:r>
              <a:rPr lang="de-DE" b="1" dirty="0"/>
              <a:t> </a:t>
            </a:r>
            <a:r>
              <a:rPr lang="de-DE" b="1" dirty="0" err="1"/>
              <a:t>reputation</a:t>
            </a:r>
            <a:r>
              <a:rPr lang="de-DE" b="1" dirty="0"/>
              <a:t> </a:t>
            </a:r>
            <a:r>
              <a:rPr lang="de-DE" b="1" dirty="0" err="1"/>
              <a:t>risk</a:t>
            </a:r>
            <a:r>
              <a:rPr lang="de-DE" dirty="0"/>
              <a:t>.  A </a:t>
            </a:r>
            <a:r>
              <a:rPr lang="de-DE" dirty="0" err="1"/>
              <a:t>story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spread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fast, so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react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faster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counter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risk</a:t>
            </a:r>
            <a:r>
              <a:rPr lang="de-DE" dirty="0"/>
              <a:t>. 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story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was </a:t>
            </a:r>
            <a:r>
              <a:rPr lang="de-DE" dirty="0" err="1"/>
              <a:t>going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Ford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tried</a:t>
            </a:r>
            <a:r>
              <a:rPr lang="de-DE" dirty="0"/>
              <a:t> </a:t>
            </a:r>
            <a:r>
              <a:rPr lang="de-DE" strike="sngStrike" dirty="0" err="1"/>
              <a:t>to</a:t>
            </a:r>
            <a:r>
              <a:rPr lang="de-DE" strike="sngStrike" dirty="0"/>
              <a:t> </a:t>
            </a:r>
            <a:r>
              <a:rPr lang="de-DE" strike="sngStrike" dirty="0" err="1"/>
              <a:t>buy</a:t>
            </a:r>
            <a:r>
              <a:rPr lang="de-DE" strike="sngStrike" dirty="0"/>
              <a:t> out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close</a:t>
            </a:r>
            <a:r>
              <a:rPr lang="de-DE" b="1" dirty="0"/>
              <a:t> down</a:t>
            </a:r>
            <a:r>
              <a:rPr lang="de-DE" dirty="0"/>
              <a:t> a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small</a:t>
            </a:r>
            <a:r>
              <a:rPr lang="de-DE" dirty="0"/>
              <a:t> </a:t>
            </a:r>
            <a:r>
              <a:rPr lang="de-DE" dirty="0" err="1"/>
              <a:t>dealership</a:t>
            </a:r>
            <a:r>
              <a:rPr lang="de-DE" dirty="0"/>
              <a:t> </a:t>
            </a:r>
            <a:r>
              <a:rPr lang="de-DE" dirty="0" err="1"/>
              <a:t>website</a:t>
            </a:r>
            <a:r>
              <a:rPr lang="de-DE" dirty="0"/>
              <a:t>.  </a:t>
            </a:r>
            <a:r>
              <a:rPr lang="de-DE" dirty="0" err="1"/>
              <a:t>Ford‘s</a:t>
            </a:r>
            <a:r>
              <a:rPr lang="de-DE" dirty="0"/>
              <a:t> </a:t>
            </a:r>
            <a:r>
              <a:rPr lang="de-DE" dirty="0" err="1"/>
              <a:t>Social</a:t>
            </a:r>
            <a:r>
              <a:rPr lang="de-DE" dirty="0"/>
              <a:t> Media Manager </a:t>
            </a:r>
            <a:r>
              <a:rPr lang="de-DE" dirty="0" err="1"/>
              <a:t>sent</a:t>
            </a:r>
            <a:r>
              <a:rPr lang="de-DE" dirty="0"/>
              <a:t> out </a:t>
            </a:r>
            <a:r>
              <a:rPr lang="de-DE" strike="sngStrike" dirty="0"/>
              <a:t>Emails</a:t>
            </a:r>
            <a:r>
              <a:rPr lang="de-DE" dirty="0"/>
              <a:t> </a:t>
            </a:r>
            <a:r>
              <a:rPr lang="de-DE" b="1" dirty="0" err="1"/>
              <a:t>messages</a:t>
            </a:r>
            <a:r>
              <a:rPr lang="de-DE" b="1" dirty="0"/>
              <a:t> on Twitter </a:t>
            </a:r>
            <a:r>
              <a:rPr lang="de-DE" dirty="0" err="1"/>
              <a:t>to</a:t>
            </a:r>
            <a:r>
              <a:rPr lang="de-DE" dirty="0"/>
              <a:t> find out </a:t>
            </a:r>
            <a:r>
              <a:rPr lang="de-DE" dirty="0" err="1"/>
              <a:t>Ford‘s</a:t>
            </a:r>
            <a:r>
              <a:rPr lang="de-DE" dirty="0"/>
              <a:t> </a:t>
            </a:r>
            <a:r>
              <a:rPr lang="de-DE" dirty="0" err="1"/>
              <a:t>side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story</a:t>
            </a:r>
            <a:r>
              <a:rPr lang="de-DE" dirty="0"/>
              <a:t> and he was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strike="sngStrike" dirty="0" err="1"/>
              <a:t>to</a:t>
            </a:r>
            <a:r>
              <a:rPr lang="de-DE" strike="sngStrike" dirty="0"/>
              <a:t> </a:t>
            </a:r>
            <a:r>
              <a:rPr lang="de-DE" strike="sngStrike" dirty="0" err="1"/>
              <a:t>take</a:t>
            </a:r>
            <a:r>
              <a:rPr lang="de-DE" strike="sngStrike" dirty="0"/>
              <a:t> legal </a:t>
            </a:r>
            <a:r>
              <a:rPr lang="de-DE" strike="sngStrike" dirty="0" err="1"/>
              <a:t>action</a:t>
            </a:r>
            <a:r>
              <a:rPr lang="de-DE" strike="sngStrike" dirty="0"/>
              <a:t> </a:t>
            </a:r>
            <a:r>
              <a:rPr lang="de-DE" strike="sngStrike" dirty="0" err="1"/>
              <a:t>against</a:t>
            </a:r>
            <a:r>
              <a:rPr lang="de-DE" strike="sngStrike" dirty="0"/>
              <a:t> social </a:t>
            </a:r>
            <a:r>
              <a:rPr lang="de-DE" strike="sngStrike" dirty="0" err="1"/>
              <a:t>media</a:t>
            </a:r>
            <a:r>
              <a:rPr lang="de-DE" strike="sngStrike" dirty="0"/>
              <a:t> </a:t>
            </a:r>
            <a:r>
              <a:rPr lang="de-DE" strike="sngStrike" dirty="0" err="1"/>
              <a:t>sites</a:t>
            </a:r>
            <a:r>
              <a:rPr lang="de-DE" strike="sngStrike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put</a:t>
            </a:r>
            <a:r>
              <a:rPr lang="de-DE" b="1" dirty="0"/>
              <a:t> </a:t>
            </a:r>
            <a:r>
              <a:rPr lang="de-DE" b="1" dirty="0" err="1"/>
              <a:t>that</a:t>
            </a:r>
            <a:r>
              <a:rPr lang="de-DE" b="1" dirty="0"/>
              <a:t> out on social </a:t>
            </a:r>
            <a:r>
              <a:rPr lang="de-DE" b="1" dirty="0" err="1"/>
              <a:t>media</a:t>
            </a:r>
            <a:r>
              <a:rPr lang="de-DE" b="1" dirty="0"/>
              <a:t> </a:t>
            </a:r>
            <a:r>
              <a:rPr lang="de-DE" b="1" dirty="0" err="1"/>
              <a:t>sites</a:t>
            </a:r>
            <a:r>
              <a:rPr lang="de-DE" b="1" dirty="0"/>
              <a:t> </a:t>
            </a:r>
            <a:r>
              <a:rPr lang="de-DE" dirty="0"/>
              <a:t>and </a:t>
            </a:r>
            <a:r>
              <a:rPr lang="de-DE" dirty="0" err="1"/>
              <a:t>successfully</a:t>
            </a:r>
            <a:r>
              <a:rPr lang="de-DE" dirty="0"/>
              <a:t> deal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2345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38DDD7-1AFC-4268-B22B-E5E2F73CB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D9E63E-0654-4539-98B1-E8744F955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/>
              <a:t>CD 3.25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David </a:t>
            </a:r>
            <a:r>
              <a:rPr lang="de-DE" dirty="0" err="1"/>
              <a:t>Bowen‘s</a:t>
            </a:r>
            <a:r>
              <a:rPr lang="de-DE" dirty="0"/>
              <a:t> </a:t>
            </a:r>
            <a:r>
              <a:rPr lang="de-DE" dirty="0" err="1"/>
              <a:t>views</a:t>
            </a:r>
            <a:r>
              <a:rPr lang="de-DE" dirty="0"/>
              <a:t> on </a:t>
            </a:r>
            <a:r>
              <a:rPr lang="de-DE" dirty="0" err="1"/>
              <a:t>where</a:t>
            </a:r>
            <a:r>
              <a:rPr lang="de-DE" dirty="0"/>
              <a:t> e-business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heading</a:t>
            </a:r>
            <a:r>
              <a:rPr lang="de-DE" dirty="0"/>
              <a:t>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developments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he </a:t>
            </a:r>
            <a:r>
              <a:rPr lang="de-DE" dirty="0" err="1"/>
              <a:t>mention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75861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01EB5-171A-40D4-8A25-53409E18D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Road </a:t>
            </a:r>
            <a:r>
              <a:rPr lang="de-DE" dirty="0" err="1"/>
              <a:t>Map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Unit 10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534C40-3D46-4C87-A52D-6328A29E0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Teacher Input: Business Brief</a:t>
            </a:r>
          </a:p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online-business</a:t>
            </a:r>
          </a:p>
          <a:p>
            <a:r>
              <a:rPr lang="de-DE" dirty="0"/>
              <a:t>Reading and Language: The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corporate</a:t>
            </a:r>
            <a:r>
              <a:rPr lang="de-DE" dirty="0"/>
              <a:t> </a:t>
            </a:r>
            <a:r>
              <a:rPr lang="de-DE" dirty="0" err="1"/>
              <a:t>firefighters</a:t>
            </a:r>
            <a:endParaRPr lang="de-DE" dirty="0"/>
          </a:p>
          <a:p>
            <a:r>
              <a:rPr lang="de-DE" dirty="0"/>
              <a:t>Business Skills: </a:t>
            </a:r>
            <a:r>
              <a:rPr lang="de-DE" dirty="0" err="1"/>
              <a:t>Presentations</a:t>
            </a:r>
            <a:r>
              <a:rPr lang="de-DE" dirty="0"/>
              <a:t>: </a:t>
            </a:r>
            <a:r>
              <a:rPr lang="de-DE" dirty="0" err="1"/>
              <a:t>thinking</a:t>
            </a:r>
            <a:r>
              <a:rPr lang="de-DE" dirty="0"/>
              <a:t> on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feet</a:t>
            </a:r>
            <a:endParaRPr lang="de-DE" dirty="0"/>
          </a:p>
          <a:p>
            <a:r>
              <a:rPr lang="de-DE" dirty="0"/>
              <a:t>Case </a:t>
            </a:r>
            <a:r>
              <a:rPr lang="de-DE" dirty="0" err="1"/>
              <a:t>Stusy</a:t>
            </a:r>
            <a:r>
              <a:rPr lang="de-DE" dirty="0"/>
              <a:t>: The </a:t>
            </a:r>
            <a:r>
              <a:rPr lang="de-DE" dirty="0" err="1"/>
              <a:t>fashion</a:t>
            </a:r>
            <a:r>
              <a:rPr lang="de-DE" dirty="0"/>
              <a:t> screen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253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7FD8E-AC7F-41C1-87E7-70CE18D9F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Developments in online </a:t>
            </a:r>
            <a:r>
              <a:rPr lang="de-DE" dirty="0" err="1"/>
              <a:t>business</a:t>
            </a:r>
            <a:r>
              <a:rPr lang="de-DE" dirty="0"/>
              <a:t>. pp. 96-97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A6AA6B-7F14-4DB6-B57E-B5707BEE2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predictions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likely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happen?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developments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happening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/>
              <a:t>E-</a:t>
            </a:r>
            <a:r>
              <a:rPr lang="de-DE" dirty="0" err="1"/>
              <a:t>commerce</a:t>
            </a:r>
            <a:r>
              <a:rPr lang="de-DE" dirty="0"/>
              <a:t> and online </a:t>
            </a:r>
            <a:r>
              <a:rPr lang="de-DE" dirty="0" err="1"/>
              <a:t>shopping</a:t>
            </a:r>
            <a:r>
              <a:rPr lang="de-DE" dirty="0"/>
              <a:t> will </a:t>
            </a:r>
            <a:r>
              <a:rPr lang="de-DE" dirty="0" err="1"/>
              <a:t>become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connected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blogging</a:t>
            </a:r>
            <a:r>
              <a:rPr lang="de-DE" dirty="0"/>
              <a:t> and social </a:t>
            </a:r>
            <a:r>
              <a:rPr lang="de-DE" dirty="0" err="1"/>
              <a:t>media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User-</a:t>
            </a:r>
            <a:r>
              <a:rPr lang="de-DE" dirty="0" err="1"/>
              <a:t>generated</a:t>
            </a:r>
            <a:r>
              <a:rPr lang="de-DE" dirty="0"/>
              <a:t> </a:t>
            </a:r>
            <a:r>
              <a:rPr lang="de-DE" dirty="0" err="1"/>
              <a:t>content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king</a:t>
            </a:r>
            <a:r>
              <a:rPr lang="de-DE" dirty="0"/>
              <a:t>—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instance</a:t>
            </a:r>
            <a:r>
              <a:rPr lang="de-DE" dirty="0"/>
              <a:t>, </a:t>
            </a:r>
            <a:r>
              <a:rPr lang="de-DE" dirty="0" err="1"/>
              <a:t>people</a:t>
            </a:r>
            <a:r>
              <a:rPr lang="de-DE" dirty="0"/>
              <a:t> will </a:t>
            </a:r>
            <a:r>
              <a:rPr lang="de-DE" dirty="0" err="1"/>
              <a:t>increasingly</a:t>
            </a:r>
            <a:r>
              <a:rPr lang="de-DE" dirty="0"/>
              <a:t> </a:t>
            </a:r>
            <a:r>
              <a:rPr lang="de-DE" dirty="0" err="1"/>
              <a:t>expect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customer</a:t>
            </a:r>
            <a:r>
              <a:rPr lang="de-DE" dirty="0"/>
              <a:t> </a:t>
            </a:r>
            <a:r>
              <a:rPr lang="de-DE" dirty="0" err="1"/>
              <a:t>reviews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standard</a:t>
            </a:r>
            <a:r>
              <a:rPr lang="de-DE" dirty="0"/>
              <a:t> feature.</a:t>
            </a:r>
          </a:p>
          <a:p>
            <a:pPr marL="514350" indent="-514350">
              <a:buAutoNum type="arabicPeriod"/>
            </a:pPr>
            <a:r>
              <a:rPr lang="de-DE" dirty="0"/>
              <a:t>As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spend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on </a:t>
            </a:r>
            <a:r>
              <a:rPr lang="de-DE" dirty="0" err="1"/>
              <a:t>advertising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Internet,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newspapers</a:t>
            </a:r>
            <a:r>
              <a:rPr lang="de-DE" dirty="0"/>
              <a:t> will </a:t>
            </a:r>
            <a:r>
              <a:rPr lang="de-DE" dirty="0" err="1"/>
              <a:t>run</a:t>
            </a:r>
            <a:r>
              <a:rPr lang="de-DE" dirty="0"/>
              <a:t> out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advertising</a:t>
            </a:r>
            <a:r>
              <a:rPr lang="de-DE" dirty="0"/>
              <a:t> </a:t>
            </a:r>
            <a:r>
              <a:rPr lang="de-DE" dirty="0" err="1"/>
              <a:t>revenue</a:t>
            </a:r>
            <a:r>
              <a:rPr lang="de-DE" dirty="0"/>
              <a:t> and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bankrupt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Online </a:t>
            </a:r>
            <a:r>
              <a:rPr lang="de-DE" dirty="0" err="1"/>
              <a:t>video</a:t>
            </a:r>
            <a:r>
              <a:rPr lang="de-DE" dirty="0"/>
              <a:t> will </a:t>
            </a:r>
            <a:r>
              <a:rPr lang="de-DE" dirty="0" err="1"/>
              <a:t>become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medium online</a:t>
            </a:r>
          </a:p>
          <a:p>
            <a:pPr marL="514350" indent="-514350">
              <a:buAutoNum type="arabicPeriod"/>
            </a:pPr>
            <a:r>
              <a:rPr lang="de-DE" dirty="0"/>
              <a:t>The Google </a:t>
            </a:r>
            <a:r>
              <a:rPr lang="de-DE" dirty="0" err="1"/>
              <a:t>search</a:t>
            </a:r>
            <a:r>
              <a:rPr lang="de-DE" dirty="0"/>
              <a:t> </a:t>
            </a:r>
            <a:r>
              <a:rPr lang="de-DE" dirty="0" err="1"/>
              <a:t>monopoly</a:t>
            </a:r>
            <a:r>
              <a:rPr lang="de-DE" dirty="0"/>
              <a:t> will </a:t>
            </a:r>
            <a:r>
              <a:rPr lang="de-DE" dirty="0" err="1"/>
              <a:t>become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apparent in </a:t>
            </a:r>
            <a:r>
              <a:rPr lang="de-DE" dirty="0" err="1"/>
              <a:t>more</a:t>
            </a:r>
            <a:r>
              <a:rPr lang="de-DE" dirty="0"/>
              <a:t> countries, and </a:t>
            </a:r>
            <a:r>
              <a:rPr lang="de-DE" dirty="0" err="1"/>
              <a:t>it</a:t>
            </a:r>
            <a:r>
              <a:rPr lang="de-DE" dirty="0"/>
              <a:t> will end.</a:t>
            </a:r>
          </a:p>
          <a:p>
            <a:pPr marL="514350" indent="-514350">
              <a:buAutoNum type="arabicPeriod"/>
            </a:pPr>
            <a:r>
              <a:rPr lang="de-DE" dirty="0" err="1"/>
              <a:t>Retailers</a:t>
            </a:r>
            <a:r>
              <a:rPr lang="de-DE" dirty="0"/>
              <a:t> will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monetising</a:t>
            </a:r>
            <a:r>
              <a:rPr lang="de-DE" dirty="0"/>
              <a:t> (</a:t>
            </a:r>
            <a:r>
              <a:rPr lang="de-DE" dirty="0" err="1"/>
              <a:t>making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) </a:t>
            </a:r>
            <a:r>
              <a:rPr lang="de-DE" dirty="0" err="1"/>
              <a:t>their</a:t>
            </a:r>
            <a:r>
              <a:rPr lang="de-DE" dirty="0"/>
              <a:t> web </a:t>
            </a:r>
            <a:r>
              <a:rPr lang="de-DE" dirty="0" err="1"/>
              <a:t>pages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linking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sites</a:t>
            </a:r>
            <a:r>
              <a:rPr lang="de-DE" dirty="0"/>
              <a:t> </a:t>
            </a:r>
            <a:r>
              <a:rPr lang="de-DE" dirty="0" err="1"/>
              <a:t>offering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 and </a:t>
            </a:r>
            <a:r>
              <a:rPr lang="de-DE" dirty="0" err="1"/>
              <a:t>services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suit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target</a:t>
            </a:r>
            <a:r>
              <a:rPr lang="de-DE" dirty="0"/>
              <a:t> </a:t>
            </a:r>
            <a:r>
              <a:rPr lang="de-DE" dirty="0" err="1"/>
              <a:t>market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2707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CB63CD-A14C-40A3-9FD7-F26ADBB44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49369C-D2C4-422F-BD5A-393D760C9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30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99 </a:t>
            </a:r>
            <a:r>
              <a:rPr lang="de-DE" dirty="0" err="1"/>
              <a:t>titled</a:t>
            </a:r>
            <a:r>
              <a:rPr lang="de-DE" dirty="0"/>
              <a:t> „The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corporate</a:t>
            </a:r>
            <a:r>
              <a:rPr lang="de-DE" dirty="0"/>
              <a:t> </a:t>
            </a:r>
            <a:r>
              <a:rPr lang="de-DE" dirty="0" err="1"/>
              <a:t>firefighters</a:t>
            </a:r>
            <a:r>
              <a:rPr lang="de-DE" dirty="0"/>
              <a:t>“ and do </a:t>
            </a:r>
            <a:r>
              <a:rPr lang="de-DE" dirty="0" err="1"/>
              <a:t>exercises</a:t>
            </a:r>
            <a:r>
              <a:rPr lang="de-DE" dirty="0"/>
              <a:t> </a:t>
            </a:r>
            <a:r>
              <a:rPr lang="de-DE" b="1" dirty="0"/>
              <a:t>B, C, D, E, </a:t>
            </a:r>
            <a:r>
              <a:rPr lang="de-DE" dirty="0"/>
              <a:t>and </a:t>
            </a:r>
            <a:r>
              <a:rPr lang="de-DE" b="1" dirty="0"/>
              <a:t>F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3590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0969C-2BBD-4702-953F-C4D74D3F4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8C4BD9-C3F5-486C-8102-9547BF0A5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six</a:t>
            </a:r>
            <a:r>
              <a:rPr lang="de-DE" dirty="0"/>
              <a:t> different </a:t>
            </a:r>
            <a:r>
              <a:rPr lang="de-DE" dirty="0" err="1"/>
              <a:t>job</a:t>
            </a:r>
            <a:r>
              <a:rPr lang="de-DE" dirty="0"/>
              <a:t> </a:t>
            </a:r>
            <a:r>
              <a:rPr lang="de-DE" dirty="0" err="1"/>
              <a:t>titles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:  </a:t>
            </a:r>
            <a:r>
              <a:rPr lang="de-DE" dirty="0" err="1"/>
              <a:t>Director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Social</a:t>
            </a:r>
            <a:r>
              <a:rPr lang="de-DE" dirty="0"/>
              <a:t> Media, </a:t>
            </a:r>
            <a:r>
              <a:rPr lang="de-DE" dirty="0" err="1"/>
              <a:t>Vice-President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Experiential</a:t>
            </a:r>
            <a:r>
              <a:rPr lang="de-DE" dirty="0"/>
              <a:t> Marketing, Digital Communications Manager, </a:t>
            </a:r>
            <a:r>
              <a:rPr lang="de-DE" dirty="0" err="1"/>
              <a:t>Director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New Media, </a:t>
            </a:r>
            <a:r>
              <a:rPr lang="de-DE" dirty="0" err="1"/>
              <a:t>Vice-President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Communities and </a:t>
            </a:r>
            <a:r>
              <a:rPr lang="de-DE" dirty="0" err="1"/>
              <a:t>Conversation</a:t>
            </a:r>
            <a:r>
              <a:rPr lang="de-DE" dirty="0"/>
              <a:t>, </a:t>
            </a:r>
            <a:r>
              <a:rPr lang="de-DE" dirty="0" err="1"/>
              <a:t>Director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Digital Care.</a:t>
            </a:r>
          </a:p>
          <a:p>
            <a:pPr marL="514350" indent="-514350">
              <a:buAutoNum type="arabicPeriod"/>
            </a:pPr>
            <a:r>
              <a:rPr lang="de-DE" dirty="0"/>
              <a:t>In </a:t>
            </a:r>
            <a:r>
              <a:rPr lang="de-DE" dirty="0" err="1"/>
              <a:t>three</a:t>
            </a:r>
            <a:r>
              <a:rPr lang="de-DE" dirty="0"/>
              <a:t> different </a:t>
            </a:r>
            <a:r>
              <a:rPr lang="de-DE" dirty="0" err="1"/>
              <a:t>ways</a:t>
            </a:r>
            <a:r>
              <a:rPr lang="de-DE" dirty="0"/>
              <a:t>: a)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core</a:t>
            </a:r>
            <a:r>
              <a:rPr lang="de-DE" dirty="0"/>
              <a:t> </a:t>
            </a:r>
            <a:r>
              <a:rPr lang="de-DE" dirty="0" err="1"/>
              <a:t>team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on „</a:t>
            </a:r>
            <a:r>
              <a:rPr lang="de-DE" dirty="0" err="1"/>
              <a:t>blog</a:t>
            </a:r>
            <a:r>
              <a:rPr lang="de-DE" dirty="0"/>
              <a:t> </a:t>
            </a:r>
            <a:r>
              <a:rPr lang="de-DE" dirty="0" err="1"/>
              <a:t>resolution</a:t>
            </a:r>
            <a:r>
              <a:rPr lang="de-DE" dirty="0"/>
              <a:t>“; b) </a:t>
            </a:r>
            <a:r>
              <a:rPr lang="de-DE" dirty="0" err="1"/>
              <a:t>others</a:t>
            </a:r>
            <a:r>
              <a:rPr lang="de-DE" dirty="0"/>
              <a:t> manage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company‘s</a:t>
            </a:r>
            <a:r>
              <a:rPr lang="de-DE" dirty="0"/>
              <a:t> Twitter </a:t>
            </a:r>
            <a:r>
              <a:rPr lang="de-DE" dirty="0" err="1"/>
              <a:t>accounts</a:t>
            </a:r>
            <a:r>
              <a:rPr lang="de-DE" dirty="0"/>
              <a:t> and Facebook </a:t>
            </a:r>
            <a:r>
              <a:rPr lang="de-DE" dirty="0" err="1"/>
              <a:t>pages</a:t>
            </a:r>
            <a:r>
              <a:rPr lang="de-DE" dirty="0"/>
              <a:t>; c) </a:t>
            </a: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manages</a:t>
            </a:r>
            <a:r>
              <a:rPr lang="de-DE" dirty="0"/>
              <a:t> </a:t>
            </a:r>
            <a:r>
              <a:rPr lang="de-DE" dirty="0" err="1"/>
              <a:t>IdeaStorm</a:t>
            </a:r>
            <a:r>
              <a:rPr lang="de-DE" dirty="0"/>
              <a:t>, </a:t>
            </a:r>
            <a:r>
              <a:rPr lang="de-DE" dirty="0" err="1"/>
              <a:t>Dell‘s</a:t>
            </a:r>
            <a:r>
              <a:rPr lang="de-DE" dirty="0"/>
              <a:t> </a:t>
            </a:r>
            <a:r>
              <a:rPr lang="de-DE" dirty="0" err="1"/>
              <a:t>forum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customer</a:t>
            </a:r>
            <a:r>
              <a:rPr lang="de-DE" dirty="0"/>
              <a:t> </a:t>
            </a:r>
            <a:r>
              <a:rPr lang="de-DE" dirty="0" err="1"/>
              <a:t>feedback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6553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FF0603-FFA9-47CE-AB47-BF010CA60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9C5B95-16EE-4FE3-AC01-8754FA570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Contd</a:t>
            </a:r>
            <a:r>
              <a:rPr lang="de-DE" dirty="0"/>
              <a:t>.)</a:t>
            </a:r>
          </a:p>
          <a:p>
            <a:pPr marL="514350" indent="-514350">
              <a:buAutoNum type="arabicPeriod" startAt="3"/>
            </a:pPr>
            <a:r>
              <a:rPr lang="de-DE" dirty="0"/>
              <a:t>Dell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customer</a:t>
            </a:r>
            <a:r>
              <a:rPr lang="de-DE" dirty="0"/>
              <a:t> </a:t>
            </a:r>
            <a:r>
              <a:rPr lang="de-DE" dirty="0" err="1"/>
              <a:t>feedback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help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develop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;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incorporating</a:t>
            </a:r>
            <a:r>
              <a:rPr lang="de-DE" dirty="0"/>
              <a:t> </a:t>
            </a:r>
            <a:r>
              <a:rPr lang="de-DE" dirty="0" err="1"/>
              <a:t>consumer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design.</a:t>
            </a:r>
          </a:p>
          <a:p>
            <a:pPr marL="514350" indent="-514350">
              <a:buAutoNum type="arabicPeriod" startAt="3"/>
            </a:pP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: a.)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broadcasting</a:t>
            </a:r>
            <a:r>
              <a:rPr lang="de-DE" dirty="0"/>
              <a:t> </a:t>
            </a:r>
            <a:r>
              <a:rPr lang="de-DE" dirty="0" err="1"/>
              <a:t>discount</a:t>
            </a:r>
            <a:r>
              <a:rPr lang="de-DE" dirty="0"/>
              <a:t> </a:t>
            </a:r>
            <a:r>
              <a:rPr lang="de-DE" dirty="0" err="1"/>
              <a:t>alerts</a:t>
            </a:r>
            <a:r>
              <a:rPr lang="de-DE" dirty="0"/>
              <a:t> on Twitter,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maye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possible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generate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sales</a:t>
            </a:r>
            <a:r>
              <a:rPr lang="de-DE" dirty="0"/>
              <a:t>; b.)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solving</a:t>
            </a:r>
            <a:r>
              <a:rPr lang="de-DE" dirty="0"/>
              <a:t> a </a:t>
            </a:r>
            <a:r>
              <a:rPr lang="de-DE" dirty="0" err="1"/>
              <a:t>customer‘s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writing</a:t>
            </a:r>
            <a:r>
              <a:rPr lang="de-DE" dirty="0"/>
              <a:t> on a </a:t>
            </a:r>
            <a:r>
              <a:rPr lang="de-DE" dirty="0" err="1"/>
              <a:t>blog</a:t>
            </a:r>
            <a:r>
              <a:rPr lang="de-DE" dirty="0"/>
              <a:t>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cost-effective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dealing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customer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phone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read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online and find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queries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0286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0D297-734F-4467-913B-34E0921EA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FC7A45-94A1-4D21-AF84-52AEE38E8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Contd</a:t>
            </a:r>
            <a:r>
              <a:rPr lang="de-DE" dirty="0"/>
              <a:t>.)</a:t>
            </a:r>
          </a:p>
          <a:p>
            <a:pPr marL="0" indent="0">
              <a:buNone/>
            </a:pPr>
            <a:r>
              <a:rPr lang="de-DE" dirty="0"/>
              <a:t>5.  </a:t>
            </a:r>
            <a:r>
              <a:rPr lang="de-DE" dirty="0" err="1"/>
              <a:t>It‘s</a:t>
            </a:r>
            <a:r>
              <a:rPr lang="de-DE" dirty="0"/>
              <a:t> a fast and </a:t>
            </a:r>
            <a:r>
              <a:rPr lang="de-DE" dirty="0" err="1"/>
              <a:t>efficient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out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consumers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problem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crisis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12070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9816A9-F9F1-434D-B186-34724D12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C772E8-A52F-494B-99AB-6A23C5F91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Engagement</a:t>
            </a:r>
          </a:p>
          <a:p>
            <a:pPr marL="514350" indent="-514350">
              <a:buAutoNum type="arabicPeriod"/>
            </a:pPr>
            <a:r>
              <a:rPr lang="de-DE" dirty="0"/>
              <a:t>(</a:t>
            </a:r>
            <a:r>
              <a:rPr lang="de-DE" dirty="0" err="1"/>
              <a:t>broad</a:t>
            </a:r>
            <a:r>
              <a:rPr lang="de-DE" dirty="0"/>
              <a:t>) shift</a:t>
            </a:r>
          </a:p>
          <a:p>
            <a:pPr marL="514350" indent="-514350">
              <a:buAutoNum type="arabicPeriod"/>
            </a:pP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longer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Showed</a:t>
            </a:r>
            <a:r>
              <a:rPr lang="de-DE" dirty="0"/>
              <a:t> </a:t>
            </a:r>
            <a:r>
              <a:rPr lang="de-DE" dirty="0" err="1"/>
              <a:t>up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Be </a:t>
            </a:r>
            <a:r>
              <a:rPr lang="de-DE" dirty="0" err="1"/>
              <a:t>attuned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</a:p>
          <a:p>
            <a:pPr marL="514350" indent="-514350">
              <a:buAutoNum type="arabicPeriod"/>
            </a:pPr>
            <a:r>
              <a:rPr lang="de-DE" dirty="0" err="1"/>
              <a:t>Trawling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amends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Broadcasting</a:t>
            </a:r>
          </a:p>
          <a:p>
            <a:pPr marL="514350" indent="-514350">
              <a:buAutoNum type="arabicPeriod"/>
            </a:pPr>
            <a:r>
              <a:rPr lang="de-DE" dirty="0" err="1"/>
              <a:t>Realised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Put out (…) </a:t>
            </a:r>
            <a:r>
              <a:rPr lang="de-DE" dirty="0" err="1"/>
              <a:t>fires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Defuse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 </a:t>
            </a:r>
            <a:r>
              <a:rPr lang="de-DE" dirty="0" err="1"/>
              <a:t>brewing</a:t>
            </a:r>
            <a:r>
              <a:rPr lang="de-DE" dirty="0"/>
              <a:t> </a:t>
            </a:r>
            <a:r>
              <a:rPr lang="de-DE" dirty="0" err="1"/>
              <a:t>crisis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42482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13CBCC-92D0-48B5-96A0-656D7D612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76B4FD-4BF2-49F8-9260-CD8648C9E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principal</a:t>
            </a:r>
            <a:r>
              <a:rPr lang="de-DE" dirty="0"/>
              <a:t> </a:t>
            </a:r>
            <a:r>
              <a:rPr lang="de-DE" dirty="0" err="1"/>
              <a:t>metaphors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b="1" dirty="0" err="1"/>
              <a:t>fire</a:t>
            </a:r>
            <a:r>
              <a:rPr lang="de-DE" b="1" dirty="0"/>
              <a:t>, war and </a:t>
            </a:r>
            <a:r>
              <a:rPr lang="de-DE" b="1" dirty="0" err="1"/>
              <a:t>natural</a:t>
            </a:r>
            <a:r>
              <a:rPr lang="de-DE" b="1" dirty="0"/>
              <a:t> </a:t>
            </a:r>
            <a:r>
              <a:rPr lang="de-DE" b="1" dirty="0" err="1"/>
              <a:t>phenomena</a:t>
            </a:r>
            <a:r>
              <a:rPr lang="de-DE" dirty="0"/>
              <a:t>: </a:t>
            </a:r>
            <a:r>
              <a:rPr lang="de-DE" i="1" dirty="0" err="1"/>
              <a:t>corporate</a:t>
            </a:r>
            <a:r>
              <a:rPr lang="de-DE" i="1" dirty="0"/>
              <a:t> </a:t>
            </a:r>
            <a:r>
              <a:rPr lang="de-DE" i="1" dirty="0" err="1"/>
              <a:t>firefighters</a:t>
            </a:r>
            <a:r>
              <a:rPr lang="de-DE" i="1" dirty="0"/>
              <a:t>, </a:t>
            </a:r>
            <a:r>
              <a:rPr lang="de-DE" i="1" dirty="0" err="1"/>
              <a:t>to</a:t>
            </a:r>
            <a:r>
              <a:rPr lang="de-DE" i="1" dirty="0"/>
              <a:t> </a:t>
            </a:r>
            <a:r>
              <a:rPr lang="de-DE" i="1" dirty="0" err="1"/>
              <a:t>put</a:t>
            </a:r>
            <a:r>
              <a:rPr lang="de-DE" i="1" dirty="0"/>
              <a:t> out… </a:t>
            </a:r>
            <a:r>
              <a:rPr lang="de-DE" i="1" dirty="0" err="1"/>
              <a:t>fires</a:t>
            </a:r>
            <a:r>
              <a:rPr lang="de-DE" i="1" dirty="0"/>
              <a:t>, </a:t>
            </a:r>
            <a:r>
              <a:rPr lang="de-DE" i="1" dirty="0" err="1"/>
              <a:t>erupt</a:t>
            </a:r>
            <a:r>
              <a:rPr lang="de-DE" i="1" dirty="0"/>
              <a:t>, </a:t>
            </a:r>
            <a:r>
              <a:rPr lang="de-DE" i="1" dirty="0" err="1"/>
              <a:t>defuse</a:t>
            </a:r>
            <a:r>
              <a:rPr lang="de-DE" i="1" dirty="0"/>
              <a:t>, a „</a:t>
            </a:r>
            <a:r>
              <a:rPr lang="de-DE" i="1" dirty="0" err="1"/>
              <a:t>brewing</a:t>
            </a:r>
            <a:r>
              <a:rPr lang="de-DE" i="1" dirty="0"/>
              <a:t>“ </a:t>
            </a:r>
            <a:r>
              <a:rPr lang="de-DE" i="1" dirty="0" err="1"/>
              <a:t>crisis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01403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75629-837B-4A1E-A610-356A31D4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A4CEF6-48DA-4DD5-B310-C6271C25C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  (</a:t>
            </a:r>
            <a:r>
              <a:rPr lang="de-DE" dirty="0" err="1"/>
              <a:t>from</a:t>
            </a:r>
            <a:r>
              <a:rPr lang="de-DE" dirty="0"/>
              <a:t> a </a:t>
            </a:r>
            <a:r>
              <a:rPr lang="de-DE" dirty="0" err="1"/>
              <a:t>psychology</a:t>
            </a:r>
            <a:r>
              <a:rPr lang="de-DE" dirty="0"/>
              <a:t> </a:t>
            </a:r>
            <a:r>
              <a:rPr lang="de-DE" dirty="0" err="1"/>
              <a:t>journal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dirty="0"/>
              <a:t>C  (</a:t>
            </a:r>
            <a:r>
              <a:rPr lang="de-DE" dirty="0" err="1"/>
              <a:t>from</a:t>
            </a:r>
            <a:r>
              <a:rPr lang="de-DE" dirty="0"/>
              <a:t> a review </a:t>
            </a:r>
            <a:r>
              <a:rPr lang="de-DE" dirty="0" err="1"/>
              <a:t>site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movies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dirty="0"/>
              <a:t>A (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Apple‘s</a:t>
            </a:r>
            <a:r>
              <a:rPr lang="de-DE" dirty="0"/>
              <a:t> iPad launch)</a:t>
            </a:r>
          </a:p>
        </p:txBody>
      </p:sp>
    </p:spTree>
    <p:extLst>
      <p:ext uri="{BB962C8B-B14F-4D97-AF65-F5344CB8AC3E}">
        <p14:creationId xmlns:p14="http://schemas.microsoft.com/office/powerpoint/2010/main" val="1463202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F4AD6-4092-449A-A054-03E1CA04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FE0D9A-4E41-4F11-95B0-86CC4DEA3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514350" indent="-514350">
              <a:buAutoNum type="arabicPeriod"/>
            </a:pPr>
            <a:r>
              <a:rPr lang="de-DE" b="1" dirty="0"/>
              <a:t>Anaphora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i="1" dirty="0" err="1"/>
              <a:t>They</a:t>
            </a:r>
            <a:r>
              <a:rPr lang="de-DE" i="1" dirty="0"/>
              <a:t> </a:t>
            </a:r>
            <a:r>
              <a:rPr lang="de-DE" i="1" dirty="0" err="1"/>
              <a:t>may</a:t>
            </a:r>
            <a:r>
              <a:rPr lang="de-DE" i="1" dirty="0"/>
              <a:t> </a:t>
            </a:r>
            <a:r>
              <a:rPr lang="de-DE" i="1" dirty="0" err="1"/>
              <a:t>nor</a:t>
            </a:r>
            <a:r>
              <a:rPr lang="de-DE" i="1" dirty="0"/>
              <a:t> </a:t>
            </a:r>
            <a:r>
              <a:rPr lang="de-DE" i="1" dirty="0" err="1"/>
              <a:t>be</a:t>
            </a:r>
            <a:r>
              <a:rPr lang="de-DE" i="1" dirty="0"/>
              <a:t> press and </a:t>
            </a:r>
            <a:r>
              <a:rPr lang="de-DE" i="1" dirty="0" err="1"/>
              <a:t>they</a:t>
            </a:r>
            <a:r>
              <a:rPr lang="de-DE" i="1" dirty="0"/>
              <a:t> </a:t>
            </a:r>
            <a:r>
              <a:rPr lang="de-DE" i="1" dirty="0" err="1"/>
              <a:t>may</a:t>
            </a:r>
            <a:r>
              <a:rPr lang="de-DE" i="1" dirty="0"/>
              <a:t> not </a:t>
            </a:r>
            <a:r>
              <a:rPr lang="de-DE" i="1" dirty="0" err="1"/>
              <a:t>be</a:t>
            </a:r>
            <a:r>
              <a:rPr lang="de-DE" i="1" dirty="0"/>
              <a:t> </a:t>
            </a:r>
            <a:r>
              <a:rPr lang="de-DE" i="1" dirty="0" err="1"/>
              <a:t>customers</a:t>
            </a:r>
            <a:r>
              <a:rPr lang="de-DE" i="1" dirty="0"/>
              <a:t> </a:t>
            </a:r>
            <a:r>
              <a:rPr lang="de-DE" dirty="0"/>
              <a:t>--- (</a:t>
            </a:r>
            <a:r>
              <a:rPr lang="de-DE" dirty="0" err="1"/>
              <a:t>lines</a:t>
            </a:r>
            <a:r>
              <a:rPr lang="de-DE" dirty="0"/>
              <a:t> 25-27)</a:t>
            </a:r>
          </a:p>
          <a:p>
            <a:pPr marL="0" indent="0">
              <a:buNone/>
            </a:pPr>
            <a:r>
              <a:rPr lang="de-DE" dirty="0"/>
              <a:t>     </a:t>
            </a:r>
            <a:r>
              <a:rPr lang="de-DE" i="1" dirty="0" err="1"/>
              <a:t>It‘s</a:t>
            </a:r>
            <a:r>
              <a:rPr lang="de-DE" i="1" dirty="0"/>
              <a:t> </a:t>
            </a:r>
            <a:r>
              <a:rPr lang="de-DE" i="1" dirty="0" err="1"/>
              <a:t>always</a:t>
            </a:r>
            <a:r>
              <a:rPr lang="de-DE" i="1" dirty="0"/>
              <a:t> </a:t>
            </a:r>
            <a:r>
              <a:rPr lang="de-DE" i="1" dirty="0" err="1"/>
              <a:t>worth</a:t>
            </a:r>
            <a:r>
              <a:rPr lang="de-DE" i="1" dirty="0"/>
              <a:t> </a:t>
            </a:r>
            <a:r>
              <a:rPr lang="de-DE" i="1" dirty="0" err="1"/>
              <a:t>talking</a:t>
            </a:r>
            <a:r>
              <a:rPr lang="de-DE" i="1" dirty="0"/>
              <a:t> </a:t>
            </a:r>
            <a:r>
              <a:rPr lang="de-DE" i="1" dirty="0" err="1"/>
              <a:t>directly</a:t>
            </a:r>
            <a:r>
              <a:rPr lang="de-DE" i="1" dirty="0"/>
              <a:t> </a:t>
            </a:r>
            <a:r>
              <a:rPr lang="de-DE" i="1" dirty="0" err="1"/>
              <a:t>with</a:t>
            </a:r>
            <a:r>
              <a:rPr lang="de-DE" i="1" dirty="0"/>
              <a:t> </a:t>
            </a:r>
            <a:r>
              <a:rPr lang="de-DE" i="1" dirty="0" err="1"/>
              <a:t>your</a:t>
            </a:r>
            <a:r>
              <a:rPr lang="de-DE" i="1" dirty="0"/>
              <a:t> </a:t>
            </a:r>
            <a:r>
              <a:rPr lang="de-DE" i="1" dirty="0" err="1"/>
              <a:t>customers</a:t>
            </a:r>
            <a:r>
              <a:rPr lang="de-DE" i="1" dirty="0"/>
              <a:t>.  </a:t>
            </a:r>
            <a:r>
              <a:rPr lang="de-DE" i="1" dirty="0" err="1"/>
              <a:t>It‘s</a:t>
            </a:r>
            <a:r>
              <a:rPr lang="de-DE" i="1" dirty="0"/>
              <a:t> </a:t>
            </a:r>
            <a:r>
              <a:rPr lang="de-DE" i="1" dirty="0" err="1"/>
              <a:t>always</a:t>
            </a:r>
            <a:r>
              <a:rPr lang="de-DE" i="1" dirty="0"/>
              <a:t> </a:t>
            </a:r>
            <a:r>
              <a:rPr lang="de-DE" i="1" dirty="0" err="1"/>
              <a:t>worth</a:t>
            </a:r>
            <a:r>
              <a:rPr lang="de-DE" i="1" dirty="0"/>
              <a:t> </a:t>
            </a:r>
            <a:r>
              <a:rPr lang="de-DE" i="1" dirty="0" err="1"/>
              <a:t>listening</a:t>
            </a:r>
            <a:r>
              <a:rPr lang="de-DE" i="1" dirty="0"/>
              <a:t> </a:t>
            </a:r>
            <a:r>
              <a:rPr lang="de-DE" i="1" dirty="0" err="1"/>
              <a:t>to</a:t>
            </a:r>
            <a:r>
              <a:rPr lang="de-DE" i="1" dirty="0"/>
              <a:t> </a:t>
            </a:r>
            <a:r>
              <a:rPr lang="de-DE" i="1" dirty="0" err="1"/>
              <a:t>them</a:t>
            </a:r>
            <a:r>
              <a:rPr lang="de-DE" i="1" dirty="0"/>
              <a:t> </a:t>
            </a:r>
            <a:r>
              <a:rPr lang="de-DE" dirty="0"/>
              <a:t>… (</a:t>
            </a:r>
            <a:r>
              <a:rPr lang="de-DE" dirty="0" err="1"/>
              <a:t>lines</a:t>
            </a:r>
            <a:r>
              <a:rPr lang="de-DE" dirty="0"/>
              <a:t> 63-66)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i="1" dirty="0" err="1"/>
              <a:t>If</a:t>
            </a:r>
            <a:r>
              <a:rPr lang="de-DE" i="1" dirty="0"/>
              <a:t> </a:t>
            </a:r>
            <a:r>
              <a:rPr lang="de-DE" i="1" dirty="0" err="1"/>
              <a:t>you</a:t>
            </a:r>
            <a:r>
              <a:rPr lang="de-DE" i="1" dirty="0"/>
              <a:t> </a:t>
            </a:r>
            <a:r>
              <a:rPr lang="de-DE" i="1" dirty="0" err="1"/>
              <a:t>solve</a:t>
            </a:r>
            <a:r>
              <a:rPr lang="de-DE" i="1" dirty="0"/>
              <a:t> </a:t>
            </a:r>
            <a:r>
              <a:rPr lang="de-DE" i="1" dirty="0" err="1"/>
              <a:t>someone‘s</a:t>
            </a:r>
            <a:r>
              <a:rPr lang="de-DE" i="1" dirty="0"/>
              <a:t> </a:t>
            </a:r>
            <a:r>
              <a:rPr lang="de-DE" i="1" dirty="0" err="1"/>
              <a:t>problem</a:t>
            </a:r>
            <a:r>
              <a:rPr lang="de-DE" i="1" dirty="0"/>
              <a:t> on </a:t>
            </a:r>
            <a:r>
              <a:rPr lang="de-DE" i="1" dirty="0" err="1"/>
              <a:t>the</a:t>
            </a:r>
            <a:r>
              <a:rPr lang="de-DE" i="1" dirty="0"/>
              <a:t> </a:t>
            </a:r>
            <a:r>
              <a:rPr lang="de-DE" i="1" dirty="0" err="1"/>
              <a:t>phone</a:t>
            </a:r>
            <a:r>
              <a:rPr lang="de-DE" i="1" dirty="0"/>
              <a:t>, </a:t>
            </a:r>
            <a:r>
              <a:rPr lang="de-DE" i="1" dirty="0" err="1"/>
              <a:t>nobody</a:t>
            </a:r>
            <a:r>
              <a:rPr lang="de-DE" i="1" dirty="0"/>
              <a:t> </a:t>
            </a:r>
            <a:r>
              <a:rPr lang="de-DE" i="1" dirty="0" err="1"/>
              <a:t>knows</a:t>
            </a:r>
            <a:r>
              <a:rPr lang="de-DE" i="1" dirty="0"/>
              <a:t>,“ </a:t>
            </a:r>
            <a:r>
              <a:rPr lang="de-DE" i="1" dirty="0" err="1"/>
              <a:t>says</a:t>
            </a:r>
            <a:r>
              <a:rPr lang="de-DE" i="1" dirty="0"/>
              <a:t> </a:t>
            </a:r>
            <a:r>
              <a:rPr lang="de-DE" i="1" dirty="0" err="1"/>
              <a:t>Sernovitz</a:t>
            </a:r>
            <a:r>
              <a:rPr lang="de-DE" i="1" dirty="0"/>
              <a:t>.  „</a:t>
            </a:r>
            <a:r>
              <a:rPr lang="de-DE" i="1" dirty="0" err="1"/>
              <a:t>If</a:t>
            </a:r>
            <a:r>
              <a:rPr lang="de-DE" i="1" dirty="0"/>
              <a:t> </a:t>
            </a:r>
            <a:r>
              <a:rPr lang="de-DE" i="1" dirty="0" err="1"/>
              <a:t>you</a:t>
            </a:r>
            <a:r>
              <a:rPr lang="de-DE" i="1" dirty="0"/>
              <a:t> </a:t>
            </a:r>
            <a:r>
              <a:rPr lang="de-DE" i="1" dirty="0" err="1"/>
              <a:t>solve</a:t>
            </a:r>
            <a:r>
              <a:rPr lang="de-DE" i="1" dirty="0"/>
              <a:t> </a:t>
            </a:r>
            <a:r>
              <a:rPr lang="de-DE" i="1" dirty="0" err="1"/>
              <a:t>that</a:t>
            </a:r>
            <a:r>
              <a:rPr lang="de-DE" i="1" dirty="0"/>
              <a:t> same </a:t>
            </a:r>
            <a:r>
              <a:rPr lang="de-DE" i="1" dirty="0" err="1"/>
              <a:t>problem</a:t>
            </a:r>
            <a:r>
              <a:rPr lang="de-DE" i="1" dirty="0"/>
              <a:t> in </a:t>
            </a:r>
            <a:r>
              <a:rPr lang="de-DE" i="1" dirty="0" err="1"/>
              <a:t>writing</a:t>
            </a:r>
            <a:r>
              <a:rPr lang="de-DE" i="1" dirty="0"/>
              <a:t> on a </a:t>
            </a:r>
            <a:r>
              <a:rPr lang="de-DE" i="1" dirty="0" err="1"/>
              <a:t>blog</a:t>
            </a:r>
            <a:r>
              <a:rPr lang="de-DE" i="1" dirty="0"/>
              <a:t>…“ </a:t>
            </a:r>
            <a:r>
              <a:rPr lang="de-DE" dirty="0"/>
              <a:t>(</a:t>
            </a:r>
            <a:r>
              <a:rPr lang="de-DE" dirty="0" err="1"/>
              <a:t>lines</a:t>
            </a:r>
            <a:r>
              <a:rPr lang="de-DE" dirty="0"/>
              <a:t> 86-90)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15937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D5F2D8-4D84-4986-B95B-6EDB678A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309FDA-62EB-40FF-A1AB-589616596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514350" indent="-514350">
              <a:buAutoNum type="arabicPlain" startAt="2"/>
            </a:pPr>
            <a:r>
              <a:rPr lang="de-DE" b="1" dirty="0" err="1"/>
              <a:t>Hyperbole</a:t>
            </a:r>
            <a:endParaRPr lang="de-DE" b="1" dirty="0"/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i="1" dirty="0"/>
              <a:t>Everybody‘s </a:t>
            </a:r>
            <a:r>
              <a:rPr lang="de-DE" i="1" dirty="0" err="1"/>
              <a:t>job</a:t>
            </a:r>
            <a:r>
              <a:rPr lang="de-DE" i="1" dirty="0"/>
              <a:t> </a:t>
            </a:r>
            <a:r>
              <a:rPr lang="de-DE" i="1" dirty="0" err="1"/>
              <a:t>is</a:t>
            </a:r>
            <a:r>
              <a:rPr lang="de-DE" i="1" dirty="0"/>
              <a:t> </a:t>
            </a:r>
            <a:r>
              <a:rPr lang="de-DE" i="1" dirty="0" err="1"/>
              <a:t>now</a:t>
            </a:r>
            <a:r>
              <a:rPr lang="de-DE" i="1" dirty="0"/>
              <a:t> social </a:t>
            </a:r>
            <a:r>
              <a:rPr lang="de-DE" i="1" dirty="0" err="1"/>
              <a:t>media</a:t>
            </a:r>
            <a:r>
              <a:rPr lang="de-DE" i="1" dirty="0"/>
              <a:t> </a:t>
            </a:r>
            <a:r>
              <a:rPr lang="de-DE" dirty="0"/>
              <a:t>(</a:t>
            </a:r>
            <a:r>
              <a:rPr lang="de-DE" dirty="0" err="1"/>
              <a:t>lines</a:t>
            </a:r>
            <a:r>
              <a:rPr lang="de-DE" dirty="0"/>
              <a:t> 37-38)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i="1" dirty="0"/>
              <a:t>multi-million </a:t>
            </a:r>
            <a:r>
              <a:rPr lang="de-DE" i="1" dirty="0" err="1"/>
              <a:t>dollar</a:t>
            </a:r>
            <a:r>
              <a:rPr lang="de-DE" i="1" dirty="0"/>
              <a:t> </a:t>
            </a:r>
            <a:r>
              <a:rPr lang="de-DE" i="1" dirty="0" err="1"/>
              <a:t>savings</a:t>
            </a:r>
            <a:r>
              <a:rPr lang="de-DE" i="1" dirty="0"/>
              <a:t> </a:t>
            </a:r>
            <a:r>
              <a:rPr lang="de-DE" dirty="0"/>
              <a:t>(</a:t>
            </a:r>
            <a:r>
              <a:rPr lang="de-DE" dirty="0" err="1"/>
              <a:t>line</a:t>
            </a:r>
            <a:r>
              <a:rPr lang="de-DE" dirty="0"/>
              <a:t> 95)</a:t>
            </a:r>
          </a:p>
          <a:p>
            <a:pPr marL="514350" indent="-514350">
              <a:buAutoNum type="arabicPlain" startAt="3"/>
            </a:pPr>
            <a:r>
              <a:rPr lang="de-DE" b="1" dirty="0"/>
              <a:t>Paradox</a:t>
            </a:r>
            <a:r>
              <a:rPr lang="de-DE" dirty="0"/>
              <a:t>  </a:t>
            </a:r>
          </a:p>
          <a:p>
            <a:pPr marL="0" indent="0">
              <a:buNone/>
            </a:pPr>
            <a:r>
              <a:rPr lang="de-DE" i="1" dirty="0"/>
              <a:t>   </a:t>
            </a:r>
            <a:r>
              <a:rPr lang="de-DE" i="1" dirty="0" err="1"/>
              <a:t>It‘s</a:t>
            </a:r>
            <a:r>
              <a:rPr lang="de-DE" i="1" dirty="0"/>
              <a:t> </a:t>
            </a:r>
            <a:r>
              <a:rPr lang="de-DE" i="1" dirty="0" err="1"/>
              <a:t>the</a:t>
            </a:r>
            <a:r>
              <a:rPr lang="de-DE" i="1" dirty="0"/>
              <a:t> </a:t>
            </a:r>
            <a:r>
              <a:rPr lang="de-DE" i="1" dirty="0" err="1"/>
              <a:t>wisdom</a:t>
            </a:r>
            <a:r>
              <a:rPr lang="de-DE" i="1" dirty="0"/>
              <a:t>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i="1" dirty="0" err="1"/>
              <a:t>crowds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8117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432729-FE12-4628-A4A1-C63D82DF5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B0D0CC-C431-4850-B9C0-B722D443C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E-</a:t>
            </a:r>
            <a:r>
              <a:rPr lang="de-DE" dirty="0" err="1"/>
              <a:t>commerce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</a:t>
            </a:r>
            <a:r>
              <a:rPr lang="de-DE" dirty="0" err="1"/>
              <a:t>established</a:t>
            </a:r>
            <a:r>
              <a:rPr lang="de-DE" dirty="0"/>
              <a:t> </a:t>
            </a:r>
            <a:r>
              <a:rPr lang="de-DE" dirty="0" err="1"/>
              <a:t>surprisingly</a:t>
            </a:r>
            <a:r>
              <a:rPr lang="de-DE" dirty="0"/>
              <a:t> </a:t>
            </a:r>
            <a:r>
              <a:rPr lang="de-DE" dirty="0" err="1"/>
              <a:t>quickly</a:t>
            </a:r>
            <a:r>
              <a:rPr lang="de-DE" dirty="0"/>
              <a:t> in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places</a:t>
            </a:r>
            <a:r>
              <a:rPr lang="de-DE" dirty="0"/>
              <a:t>.  The </a:t>
            </a:r>
            <a:r>
              <a:rPr lang="de-DE" dirty="0" err="1"/>
              <a:t>early</a:t>
            </a:r>
            <a:r>
              <a:rPr lang="de-DE" dirty="0"/>
              <a:t> </a:t>
            </a:r>
            <a:r>
              <a:rPr lang="de-DE" dirty="0" err="1"/>
              <a:t>worries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having</a:t>
            </a:r>
            <a:r>
              <a:rPr lang="de-DE" dirty="0"/>
              <a:t> </a:t>
            </a:r>
            <a:r>
              <a:rPr lang="de-DE" dirty="0" err="1"/>
              <a:t>one‘s</a:t>
            </a:r>
            <a:r>
              <a:rPr lang="de-DE" dirty="0"/>
              <a:t> </a:t>
            </a:r>
            <a:r>
              <a:rPr lang="de-DE" dirty="0" err="1"/>
              <a:t>credit</a:t>
            </a:r>
            <a:r>
              <a:rPr lang="de-DE" dirty="0"/>
              <a:t> </a:t>
            </a:r>
            <a:r>
              <a:rPr lang="de-DE" dirty="0" err="1"/>
              <a:t>card</a:t>
            </a:r>
            <a:r>
              <a:rPr lang="de-DE" dirty="0"/>
              <a:t> </a:t>
            </a:r>
            <a:r>
              <a:rPr lang="de-DE" dirty="0" err="1"/>
              <a:t>details</a:t>
            </a:r>
            <a:r>
              <a:rPr lang="de-DE" dirty="0"/>
              <a:t> </a:t>
            </a:r>
            <a:r>
              <a:rPr lang="de-DE" dirty="0" err="1"/>
              <a:t>stolen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goods</a:t>
            </a:r>
            <a:r>
              <a:rPr lang="de-DE" dirty="0"/>
              <a:t> not </a:t>
            </a:r>
            <a:r>
              <a:rPr lang="de-DE" dirty="0" err="1"/>
              <a:t>arriving</a:t>
            </a:r>
            <a:r>
              <a:rPr lang="de-DE" dirty="0"/>
              <a:t>, </a:t>
            </a:r>
            <a:r>
              <a:rPr lang="de-DE" dirty="0" err="1"/>
              <a:t>seem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dissipated</a:t>
            </a:r>
            <a:r>
              <a:rPr lang="de-DE" dirty="0"/>
              <a:t>.  77 per </a:t>
            </a:r>
            <a:r>
              <a:rPr lang="de-DE" dirty="0" err="1"/>
              <a:t>cent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all </a:t>
            </a:r>
            <a:r>
              <a:rPr lang="de-DE" dirty="0" err="1"/>
              <a:t>retail</a:t>
            </a:r>
            <a:r>
              <a:rPr lang="de-DE" dirty="0"/>
              <a:t> </a:t>
            </a:r>
            <a:r>
              <a:rPr lang="de-DE" dirty="0" err="1"/>
              <a:t>purchases</a:t>
            </a:r>
            <a:r>
              <a:rPr lang="de-DE" dirty="0"/>
              <a:t> in Europe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made</a:t>
            </a:r>
            <a:r>
              <a:rPr lang="de-DE" dirty="0"/>
              <a:t> online in 2024.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(4)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issues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e-</a:t>
            </a:r>
            <a:r>
              <a:rPr lang="de-DE" dirty="0" err="1"/>
              <a:t>commerce</a:t>
            </a:r>
            <a:r>
              <a:rPr lang="de-DE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413579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B5CDC8-8695-4CE5-8C26-96403E8E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98-99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99FE8D-BD00-4CF9-B0F9-2A645CBDA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514350" indent="-514350">
              <a:buAutoNum type="arabicPeriod"/>
            </a:pPr>
            <a:r>
              <a:rPr lang="de-DE" dirty="0"/>
              <a:t>In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ways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a social </a:t>
            </a:r>
            <a:r>
              <a:rPr lang="de-DE" dirty="0" err="1"/>
              <a:t>media</a:t>
            </a:r>
            <a:r>
              <a:rPr lang="de-DE" dirty="0"/>
              <a:t> </a:t>
            </a:r>
            <a:r>
              <a:rPr lang="de-DE" dirty="0" err="1"/>
              <a:t>team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organization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department</a:t>
            </a:r>
            <a:r>
              <a:rPr lang="de-DE" dirty="0"/>
              <a:t> in a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and </a:t>
            </a:r>
            <a:r>
              <a:rPr lang="de-DE" dirty="0" err="1"/>
              <a:t>run</a:t>
            </a:r>
            <a:r>
              <a:rPr lang="de-DE" dirty="0"/>
              <a:t> a social </a:t>
            </a:r>
            <a:r>
              <a:rPr lang="de-DE" dirty="0" err="1"/>
              <a:t>media</a:t>
            </a:r>
            <a:r>
              <a:rPr lang="de-DE" dirty="0"/>
              <a:t> </a:t>
            </a:r>
            <a:r>
              <a:rPr lang="de-DE" dirty="0" err="1"/>
              <a:t>team</a:t>
            </a:r>
            <a:r>
              <a:rPr lang="de-DE" dirty="0"/>
              <a:t>?  </a:t>
            </a:r>
            <a:r>
              <a:rPr lang="de-DE" dirty="0" err="1"/>
              <a:t>Why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sort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expect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head</a:t>
            </a:r>
            <a:r>
              <a:rPr lang="de-DE" dirty="0"/>
              <a:t> and </a:t>
            </a:r>
            <a:r>
              <a:rPr lang="de-DE" dirty="0" err="1"/>
              <a:t>members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such a </a:t>
            </a:r>
            <a:r>
              <a:rPr lang="de-DE" dirty="0" err="1"/>
              <a:t>team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a social </a:t>
            </a:r>
            <a:r>
              <a:rPr lang="de-DE" dirty="0" err="1"/>
              <a:t>media</a:t>
            </a:r>
            <a:r>
              <a:rPr lang="de-DE" dirty="0"/>
              <a:t> </a:t>
            </a:r>
            <a:r>
              <a:rPr lang="de-DE" dirty="0" err="1"/>
              <a:t>director</a:t>
            </a:r>
            <a:r>
              <a:rPr lang="de-DE" dirty="0"/>
              <a:t> </a:t>
            </a:r>
            <a:r>
              <a:rPr lang="de-DE" dirty="0" err="1"/>
              <a:t>rewarding</a:t>
            </a:r>
            <a:r>
              <a:rPr lang="de-DE" dirty="0"/>
              <a:t> / </a:t>
            </a:r>
            <a:r>
              <a:rPr lang="de-DE" dirty="0" err="1"/>
              <a:t>difficult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592364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8EC2DF-DD13-42BC-AB1A-A722E46E8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Presentations</a:t>
            </a:r>
            <a:r>
              <a:rPr lang="de-DE" dirty="0"/>
              <a:t>: </a:t>
            </a:r>
            <a:r>
              <a:rPr lang="de-DE" dirty="0" err="1"/>
              <a:t>thinking</a:t>
            </a:r>
            <a:r>
              <a:rPr lang="de-DE" dirty="0"/>
              <a:t> on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feet</a:t>
            </a:r>
            <a:r>
              <a:rPr lang="de-DE" dirty="0"/>
              <a:t>, pp. 100-101.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5A59C4-F8B7-4180-82E3-84E2E512D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do in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situations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28930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2E153-9094-4614-9AF5-4C5F82BBF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Presentations</a:t>
            </a:r>
            <a:r>
              <a:rPr lang="de-DE" dirty="0"/>
              <a:t>: </a:t>
            </a:r>
            <a:r>
              <a:rPr lang="de-DE" dirty="0" err="1"/>
              <a:t>thinking</a:t>
            </a:r>
            <a:r>
              <a:rPr lang="de-DE" dirty="0"/>
              <a:t> on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feet</a:t>
            </a:r>
            <a:r>
              <a:rPr lang="de-DE" dirty="0"/>
              <a:t>, pp. 100-101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986B80-5843-4C8D-85D9-400C7D8EE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/>
              <a:t>CD 3.26</a:t>
            </a:r>
          </a:p>
          <a:p>
            <a:pPr marL="0" indent="0">
              <a:buNone/>
            </a:pPr>
            <a:r>
              <a:rPr lang="de-DE" dirty="0"/>
              <a:t>Sophie Rawlings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head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Information </a:t>
            </a:r>
            <a:r>
              <a:rPr lang="de-DE" dirty="0" err="1"/>
              <a:t>management</a:t>
            </a:r>
            <a:r>
              <a:rPr lang="de-DE" dirty="0"/>
              <a:t> in a UK </a:t>
            </a:r>
            <a:r>
              <a:rPr lang="de-DE" dirty="0" err="1"/>
              <a:t>government</a:t>
            </a:r>
            <a:r>
              <a:rPr lang="de-DE" dirty="0"/>
              <a:t> </a:t>
            </a:r>
            <a:r>
              <a:rPr lang="de-DE" dirty="0" err="1"/>
              <a:t>department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her </a:t>
            </a:r>
            <a:r>
              <a:rPr lang="de-DE" dirty="0" err="1"/>
              <a:t>giving</a:t>
            </a:r>
            <a:r>
              <a:rPr lang="de-DE" dirty="0"/>
              <a:t> a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creating</a:t>
            </a:r>
            <a:r>
              <a:rPr lang="de-DE" dirty="0"/>
              <a:t> web </a:t>
            </a:r>
            <a:r>
              <a:rPr lang="de-DE" dirty="0" err="1"/>
              <a:t>pages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small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she</a:t>
            </a:r>
            <a:r>
              <a:rPr lang="de-DE" dirty="0"/>
              <a:t> deal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7520077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6768D-AF73-4454-B211-AD4C95684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Presentations</a:t>
            </a:r>
            <a:r>
              <a:rPr lang="de-DE" dirty="0"/>
              <a:t>: </a:t>
            </a:r>
            <a:r>
              <a:rPr lang="de-DE" dirty="0" err="1"/>
              <a:t>thinking</a:t>
            </a:r>
            <a:r>
              <a:rPr lang="de-DE" dirty="0"/>
              <a:t> on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feet</a:t>
            </a:r>
            <a:r>
              <a:rPr lang="de-DE" dirty="0"/>
              <a:t>, pp. 100-101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329AA0-2E64-4789-B69D-477550869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b="1" dirty="0"/>
              <a:t>Question 1</a:t>
            </a:r>
          </a:p>
          <a:p>
            <a:pPr marL="0" indent="0">
              <a:buNone/>
            </a:pP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she‘s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talked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it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She</a:t>
            </a:r>
            <a:r>
              <a:rPr lang="de-DE" dirty="0"/>
              <a:t> also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speaker</a:t>
            </a:r>
            <a:r>
              <a:rPr lang="de-DE" dirty="0"/>
              <a:t> will </a:t>
            </a:r>
            <a:r>
              <a:rPr lang="de-DE" dirty="0" err="1"/>
              <a:t>address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issue</a:t>
            </a:r>
            <a:endParaRPr lang="de-DE" dirty="0"/>
          </a:p>
          <a:p>
            <a:pPr marL="0" indent="0">
              <a:buNone/>
            </a:pPr>
            <a:r>
              <a:rPr lang="de-DE" b="1" dirty="0"/>
              <a:t>Question 2</a:t>
            </a:r>
          </a:p>
          <a:p>
            <a:pPr marL="0" indent="0">
              <a:buNone/>
            </a:pP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asks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quesitoner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repeat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She</a:t>
            </a:r>
            <a:r>
              <a:rPr lang="de-DE" dirty="0"/>
              <a:t> also </a:t>
            </a:r>
            <a:r>
              <a:rPr lang="de-DE" dirty="0" err="1"/>
              <a:t>checks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questioner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happy </a:t>
            </a:r>
            <a:r>
              <a:rPr lang="de-DE" dirty="0" err="1"/>
              <a:t>with</a:t>
            </a:r>
            <a:r>
              <a:rPr lang="de-DE" dirty="0"/>
              <a:t> her </a:t>
            </a:r>
            <a:r>
              <a:rPr lang="de-DE" dirty="0" err="1"/>
              <a:t>response</a:t>
            </a:r>
            <a:endParaRPr lang="de-DE" dirty="0"/>
          </a:p>
          <a:p>
            <a:pPr marL="0" indent="0">
              <a:buNone/>
            </a:pPr>
            <a:r>
              <a:rPr lang="de-DE" b="1" dirty="0"/>
              <a:t>Question 3</a:t>
            </a:r>
          </a:p>
          <a:p>
            <a:pPr marL="0" indent="0">
              <a:buNone/>
            </a:pP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replies</a:t>
            </a:r>
            <a:r>
              <a:rPr lang="de-DE" dirty="0"/>
              <a:t> </a:t>
            </a:r>
            <a:r>
              <a:rPr lang="de-DE" dirty="0" err="1"/>
              <a:t>positively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start</a:t>
            </a:r>
            <a:endParaRPr lang="de-DE" dirty="0"/>
          </a:p>
          <a:p>
            <a:pPr marL="0" indent="0">
              <a:buNone/>
            </a:pPr>
            <a:r>
              <a:rPr lang="de-DE" b="1" dirty="0"/>
              <a:t>Question 4</a:t>
            </a:r>
          </a:p>
          <a:p>
            <a:pPr marL="0" indent="0">
              <a:buNone/>
            </a:pP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rephrases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She</a:t>
            </a:r>
            <a:r>
              <a:rPr lang="de-DE" dirty="0"/>
              <a:t> also </a:t>
            </a:r>
            <a:r>
              <a:rPr lang="de-DE" dirty="0" err="1"/>
              <a:t>tries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deal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in a </a:t>
            </a:r>
            <a:r>
              <a:rPr lang="de-DE" dirty="0" err="1"/>
              <a:t>humorous</a:t>
            </a:r>
            <a:r>
              <a:rPr lang="de-DE" dirty="0"/>
              <a:t> </a:t>
            </a:r>
            <a:r>
              <a:rPr lang="de-DE" dirty="0" err="1"/>
              <a:t>way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Also,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finished</a:t>
            </a:r>
            <a:r>
              <a:rPr lang="de-DE" dirty="0"/>
              <a:t> </a:t>
            </a:r>
            <a:r>
              <a:rPr lang="de-DE" dirty="0" err="1"/>
              <a:t>answering</a:t>
            </a:r>
            <a:r>
              <a:rPr lang="de-DE" dirty="0"/>
              <a:t>, </a:t>
            </a: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refers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handout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Sophie </a:t>
            </a:r>
            <a:r>
              <a:rPr lang="de-DE" dirty="0" err="1"/>
              <a:t>finally</a:t>
            </a:r>
            <a:r>
              <a:rPr lang="de-DE" dirty="0"/>
              <a:t> </a:t>
            </a:r>
            <a:r>
              <a:rPr lang="de-DE" dirty="0" err="1"/>
              <a:t>indiciates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time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stop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9777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765CD-4F20-4E35-969A-5D055D8D4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Presentations</a:t>
            </a:r>
            <a:r>
              <a:rPr lang="de-DE" dirty="0"/>
              <a:t>: </a:t>
            </a:r>
            <a:r>
              <a:rPr lang="de-DE" dirty="0" err="1"/>
              <a:t>thinking</a:t>
            </a:r>
            <a:r>
              <a:rPr lang="de-DE" dirty="0"/>
              <a:t> on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feet</a:t>
            </a:r>
            <a:r>
              <a:rPr lang="de-DE" dirty="0"/>
              <a:t>, pp. 100-101.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4CAB67-0BC8-4F35-BCFA-678A0C2CF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/>
              <a:t>CD 3.26</a:t>
            </a:r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gaps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introduce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.  </a:t>
            </a:r>
            <a:r>
              <a:rPr lang="de-DE" dirty="0" err="1"/>
              <a:t>When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kinds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826306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5C2FC-0C9B-450C-87E4-C5F54EC29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Presentations</a:t>
            </a:r>
            <a:r>
              <a:rPr lang="de-DE" dirty="0"/>
              <a:t>: </a:t>
            </a:r>
            <a:r>
              <a:rPr lang="de-DE" dirty="0" err="1"/>
              <a:t>thinking</a:t>
            </a:r>
            <a:r>
              <a:rPr lang="de-DE" dirty="0"/>
              <a:t> on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feet</a:t>
            </a:r>
            <a:r>
              <a:rPr lang="de-DE" dirty="0"/>
              <a:t>, pp. 100-101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C38EC4-7148-41CE-93A9-7573C5627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I was just </a:t>
            </a:r>
            <a:r>
              <a:rPr lang="de-DE" dirty="0" err="1"/>
              <a:t>wondering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thought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I‘d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know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I‘d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interested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more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I </a:t>
            </a:r>
            <a:r>
              <a:rPr lang="de-DE" dirty="0" err="1"/>
              <a:t>mean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,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tell</a:t>
            </a:r>
            <a:r>
              <a:rPr lang="de-DE" dirty="0"/>
              <a:t> </a:t>
            </a:r>
            <a:r>
              <a:rPr lang="de-DE" dirty="0" err="1"/>
              <a:t>us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Yes, but I was </a:t>
            </a:r>
            <a:r>
              <a:rPr lang="de-DE" dirty="0" err="1"/>
              <a:t>wondering</a:t>
            </a:r>
            <a:r>
              <a:rPr lang="de-DE" dirty="0"/>
              <a:t> </a:t>
            </a:r>
            <a:r>
              <a:rPr lang="de-DE" dirty="0" err="1"/>
              <a:t>whether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kinds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indirect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play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time,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sound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polite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tentative,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soften a </a:t>
            </a:r>
            <a:r>
              <a:rPr lang="de-DE" dirty="0" err="1"/>
              <a:t>challenging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aware</a:t>
            </a:r>
            <a:r>
              <a:rPr lang="de-DE" dirty="0"/>
              <a:t> </a:t>
            </a:r>
            <a:r>
              <a:rPr lang="de-DE" dirty="0" err="1"/>
              <a:t>they‘re</a:t>
            </a:r>
            <a:r>
              <a:rPr lang="de-DE" dirty="0"/>
              <a:t> </a:t>
            </a:r>
            <a:r>
              <a:rPr lang="de-DE" dirty="0" err="1"/>
              <a:t>putting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presenter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spot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8277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4C0571-751E-4FAE-B64C-0E42C896E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Presentations</a:t>
            </a:r>
            <a:r>
              <a:rPr lang="de-DE" dirty="0"/>
              <a:t>: </a:t>
            </a:r>
            <a:r>
              <a:rPr lang="de-DE" dirty="0" err="1"/>
              <a:t>thinking</a:t>
            </a:r>
            <a:r>
              <a:rPr lang="de-DE" dirty="0"/>
              <a:t> on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feet</a:t>
            </a:r>
            <a:r>
              <a:rPr lang="de-DE" dirty="0"/>
              <a:t>, pp. 100-101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D59E40-252A-42A5-94FB-E5DCD7FE4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what</a:t>
            </a:r>
            <a:r>
              <a:rPr lang="de-DE" dirty="0"/>
              <a:t> a </a:t>
            </a:r>
            <a:r>
              <a:rPr lang="de-DE" dirty="0" err="1"/>
              <a:t>speaker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thinking</a:t>
            </a:r>
            <a:r>
              <a:rPr lang="de-DE" dirty="0"/>
              <a:t>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he </a:t>
            </a:r>
            <a:r>
              <a:rPr lang="de-DE" dirty="0" err="1"/>
              <a:t>actually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? 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03610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86C9C7-DC01-4F9C-A3E0-44EAFFCB4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958076-3BA5-4C84-83B5-17B4571BB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That‘s</a:t>
            </a:r>
            <a:r>
              <a:rPr lang="de-DE" dirty="0"/>
              <a:t> an </a:t>
            </a:r>
            <a:r>
              <a:rPr lang="de-DE" dirty="0" err="1"/>
              <a:t>interesting</a:t>
            </a:r>
            <a:r>
              <a:rPr lang="de-DE" dirty="0"/>
              <a:t> / a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… </a:t>
            </a:r>
          </a:p>
          <a:p>
            <a:pPr marL="0" indent="0">
              <a:buNone/>
            </a:pPr>
            <a:r>
              <a:rPr lang="de-DE" dirty="0"/>
              <a:t>   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afraid</a:t>
            </a:r>
            <a:r>
              <a:rPr lang="de-DE" dirty="0"/>
              <a:t> I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at </a:t>
            </a:r>
            <a:r>
              <a:rPr lang="de-DE" dirty="0" err="1"/>
              <a:t>hand</a:t>
            </a:r>
            <a:r>
              <a:rPr lang="de-DE" dirty="0"/>
              <a:t>, but …</a:t>
            </a:r>
          </a:p>
          <a:p>
            <a:pPr marL="514350" indent="-514350">
              <a:buAutoNum type="arabicPeriod" startAt="2"/>
            </a:pPr>
            <a:r>
              <a:rPr lang="de-DE" dirty="0"/>
              <a:t>As </a:t>
            </a:r>
            <a:r>
              <a:rPr lang="de-DE" dirty="0" err="1"/>
              <a:t>I‘ve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said</a:t>
            </a:r>
            <a:r>
              <a:rPr lang="de-DE" dirty="0"/>
              <a:t>…</a:t>
            </a:r>
          </a:p>
          <a:p>
            <a:pPr marL="0" indent="0">
              <a:buNone/>
            </a:pPr>
            <a:r>
              <a:rPr lang="de-DE" dirty="0"/>
              <a:t>   Well,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I was </a:t>
            </a:r>
            <a:r>
              <a:rPr lang="de-DE" dirty="0" err="1"/>
              <a:t>talking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Wel</a:t>
            </a:r>
            <a:r>
              <a:rPr lang="de-DE" dirty="0"/>
              <a:t>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back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main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…</a:t>
            </a:r>
          </a:p>
          <a:p>
            <a:pPr marL="514350" indent="-514350">
              <a:buAutoNum type="arabicPeriod" startAt="3"/>
            </a:pPr>
            <a:r>
              <a:rPr lang="de-DE" dirty="0" err="1"/>
              <a:t>Could</a:t>
            </a:r>
            <a:r>
              <a:rPr lang="de-DE" dirty="0"/>
              <a:t> I </a:t>
            </a:r>
            <a:r>
              <a:rPr lang="de-DE" dirty="0" err="1"/>
              <a:t>come</a:t>
            </a:r>
            <a:r>
              <a:rPr lang="de-DE" dirty="0"/>
              <a:t> back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later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/>
              <a:t>     </a:t>
            </a:r>
            <a:r>
              <a:rPr lang="de-DE" dirty="0" err="1"/>
              <a:t>I‘m</a:t>
            </a:r>
            <a:r>
              <a:rPr lang="de-DE" dirty="0"/>
              <a:t> sorry, but </a:t>
            </a:r>
            <a:r>
              <a:rPr lang="de-DE" dirty="0" err="1"/>
              <a:t>we‘re</a:t>
            </a:r>
            <a:r>
              <a:rPr lang="de-DE" dirty="0"/>
              <a:t> </a:t>
            </a:r>
            <a:r>
              <a:rPr lang="de-DE" dirty="0" err="1"/>
              <a:t>running</a:t>
            </a:r>
            <a:r>
              <a:rPr lang="de-DE" dirty="0"/>
              <a:t> out </a:t>
            </a:r>
            <a:r>
              <a:rPr lang="de-DE" dirty="0" err="1"/>
              <a:t>of</a:t>
            </a:r>
            <a:r>
              <a:rPr lang="de-DE" dirty="0"/>
              <a:t> time </a:t>
            </a:r>
            <a:r>
              <a:rPr lang="de-DE" dirty="0" err="1"/>
              <a:t>now</a:t>
            </a:r>
            <a:r>
              <a:rPr lang="de-DE" dirty="0"/>
              <a:t>.</a:t>
            </a:r>
          </a:p>
          <a:p>
            <a:pPr marL="514350" indent="-514350">
              <a:buAutoNum type="arabicPeriod" startAt="4"/>
            </a:pPr>
            <a:r>
              <a:rPr lang="de-DE" dirty="0" err="1"/>
              <a:t>I‘m</a:t>
            </a:r>
            <a:r>
              <a:rPr lang="de-DE" dirty="0"/>
              <a:t> sorry,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speaking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/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mike</a:t>
            </a:r>
            <a:r>
              <a:rPr lang="de-DE" dirty="0"/>
              <a:t> / </a:t>
            </a:r>
            <a:r>
              <a:rPr lang="de-DE" dirty="0" err="1"/>
              <a:t>repeating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/>
              <a:t>   So,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I‘ve</a:t>
            </a:r>
            <a:r>
              <a:rPr lang="de-DE" dirty="0"/>
              <a:t> </a:t>
            </a:r>
            <a:r>
              <a:rPr lang="de-DE" dirty="0" err="1"/>
              <a:t>understood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correctly</a:t>
            </a:r>
            <a:r>
              <a:rPr lang="de-DE" dirty="0"/>
              <a:t>, </a:t>
            </a:r>
            <a:r>
              <a:rPr lang="de-DE" dirty="0" err="1"/>
              <a:t>you‘re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whether</a:t>
            </a:r>
            <a:r>
              <a:rPr lang="de-DE" dirty="0"/>
              <a:t> …?</a:t>
            </a:r>
          </a:p>
        </p:txBody>
      </p:sp>
    </p:spTree>
    <p:extLst>
      <p:ext uri="{BB962C8B-B14F-4D97-AF65-F5344CB8AC3E}">
        <p14:creationId xmlns:p14="http://schemas.microsoft.com/office/powerpoint/2010/main" val="19530250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72A53D-9D63-460D-9AC9-65AD95701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97A7F1-245E-49A4-86E7-D08E2AA8B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Contd</a:t>
            </a:r>
            <a:r>
              <a:rPr lang="de-DE" dirty="0"/>
              <a:t>.)</a:t>
            </a:r>
          </a:p>
          <a:p>
            <a:pPr marL="514350" indent="-514350">
              <a:buAutoNum type="arabicPeriod" startAt="5"/>
            </a:pPr>
            <a:r>
              <a:rPr lang="de-DE" dirty="0" err="1"/>
              <a:t>I‘m</a:t>
            </a:r>
            <a:r>
              <a:rPr lang="de-DE" dirty="0"/>
              <a:t> sorry, but </a:t>
            </a:r>
            <a:r>
              <a:rPr lang="de-DE" dirty="0" err="1"/>
              <a:t>that‘s</a:t>
            </a:r>
            <a:r>
              <a:rPr lang="de-DE" dirty="0"/>
              <a:t> not </a:t>
            </a:r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aim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today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I‘m</a:t>
            </a:r>
            <a:r>
              <a:rPr lang="de-DE" dirty="0"/>
              <a:t> sorry, but </a:t>
            </a:r>
            <a:r>
              <a:rPr lang="de-DE" dirty="0" err="1"/>
              <a:t>that‘s</a:t>
            </a:r>
            <a:r>
              <a:rPr lang="de-DE" dirty="0"/>
              <a:t> not </a:t>
            </a:r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field</a:t>
            </a:r>
            <a:r>
              <a:rPr lang="de-DE" dirty="0"/>
              <a:t> / </a:t>
            </a:r>
            <a:r>
              <a:rPr lang="de-DE" dirty="0" err="1"/>
              <a:t>area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research</a:t>
            </a:r>
            <a:r>
              <a:rPr lang="de-DE" dirty="0"/>
              <a:t>.</a:t>
            </a:r>
          </a:p>
          <a:p>
            <a:pPr marL="514350" indent="-514350">
              <a:buAutoNum type="arabicPeriod" startAt="6"/>
            </a:pPr>
            <a:r>
              <a:rPr lang="de-DE" dirty="0"/>
              <a:t>I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detail</a:t>
            </a:r>
            <a:r>
              <a:rPr lang="de-DE" dirty="0"/>
              <a:t> at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, but </a:t>
            </a:r>
            <a:r>
              <a:rPr lang="de-DE" dirty="0" err="1"/>
              <a:t>what</a:t>
            </a:r>
            <a:r>
              <a:rPr lang="de-DE" dirty="0"/>
              <a:t> I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…</a:t>
            </a:r>
          </a:p>
          <a:p>
            <a:pPr marL="0" indent="0">
              <a:buNone/>
            </a:pPr>
            <a:r>
              <a:rPr lang="de-DE" dirty="0"/>
              <a:t>    </a:t>
            </a:r>
            <a:r>
              <a:rPr lang="de-DE" dirty="0" err="1"/>
              <a:t>Actually</a:t>
            </a:r>
            <a:r>
              <a:rPr lang="de-DE" dirty="0"/>
              <a:t>, (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expert) </a:t>
            </a:r>
            <a:r>
              <a:rPr lang="de-DE" dirty="0" err="1"/>
              <a:t>has</a:t>
            </a:r>
            <a:r>
              <a:rPr lang="de-DE" dirty="0"/>
              <a:t> a </a:t>
            </a:r>
            <a:r>
              <a:rPr lang="de-DE" dirty="0" err="1"/>
              <a:t>theory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  I </a:t>
            </a:r>
            <a:r>
              <a:rPr lang="de-DE" dirty="0" err="1"/>
              <a:t>hope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.</a:t>
            </a:r>
          </a:p>
          <a:p>
            <a:pPr marL="514350" indent="-514350">
              <a:buAutoNum type="arabicPeriod" startAt="7"/>
            </a:pP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afraid</a:t>
            </a:r>
            <a:r>
              <a:rPr lang="de-DE" dirty="0"/>
              <a:t> </a:t>
            </a:r>
            <a:r>
              <a:rPr lang="de-DE" dirty="0" err="1"/>
              <a:t>that‘s</a:t>
            </a:r>
            <a:r>
              <a:rPr lang="de-DE" dirty="0"/>
              <a:t> all </a:t>
            </a:r>
            <a:r>
              <a:rPr lang="de-DE" dirty="0" err="1"/>
              <a:t>we‘ve</a:t>
            </a:r>
            <a:r>
              <a:rPr lang="de-DE" dirty="0"/>
              <a:t> </a:t>
            </a:r>
            <a:r>
              <a:rPr lang="de-DE" dirty="0" err="1"/>
              <a:t>got</a:t>
            </a:r>
            <a:r>
              <a:rPr lang="de-DE" dirty="0"/>
              <a:t> time </a:t>
            </a:r>
            <a:r>
              <a:rPr lang="de-DE" dirty="0" err="1"/>
              <a:t>for</a:t>
            </a:r>
            <a:r>
              <a:rPr lang="de-DE" dirty="0"/>
              <a:t>.  </a:t>
            </a:r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    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afraid</a:t>
            </a:r>
            <a:r>
              <a:rPr lang="de-DE" dirty="0"/>
              <a:t> </a:t>
            </a:r>
            <a:r>
              <a:rPr lang="de-DE" dirty="0" err="1"/>
              <a:t>we‘ve</a:t>
            </a:r>
            <a:r>
              <a:rPr lang="de-DE" dirty="0"/>
              <a:t> </a:t>
            </a:r>
            <a:r>
              <a:rPr lang="de-DE" dirty="0" err="1"/>
              <a:t>run</a:t>
            </a:r>
            <a:r>
              <a:rPr lang="de-DE" dirty="0"/>
              <a:t> out </a:t>
            </a:r>
            <a:r>
              <a:rPr lang="de-DE" dirty="0" err="1"/>
              <a:t>of</a:t>
            </a:r>
            <a:r>
              <a:rPr lang="de-DE" dirty="0"/>
              <a:t> time, but </a:t>
            </a:r>
            <a:r>
              <a:rPr lang="de-DE" dirty="0" err="1"/>
              <a:t>I‘d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happy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discuss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break.</a:t>
            </a:r>
          </a:p>
          <a:p>
            <a:pPr marL="514350" indent="-514350">
              <a:buAutoNum type="arabicPeriod" startAt="8"/>
            </a:pPr>
            <a:r>
              <a:rPr lang="de-DE" dirty="0" err="1"/>
              <a:t>That‘s</a:t>
            </a:r>
            <a:r>
              <a:rPr lang="de-DE" dirty="0"/>
              <a:t> a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interesting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.  </a:t>
            </a:r>
            <a:r>
              <a:rPr lang="de-DE" dirty="0" err="1"/>
              <a:t>I‘d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happy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discuss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further</a:t>
            </a:r>
            <a:r>
              <a:rPr lang="de-DE" dirty="0"/>
              <a:t> after </a:t>
            </a: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 </a:t>
            </a:r>
            <a:r>
              <a:rPr lang="de-DE" dirty="0" err="1"/>
              <a:t>That‘s</a:t>
            </a:r>
            <a:r>
              <a:rPr lang="de-DE" dirty="0"/>
              <a:t> </a:t>
            </a:r>
            <a:r>
              <a:rPr lang="de-DE" dirty="0" err="1"/>
              <a:t>quite</a:t>
            </a:r>
            <a:r>
              <a:rPr lang="de-DE" dirty="0"/>
              <a:t> a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. 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you‘d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find </a:t>
            </a:r>
            <a:r>
              <a:rPr lang="de-DE" dirty="0" err="1"/>
              <a:t>me</a:t>
            </a:r>
            <a:r>
              <a:rPr lang="de-DE" dirty="0"/>
              <a:t> after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, </a:t>
            </a:r>
            <a:r>
              <a:rPr lang="de-DE" dirty="0" err="1"/>
              <a:t>I‘d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happy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discuss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in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detail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1803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DF828-4315-4455-9B15-999787C67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Case Study: The </a:t>
            </a:r>
            <a:r>
              <a:rPr lang="de-DE" dirty="0" err="1"/>
              <a:t>fashion</a:t>
            </a:r>
            <a:r>
              <a:rPr lang="de-DE" dirty="0"/>
              <a:t> screen, pp. 102-103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896045DD-EF9B-4891-9D99-672A7F6FD2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6590953"/>
              </p:ext>
            </p:extLst>
          </p:nvPr>
        </p:nvGraphicFramePr>
        <p:xfrm>
          <a:off x="838200" y="1825625"/>
          <a:ext cx="10515600" cy="468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54812270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33617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Company / </a:t>
                      </a:r>
                      <a:r>
                        <a:rPr lang="de-DE" dirty="0" err="1"/>
                        <a:t>founder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Meerza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Tailoring</a:t>
                      </a:r>
                      <a:r>
                        <a:rPr lang="de-DE" dirty="0"/>
                        <a:t> Fashion (MTF)/ </a:t>
                      </a:r>
                      <a:r>
                        <a:rPr lang="de-DE" dirty="0" err="1"/>
                        <a:t>Zayna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Meerza</a:t>
                      </a:r>
                      <a:r>
                        <a:rPr lang="de-DE" dirty="0"/>
                        <a:t> (ZM)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92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Based</a:t>
                      </a:r>
                      <a:r>
                        <a:rPr lang="de-DE" dirty="0"/>
                        <a:t> 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Paris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874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Reputation / </a:t>
                      </a:r>
                      <a:r>
                        <a:rPr lang="de-DE" dirty="0" err="1"/>
                        <a:t>award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ZM </a:t>
                      </a:r>
                      <a:r>
                        <a:rPr lang="de-DE" dirty="0" err="1"/>
                        <a:t>one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leading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igures</a:t>
                      </a:r>
                      <a:r>
                        <a:rPr lang="de-DE" dirty="0"/>
                        <a:t> in </a:t>
                      </a:r>
                      <a:r>
                        <a:rPr lang="de-DE" dirty="0" err="1"/>
                        <a:t>tailoring</a:t>
                      </a:r>
                      <a:r>
                        <a:rPr lang="de-DE" dirty="0"/>
                        <a:t> – Best </a:t>
                      </a:r>
                      <a:r>
                        <a:rPr lang="de-DE" dirty="0" err="1"/>
                        <a:t>Female</a:t>
                      </a:r>
                      <a:r>
                        <a:rPr lang="de-DE" dirty="0"/>
                        <a:t> Entrepreneur in France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800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Clientele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Leading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executives</a:t>
                      </a:r>
                      <a:r>
                        <a:rPr lang="de-DE" dirty="0"/>
                        <a:t> – </a:t>
                      </a:r>
                      <a:r>
                        <a:rPr lang="de-DE" dirty="0" err="1"/>
                        <a:t>men</a:t>
                      </a:r>
                      <a:r>
                        <a:rPr lang="de-DE" dirty="0"/>
                        <a:t> and </a:t>
                      </a:r>
                      <a:r>
                        <a:rPr lang="de-DE" dirty="0" err="1"/>
                        <a:t>women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69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Typical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price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for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suit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€750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120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Business </a:t>
                      </a:r>
                      <a:r>
                        <a:rPr lang="de-DE" dirty="0" err="1"/>
                        <a:t>model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From</a:t>
                      </a:r>
                      <a:r>
                        <a:rPr lang="de-DE" dirty="0"/>
                        <a:t> „</a:t>
                      </a:r>
                      <a:r>
                        <a:rPr lang="de-DE" dirty="0" err="1"/>
                        <a:t>bricks</a:t>
                      </a:r>
                      <a:r>
                        <a:rPr lang="de-DE" dirty="0"/>
                        <a:t>-and-</a:t>
                      </a:r>
                      <a:r>
                        <a:rPr lang="de-DE" dirty="0" err="1"/>
                        <a:t>mortar</a:t>
                      </a:r>
                      <a:r>
                        <a:rPr lang="de-DE" dirty="0"/>
                        <a:t>“ </a:t>
                      </a:r>
                      <a:r>
                        <a:rPr lang="de-DE" dirty="0" err="1"/>
                        <a:t>outlet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to</a:t>
                      </a:r>
                      <a:r>
                        <a:rPr lang="de-DE" dirty="0"/>
                        <a:t> online.  Clients‘ </a:t>
                      </a:r>
                      <a:r>
                        <a:rPr lang="de-DE" dirty="0" err="1"/>
                        <a:t>measurements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saved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for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future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ref</a:t>
                      </a:r>
                      <a:r>
                        <a:rPr lang="de-DE" dirty="0"/>
                        <a:t>/</a:t>
                      </a:r>
                      <a:r>
                        <a:rPr lang="de-DE" dirty="0" err="1"/>
                        <a:t>updating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043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Other </a:t>
                      </a:r>
                      <a:r>
                        <a:rPr lang="de-DE" dirty="0" err="1"/>
                        <a:t>outlets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London; Frankfurt; </a:t>
                      </a:r>
                      <a:r>
                        <a:rPr lang="de-DE" dirty="0" err="1"/>
                        <a:t>Brussels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where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suits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are</a:t>
                      </a:r>
                      <a:r>
                        <a:rPr lang="de-DE" dirty="0"/>
                        <a:t> also </a:t>
                      </a:r>
                      <a:r>
                        <a:rPr lang="de-DE" dirty="0" err="1"/>
                        <a:t>made</a:t>
                      </a:r>
                      <a:r>
                        <a:rPr lang="de-DE" dirty="0"/>
                        <a:t> and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where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delivered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19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New </a:t>
                      </a:r>
                      <a:r>
                        <a:rPr lang="de-DE" dirty="0" err="1"/>
                        <a:t>service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Shirts </a:t>
                      </a:r>
                      <a:r>
                        <a:rPr lang="de-DE" dirty="0" err="1"/>
                        <a:t>sold</a:t>
                      </a:r>
                      <a:r>
                        <a:rPr lang="de-DE" dirty="0"/>
                        <a:t> online – </a:t>
                      </a:r>
                      <a:r>
                        <a:rPr lang="de-DE" dirty="0" err="1"/>
                        <a:t>customers</a:t>
                      </a:r>
                      <a:r>
                        <a:rPr lang="de-DE" dirty="0"/>
                        <a:t> just </a:t>
                      </a:r>
                      <a:r>
                        <a:rPr lang="de-DE" dirty="0" err="1"/>
                        <a:t>enter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measurements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879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Threats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Cut-</a:t>
                      </a:r>
                      <a:r>
                        <a:rPr lang="de-DE" dirty="0" err="1"/>
                        <a:t>price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fashion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sites</a:t>
                      </a:r>
                      <a:r>
                        <a:rPr lang="de-DE" dirty="0"/>
                        <a:t>; </a:t>
                      </a:r>
                      <a:r>
                        <a:rPr lang="de-DE" dirty="0" err="1"/>
                        <a:t>competitors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using</a:t>
                      </a:r>
                      <a:r>
                        <a:rPr lang="de-DE" dirty="0"/>
                        <a:t> viral </a:t>
                      </a:r>
                      <a:r>
                        <a:rPr lang="de-DE" dirty="0" err="1"/>
                        <a:t>marketing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including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blogging</a:t>
                      </a:r>
                      <a:r>
                        <a:rPr lang="de-DE" dirty="0"/>
                        <a:t> and social </a:t>
                      </a:r>
                      <a:r>
                        <a:rPr lang="de-DE" dirty="0" err="1"/>
                        <a:t>networking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43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96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2A8A1-F20D-41F1-BEC5-A553B9507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BE3CD3-CF27-4F01-8ACA-F191005FB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Key </a:t>
            </a:r>
            <a:r>
              <a:rPr lang="de-DE" dirty="0" err="1"/>
              <a:t>Issue</a:t>
            </a:r>
            <a:r>
              <a:rPr lang="de-DE" dirty="0"/>
              <a:t> 1</a:t>
            </a:r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frustration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b="1" dirty="0"/>
              <a:t>e-</a:t>
            </a:r>
            <a:r>
              <a:rPr lang="de-DE" b="1" dirty="0" err="1"/>
              <a:t>commerce</a:t>
            </a:r>
            <a:r>
              <a:rPr lang="de-DE" b="1" dirty="0"/>
              <a:t> </a:t>
            </a:r>
            <a:r>
              <a:rPr lang="de-DE" b="1" dirty="0" err="1"/>
              <a:t>sites</a:t>
            </a:r>
            <a:r>
              <a:rPr lang="de-DE" dirty="0"/>
              <a:t>.  The </a:t>
            </a:r>
            <a:r>
              <a:rPr lang="de-DE" dirty="0" err="1"/>
              <a:t>best</a:t>
            </a:r>
            <a:r>
              <a:rPr lang="de-DE" dirty="0"/>
              <a:t>, like </a:t>
            </a:r>
            <a:r>
              <a:rPr lang="de-DE" dirty="0" err="1"/>
              <a:t>Amazon‘s</a:t>
            </a:r>
            <a:r>
              <a:rPr lang="de-DE" dirty="0"/>
              <a:t>, </a:t>
            </a:r>
            <a:r>
              <a:rPr lang="de-DE" dirty="0" err="1"/>
              <a:t>are</a:t>
            </a:r>
            <a:r>
              <a:rPr lang="de-DE" dirty="0"/>
              <a:t> a </a:t>
            </a:r>
            <a:r>
              <a:rPr lang="de-DE" dirty="0" err="1"/>
              <a:t>pleasure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, but 15 </a:t>
            </a:r>
            <a:r>
              <a:rPr lang="de-DE" dirty="0" err="1"/>
              <a:t>years</a:t>
            </a:r>
            <a:r>
              <a:rPr lang="de-DE" dirty="0"/>
              <a:t> after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/>
              <a:t>e-</a:t>
            </a:r>
            <a:r>
              <a:rPr lang="de-DE" b="1" dirty="0" err="1"/>
              <a:t>tailing</a:t>
            </a:r>
            <a:r>
              <a:rPr lang="de-DE" dirty="0"/>
              <a:t>,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still </a:t>
            </a:r>
            <a:r>
              <a:rPr lang="de-DE" dirty="0" err="1"/>
              <a:t>surprisingly</a:t>
            </a:r>
            <a:r>
              <a:rPr lang="de-DE" dirty="0"/>
              <a:t> </a:t>
            </a:r>
            <a:r>
              <a:rPr lang="de-DE" dirty="0" err="1"/>
              <a:t>inefficient</a:t>
            </a:r>
            <a:r>
              <a:rPr lang="de-DE" dirty="0"/>
              <a:t>, so </a:t>
            </a:r>
            <a:r>
              <a:rPr lang="de-DE" dirty="0" err="1"/>
              <a:t>purchases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not </a:t>
            </a:r>
            <a:r>
              <a:rPr lang="de-DE" dirty="0" err="1"/>
              <a:t>completed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resulting</a:t>
            </a:r>
            <a:r>
              <a:rPr lang="de-DE" dirty="0"/>
              <a:t> </a:t>
            </a:r>
            <a:r>
              <a:rPr lang="de-DE" b="1" dirty="0"/>
              <a:t>virtual </a:t>
            </a:r>
            <a:r>
              <a:rPr lang="de-DE" b="1" dirty="0" err="1"/>
              <a:t>shopping</a:t>
            </a:r>
            <a:r>
              <a:rPr lang="de-DE" b="1" dirty="0"/>
              <a:t> </a:t>
            </a:r>
            <a:r>
              <a:rPr lang="de-DE" b="1" dirty="0" err="1"/>
              <a:t>trolleys</a:t>
            </a:r>
            <a:r>
              <a:rPr lang="de-DE" b="1" dirty="0"/>
              <a:t> </a:t>
            </a:r>
            <a:r>
              <a:rPr lang="de-DE" dirty="0" err="1"/>
              <a:t>abandoned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virtual </a:t>
            </a:r>
            <a:r>
              <a:rPr lang="de-DE" b="1" dirty="0" err="1"/>
              <a:t>aisles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sites</a:t>
            </a:r>
            <a:r>
              <a:rPr lang="de-DE" dirty="0"/>
              <a:t> – an e-</a:t>
            </a:r>
            <a:r>
              <a:rPr lang="de-DE" dirty="0" err="1"/>
              <a:t>tailer‘s</a:t>
            </a:r>
            <a:r>
              <a:rPr lang="de-DE" dirty="0"/>
              <a:t> </a:t>
            </a:r>
            <a:r>
              <a:rPr lang="de-DE" dirty="0" err="1"/>
              <a:t>nightmare</a:t>
            </a:r>
            <a:r>
              <a:rPr lang="de-DE" dirty="0"/>
              <a:t>!  This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traditional </a:t>
            </a:r>
            <a:r>
              <a:rPr lang="de-DE" dirty="0" err="1"/>
              <a:t>retailers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developed</a:t>
            </a:r>
            <a:r>
              <a:rPr lang="de-DE" dirty="0"/>
              <a:t> e-</a:t>
            </a:r>
            <a:r>
              <a:rPr lang="de-DE" dirty="0" err="1"/>
              <a:t>tailing</a:t>
            </a:r>
            <a:r>
              <a:rPr lang="de-DE" dirty="0"/>
              <a:t> </a:t>
            </a:r>
            <a:r>
              <a:rPr lang="de-DE" dirty="0" err="1"/>
              <a:t>operations</a:t>
            </a:r>
            <a:r>
              <a:rPr lang="de-DE" dirty="0"/>
              <a:t>,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general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types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operation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going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relate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.  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eliminating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quite</a:t>
            </a:r>
            <a:r>
              <a:rPr lang="de-DE" dirty="0"/>
              <a:t> </a:t>
            </a:r>
            <a:r>
              <a:rPr lang="de-DE" b="1" dirty="0" err="1"/>
              <a:t>integrated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possibility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picking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 </a:t>
            </a:r>
            <a:r>
              <a:rPr lang="de-DE" dirty="0" err="1"/>
              <a:t>ordered</a:t>
            </a:r>
            <a:r>
              <a:rPr lang="de-DE" dirty="0"/>
              <a:t> online at a </a:t>
            </a:r>
            <a:r>
              <a:rPr lang="de-DE" dirty="0" err="1"/>
              <a:t>nearby</a:t>
            </a:r>
            <a:r>
              <a:rPr lang="de-DE" dirty="0"/>
              <a:t> </a:t>
            </a:r>
            <a:r>
              <a:rPr lang="de-DE" dirty="0" err="1"/>
              <a:t>store</a:t>
            </a:r>
            <a:r>
              <a:rPr lang="de-DE" dirty="0"/>
              <a:t>.  This </a:t>
            </a:r>
            <a:r>
              <a:rPr lang="de-DE" dirty="0" err="1"/>
              <a:t>alleviates</a:t>
            </a:r>
            <a:r>
              <a:rPr lang="de-DE" dirty="0"/>
              <a:t> a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/>
              <a:t> in e-</a:t>
            </a:r>
            <a:r>
              <a:rPr lang="de-DE" dirty="0" err="1"/>
              <a:t>commerce</a:t>
            </a:r>
            <a:r>
              <a:rPr lang="de-DE" dirty="0"/>
              <a:t>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physical</a:t>
            </a:r>
            <a:r>
              <a:rPr lang="de-DE" b="1" dirty="0"/>
              <a:t> </a:t>
            </a:r>
            <a:r>
              <a:rPr lang="de-DE" b="1" dirty="0" err="1"/>
              <a:t>delivery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goods</a:t>
            </a:r>
            <a:r>
              <a:rPr lang="de-D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125916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402FD-BAB6-41E0-80C2-27CD6FD8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Case Study: The </a:t>
            </a:r>
            <a:r>
              <a:rPr lang="de-DE" dirty="0" err="1"/>
              <a:t>fashion</a:t>
            </a:r>
            <a:r>
              <a:rPr lang="de-DE" dirty="0"/>
              <a:t> screen, pp. 102-103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62CF67-71DF-427E-B0DD-2A607C7EC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Meerza</a:t>
            </a:r>
            <a:r>
              <a:rPr lang="de-DE" dirty="0"/>
              <a:t> </a:t>
            </a:r>
            <a:r>
              <a:rPr lang="de-DE" dirty="0" err="1"/>
              <a:t>Tailoring</a:t>
            </a:r>
            <a:r>
              <a:rPr lang="de-DE" dirty="0"/>
              <a:t> </a:t>
            </a:r>
            <a:r>
              <a:rPr lang="de-DE" dirty="0" err="1"/>
              <a:t>fashion</a:t>
            </a:r>
            <a:r>
              <a:rPr lang="de-DE" dirty="0"/>
              <a:t> on </a:t>
            </a:r>
            <a:r>
              <a:rPr lang="de-DE" dirty="0" err="1"/>
              <a:t>pages</a:t>
            </a:r>
            <a:r>
              <a:rPr lang="de-DE" dirty="0"/>
              <a:t> 102 and 103.  </a:t>
            </a:r>
          </a:p>
          <a:p>
            <a:pPr marL="0" indent="0">
              <a:buNone/>
            </a:pPr>
            <a:r>
              <a:rPr lang="de-DE" dirty="0"/>
              <a:t>On </a:t>
            </a:r>
            <a:r>
              <a:rPr lang="de-DE" dirty="0" err="1"/>
              <a:t>the</a:t>
            </a:r>
            <a:r>
              <a:rPr lang="de-DE" dirty="0"/>
              <a:t> „</a:t>
            </a:r>
            <a:r>
              <a:rPr lang="de-DE" dirty="0" err="1"/>
              <a:t>fashion</a:t>
            </a:r>
            <a:r>
              <a:rPr lang="de-DE" dirty="0"/>
              <a:t> </a:t>
            </a:r>
            <a:r>
              <a:rPr lang="de-DE" dirty="0" err="1"/>
              <a:t>blog</a:t>
            </a:r>
            <a:r>
              <a:rPr lang="de-DE" dirty="0"/>
              <a:t>“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a </a:t>
            </a:r>
            <a:r>
              <a:rPr lang="de-DE" dirty="0" err="1"/>
              <a:t>number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complaints</a:t>
            </a:r>
            <a:r>
              <a:rPr lang="de-DE" dirty="0"/>
              <a:t> (6 </a:t>
            </a:r>
            <a:r>
              <a:rPr lang="de-DE" dirty="0" err="1"/>
              <a:t>actually</a:t>
            </a:r>
            <a:r>
              <a:rPr lang="de-DE" dirty="0"/>
              <a:t>)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online </a:t>
            </a:r>
            <a:r>
              <a:rPr lang="de-DE" dirty="0" err="1"/>
              <a:t>store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We</a:t>
            </a:r>
            <a:r>
              <a:rPr lang="de-DE" dirty="0"/>
              <a:t> will listen </a:t>
            </a:r>
            <a:r>
              <a:rPr lang="de-DE" dirty="0" err="1"/>
              <a:t>to</a:t>
            </a:r>
            <a:r>
              <a:rPr lang="de-DE" dirty="0"/>
              <a:t> an online interview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founder</a:t>
            </a:r>
            <a:r>
              <a:rPr lang="de-DE" dirty="0"/>
              <a:t> </a:t>
            </a:r>
            <a:r>
              <a:rPr lang="de-DE" dirty="0" err="1"/>
              <a:t>Zayna</a:t>
            </a:r>
            <a:r>
              <a:rPr lang="de-DE" dirty="0"/>
              <a:t> </a:t>
            </a:r>
            <a:r>
              <a:rPr lang="de-DE" dirty="0" err="1"/>
              <a:t>Meerza</a:t>
            </a:r>
            <a:r>
              <a:rPr lang="de-DE" dirty="0"/>
              <a:t> at a </a:t>
            </a:r>
            <a:r>
              <a:rPr lang="de-DE" dirty="0" err="1"/>
              <a:t>fashion</a:t>
            </a:r>
            <a:r>
              <a:rPr lang="de-DE" dirty="0"/>
              <a:t> </a:t>
            </a:r>
            <a:r>
              <a:rPr lang="de-DE" dirty="0" err="1"/>
              <a:t>event</a:t>
            </a:r>
            <a:r>
              <a:rPr lang="de-DE" dirty="0"/>
              <a:t>. 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cope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interview?  </a:t>
            </a:r>
          </a:p>
          <a:p>
            <a:pPr marL="0" indent="0">
              <a:buNone/>
            </a:pPr>
            <a:r>
              <a:rPr lang="de-DE" dirty="0"/>
              <a:t>Work in a </a:t>
            </a:r>
            <a:r>
              <a:rPr lang="de-DE" dirty="0" err="1"/>
              <a:t>group</a:t>
            </a:r>
            <a:r>
              <a:rPr lang="de-DE" dirty="0"/>
              <a:t> and </a:t>
            </a:r>
            <a:r>
              <a:rPr lang="de-DE" dirty="0" err="1"/>
              <a:t>draw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a </a:t>
            </a:r>
            <a:r>
              <a:rPr lang="de-DE" dirty="0" err="1"/>
              <a:t>proposal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improve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customer</a:t>
            </a:r>
            <a:r>
              <a:rPr lang="de-DE" dirty="0"/>
              <a:t> online </a:t>
            </a:r>
            <a:r>
              <a:rPr lang="de-DE" dirty="0" err="1"/>
              <a:t>experience</a:t>
            </a:r>
            <a:r>
              <a:rPr lang="de-DE" dirty="0"/>
              <a:t> and manage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company‘s</a:t>
            </a:r>
            <a:r>
              <a:rPr lang="de-DE" dirty="0"/>
              <a:t> </a:t>
            </a:r>
            <a:r>
              <a:rPr lang="de-DE" dirty="0" err="1"/>
              <a:t>brand</a:t>
            </a:r>
            <a:r>
              <a:rPr lang="de-DE" dirty="0"/>
              <a:t> </a:t>
            </a:r>
            <a:r>
              <a:rPr lang="de-DE" dirty="0" err="1"/>
              <a:t>reputation</a:t>
            </a:r>
            <a:r>
              <a:rPr lang="de-DE" dirty="0"/>
              <a:t>.  </a:t>
            </a:r>
            <a:r>
              <a:rPr lang="de-DE" dirty="0" err="1"/>
              <a:t>Specifically</a:t>
            </a:r>
            <a:r>
              <a:rPr lang="de-DE" dirty="0"/>
              <a:t> </a:t>
            </a:r>
            <a:r>
              <a:rPr lang="de-DE" dirty="0" err="1"/>
              <a:t>come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on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social </a:t>
            </a:r>
            <a:r>
              <a:rPr lang="de-DE" dirty="0" err="1"/>
              <a:t>media</a:t>
            </a:r>
            <a:r>
              <a:rPr lang="de-DE" dirty="0"/>
              <a:t> in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, </a:t>
            </a: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dirty="0" err="1"/>
              <a:t>write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a </a:t>
            </a:r>
            <a:r>
              <a:rPr lang="de-DE" dirty="0" err="1"/>
              <a:t>summary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and </a:t>
            </a:r>
            <a:r>
              <a:rPr lang="de-DE" dirty="0" err="1"/>
              <a:t>upload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on </a:t>
            </a:r>
            <a:r>
              <a:rPr lang="de-DE" dirty="0" err="1"/>
              <a:t>CampUAS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58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55EA96-8A15-40CE-8B2A-198D21EB7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55C05B-C448-41B7-88BD-8E06F19C7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Key </a:t>
            </a:r>
            <a:r>
              <a:rPr lang="de-DE" dirty="0" err="1"/>
              <a:t>Issue</a:t>
            </a:r>
            <a:r>
              <a:rPr lang="de-DE" dirty="0"/>
              <a:t> 2</a:t>
            </a:r>
          </a:p>
          <a:p>
            <a:pPr marL="0" indent="0">
              <a:buNone/>
            </a:pPr>
            <a:r>
              <a:rPr lang="de-DE" dirty="0" err="1"/>
              <a:t>Parcel</a:t>
            </a:r>
            <a:r>
              <a:rPr lang="de-DE" dirty="0"/>
              <a:t> </a:t>
            </a:r>
            <a:r>
              <a:rPr lang="de-DE" dirty="0" err="1"/>
              <a:t>delivery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benefited</a:t>
            </a:r>
            <a:r>
              <a:rPr lang="de-DE" dirty="0"/>
              <a:t> </a:t>
            </a:r>
            <a:r>
              <a:rPr lang="de-DE" dirty="0" err="1"/>
              <a:t>enormously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e-</a:t>
            </a:r>
            <a:r>
              <a:rPr lang="de-DE" dirty="0" err="1"/>
              <a:t>commerce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goods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physically</a:t>
            </a:r>
            <a:r>
              <a:rPr lang="de-DE" dirty="0"/>
              <a:t> </a:t>
            </a:r>
            <a:r>
              <a:rPr lang="de-DE" dirty="0" err="1"/>
              <a:t>delivered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homes</a:t>
            </a:r>
            <a:r>
              <a:rPr lang="de-DE" dirty="0"/>
              <a:t>.  But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deliver</a:t>
            </a:r>
            <a:r>
              <a:rPr lang="de-DE" dirty="0"/>
              <a:t> at </a:t>
            </a:r>
            <a:r>
              <a:rPr lang="de-DE" dirty="0" err="1"/>
              <a:t>times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out at </a:t>
            </a:r>
            <a:r>
              <a:rPr lang="de-DE" dirty="0" err="1"/>
              <a:t>work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type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peoople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tend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things</a:t>
            </a:r>
            <a:r>
              <a:rPr lang="de-DE" dirty="0"/>
              <a:t> online.  </a:t>
            </a:r>
            <a:r>
              <a:rPr lang="de-DE" dirty="0" err="1"/>
              <a:t>However</a:t>
            </a:r>
            <a:r>
              <a:rPr lang="de-DE" dirty="0"/>
              <a:t>, clever e-</a:t>
            </a:r>
            <a:r>
              <a:rPr lang="de-DE" dirty="0" err="1"/>
              <a:t>tailers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managed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out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charging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goods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delivered</a:t>
            </a:r>
            <a:r>
              <a:rPr lang="de-DE" dirty="0"/>
              <a:t> in a </a:t>
            </a:r>
            <a:r>
              <a:rPr lang="de-DE" dirty="0" err="1"/>
              <a:t>particular</a:t>
            </a:r>
            <a:r>
              <a:rPr lang="de-DE" dirty="0"/>
              <a:t> </a:t>
            </a:r>
            <a:r>
              <a:rPr lang="de-DE" b="1" dirty="0"/>
              <a:t>time </a:t>
            </a:r>
            <a:r>
              <a:rPr lang="de-DE" b="1" dirty="0" err="1"/>
              <a:t>slot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647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897551-73CC-4C44-98AA-30DB77E5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A33901-918C-4E26-948E-05253BF8D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Key </a:t>
            </a:r>
            <a:r>
              <a:rPr lang="de-DE" dirty="0" err="1"/>
              <a:t>Issue</a:t>
            </a:r>
            <a:r>
              <a:rPr lang="de-DE" dirty="0"/>
              <a:t> 3</a:t>
            </a:r>
          </a:p>
          <a:p>
            <a:pPr marL="0" indent="0">
              <a:buNone/>
            </a:pPr>
            <a:r>
              <a:rPr lang="de-DE" b="1" dirty="0"/>
              <a:t>The </a:t>
            </a:r>
            <a:r>
              <a:rPr lang="de-DE" b="1" dirty="0" err="1"/>
              <a:t>future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services</a:t>
            </a:r>
            <a:r>
              <a:rPr lang="de-DE" b="1" dirty="0"/>
              <a:t>.  </a:t>
            </a:r>
          </a:p>
          <a:p>
            <a:pPr marL="0" indent="0">
              <a:buNone/>
            </a:pP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especially</a:t>
            </a:r>
            <a:r>
              <a:rPr lang="de-DE" dirty="0"/>
              <a:t> fast </a:t>
            </a:r>
            <a:r>
              <a:rPr lang="de-DE" dirty="0" err="1"/>
              <a:t>progress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sale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services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travel</a:t>
            </a:r>
            <a:r>
              <a:rPr lang="de-DE" dirty="0"/>
              <a:t> and </a:t>
            </a:r>
            <a:r>
              <a:rPr lang="de-DE" dirty="0" err="1"/>
              <a:t>financial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value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transaction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quite</a:t>
            </a:r>
            <a:r>
              <a:rPr lang="de-DE" dirty="0"/>
              <a:t> high, and </a:t>
            </a:r>
            <a:r>
              <a:rPr lang="de-DE" dirty="0" err="1"/>
              <a:t>goods</a:t>
            </a:r>
            <a:r>
              <a:rPr lang="de-DE" dirty="0"/>
              <a:t> do not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physically</a:t>
            </a:r>
            <a:r>
              <a:rPr lang="de-DE" dirty="0"/>
              <a:t> </a:t>
            </a:r>
            <a:r>
              <a:rPr lang="de-DE" dirty="0" err="1"/>
              <a:t>delivered</a:t>
            </a:r>
            <a:r>
              <a:rPr lang="de-DE" dirty="0"/>
              <a:t>.  Airline </a:t>
            </a:r>
            <a:r>
              <a:rPr lang="de-DE" dirty="0" err="1"/>
              <a:t>tickets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virtually</a:t>
            </a:r>
            <a:r>
              <a:rPr lang="de-DE" dirty="0"/>
              <a:t> </a:t>
            </a:r>
            <a:r>
              <a:rPr lang="de-DE" dirty="0" err="1"/>
              <a:t>disappeared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322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9C4EB-7567-41D9-AA8B-3C6180DB4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1BD5F8-8DCF-47FA-928A-A2E006756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Key </a:t>
            </a:r>
            <a:r>
              <a:rPr lang="de-DE" dirty="0" err="1"/>
              <a:t>Issue</a:t>
            </a:r>
            <a:r>
              <a:rPr lang="de-DE" dirty="0"/>
              <a:t> 4</a:t>
            </a:r>
          </a:p>
          <a:p>
            <a:pPr marL="0" indent="0">
              <a:buNone/>
            </a:pPr>
            <a:r>
              <a:rPr lang="de-DE" b="1" dirty="0"/>
              <a:t>Business-</a:t>
            </a:r>
            <a:r>
              <a:rPr lang="de-DE" b="1" dirty="0" err="1"/>
              <a:t>to</a:t>
            </a:r>
            <a:r>
              <a:rPr lang="de-DE" b="1" dirty="0"/>
              <a:t>-business (B2B) e-</a:t>
            </a:r>
            <a:r>
              <a:rPr lang="de-DE" b="1" dirty="0" err="1"/>
              <a:t>commerce</a:t>
            </a:r>
            <a:r>
              <a:rPr lang="de-DE" dirty="0"/>
              <a:t>. </a:t>
            </a:r>
          </a:p>
          <a:p>
            <a:pPr marL="0" indent="0">
              <a:buNone/>
            </a:pP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biggest</a:t>
            </a:r>
            <a:r>
              <a:rPr lang="de-DE" dirty="0"/>
              <a:t> </a:t>
            </a:r>
            <a:r>
              <a:rPr lang="de-DE" dirty="0" err="1"/>
              <a:t>impacts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internet</a:t>
            </a:r>
            <a:r>
              <a:rPr lang="de-DE" dirty="0"/>
              <a:t> (and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unnoticed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consumers</a:t>
            </a:r>
            <a:r>
              <a:rPr lang="de-DE" dirty="0"/>
              <a:t>) </a:t>
            </a:r>
            <a:r>
              <a:rPr lang="de-DE" dirty="0" err="1"/>
              <a:t>is</a:t>
            </a:r>
            <a:r>
              <a:rPr lang="de-DE" dirty="0"/>
              <a:t> in business-</a:t>
            </a:r>
            <a:r>
              <a:rPr lang="de-DE" dirty="0" err="1"/>
              <a:t>to</a:t>
            </a:r>
            <a:r>
              <a:rPr lang="de-DE" dirty="0"/>
              <a:t>-business </a:t>
            </a:r>
            <a:r>
              <a:rPr lang="de-DE" dirty="0" err="1"/>
              <a:t>applications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suppliers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competitively</a:t>
            </a:r>
            <a:r>
              <a:rPr lang="de-DE" dirty="0"/>
              <a:t> </a:t>
            </a:r>
            <a:r>
              <a:rPr lang="de-DE" dirty="0" err="1"/>
              <a:t>bid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orders</a:t>
            </a:r>
            <a:r>
              <a:rPr lang="de-DE" dirty="0"/>
              <a:t>.  </a:t>
            </a:r>
            <a:r>
              <a:rPr lang="de-DE" dirty="0" err="1"/>
              <a:t>Competing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car</a:t>
            </a:r>
            <a:r>
              <a:rPr lang="de-DE" dirty="0"/>
              <a:t> </a:t>
            </a:r>
            <a:r>
              <a:rPr lang="de-DE" dirty="0" err="1"/>
              <a:t>industry</a:t>
            </a:r>
            <a:r>
              <a:rPr lang="de-DE" dirty="0"/>
              <a:t>,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networks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suppliers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this</a:t>
            </a:r>
            <a:r>
              <a:rPr lang="de-DE" dirty="0"/>
              <a:t>. 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/>
              <a:t>anti-</a:t>
            </a:r>
            <a:r>
              <a:rPr lang="de-DE" b="1" dirty="0" err="1"/>
              <a:t>competitive</a:t>
            </a:r>
            <a:r>
              <a:rPr lang="de-DE" b="1" dirty="0"/>
              <a:t> </a:t>
            </a:r>
            <a:r>
              <a:rPr lang="de-DE" b="1" dirty="0" err="1"/>
              <a:t>laws</a:t>
            </a:r>
            <a:r>
              <a:rPr lang="de-DE" dirty="0"/>
              <a:t>: </a:t>
            </a:r>
            <a:r>
              <a:rPr lang="de-DE" dirty="0" err="1"/>
              <a:t>suppliers</a:t>
            </a:r>
            <a:r>
              <a:rPr lang="de-DE" dirty="0"/>
              <a:t> </a:t>
            </a:r>
            <a:r>
              <a:rPr lang="de-DE" dirty="0" err="1"/>
              <a:t>collaborating</a:t>
            </a:r>
            <a:r>
              <a:rPr lang="de-DE" dirty="0"/>
              <a:t> like </a:t>
            </a:r>
            <a:r>
              <a:rPr lang="de-DE" dirty="0" err="1"/>
              <a:t>this</a:t>
            </a:r>
            <a:r>
              <a:rPr lang="de-DE" dirty="0"/>
              <a:t> must </a:t>
            </a:r>
            <a:r>
              <a:rPr lang="de-DE" dirty="0" err="1"/>
              <a:t>avoid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perceived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illegally</a:t>
            </a:r>
            <a:r>
              <a:rPr lang="de-DE" dirty="0"/>
              <a:t> </a:t>
            </a:r>
            <a:r>
              <a:rPr lang="de-DE" b="1" dirty="0" err="1"/>
              <a:t>fixing</a:t>
            </a:r>
            <a:r>
              <a:rPr lang="de-DE" b="1" dirty="0"/>
              <a:t> </a:t>
            </a:r>
            <a:r>
              <a:rPr lang="de-DE" b="1" dirty="0" err="1"/>
              <a:t>prices</a:t>
            </a:r>
            <a:r>
              <a:rPr lang="de-DE" dirty="0"/>
              <a:t> in a </a:t>
            </a:r>
            <a:r>
              <a:rPr lang="de-DE" b="1" dirty="0" err="1"/>
              <a:t>cartel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456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7F191D-F209-4C2B-B65A-F665BDAFE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170EC6-A49A-4C44-AA60-5A82E0AE7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</a:t>
            </a:r>
            <a:r>
              <a:rPr lang="de-DE" dirty="0" err="1"/>
              <a:t>getting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sites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.  Here, </a:t>
            </a:r>
            <a:r>
              <a:rPr lang="de-DE" dirty="0" err="1"/>
              <a:t>Google‘s</a:t>
            </a:r>
            <a:r>
              <a:rPr lang="de-DE" dirty="0"/>
              <a:t> </a:t>
            </a:r>
            <a:r>
              <a:rPr lang="de-DE" b="1" dirty="0" err="1"/>
              <a:t>rankings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all-</a:t>
            </a:r>
            <a:r>
              <a:rPr lang="de-DE" dirty="0" err="1"/>
              <a:t>important</a:t>
            </a:r>
            <a:r>
              <a:rPr lang="de-DE" dirty="0"/>
              <a:t>.  </a:t>
            </a:r>
            <a:r>
              <a:rPr lang="de-DE" b="1" dirty="0" err="1"/>
              <a:t>Webmetrics</a:t>
            </a:r>
            <a:r>
              <a:rPr lang="de-DE" dirty="0"/>
              <a:t> </a:t>
            </a:r>
            <a:r>
              <a:rPr lang="de-DE" dirty="0" err="1"/>
              <a:t>allow</a:t>
            </a:r>
            <a:r>
              <a:rPr lang="de-DE" dirty="0"/>
              <a:t> e-</a:t>
            </a:r>
            <a:r>
              <a:rPr lang="de-DE" dirty="0" err="1"/>
              <a:t>commerce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visit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site</a:t>
            </a:r>
            <a:r>
              <a:rPr lang="de-DE" dirty="0"/>
              <a:t> </a:t>
            </a:r>
            <a:r>
              <a:rPr lang="de-DE" dirty="0" err="1"/>
              <a:t>come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in </a:t>
            </a:r>
            <a:r>
              <a:rPr lang="de-DE" dirty="0" err="1"/>
              <a:t>terms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sites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b="1" dirty="0" err="1"/>
              <a:t>clicked</a:t>
            </a:r>
            <a:r>
              <a:rPr lang="de-DE" b="1" dirty="0"/>
              <a:t> on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visits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b="1" dirty="0" err="1"/>
              <a:t>converted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actual</a:t>
            </a:r>
            <a:r>
              <a:rPr lang="de-DE" dirty="0"/>
              <a:t> </a:t>
            </a:r>
            <a:r>
              <a:rPr lang="de-DE" dirty="0" err="1"/>
              <a:t>purchases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goods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abandon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process</a:t>
            </a:r>
            <a:r>
              <a:rPr lang="de-DE" dirty="0"/>
              <a:t>, etc.—all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readily</a:t>
            </a:r>
            <a:r>
              <a:rPr lang="de-DE" dirty="0"/>
              <a:t> </a:t>
            </a:r>
            <a:r>
              <a:rPr lang="de-DE" dirty="0" err="1"/>
              <a:t>available</a:t>
            </a:r>
            <a:r>
              <a:rPr lang="de-DE" dirty="0"/>
              <a:t>.  Hack </a:t>
            </a:r>
            <a:r>
              <a:rPr lang="de-DE" dirty="0" err="1"/>
              <a:t>journalists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paid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write</a:t>
            </a:r>
            <a:r>
              <a:rPr lang="de-DE" dirty="0"/>
              <a:t> </a:t>
            </a:r>
            <a:r>
              <a:rPr lang="de-DE" dirty="0" err="1"/>
              <a:t>screeds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material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internet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different </a:t>
            </a:r>
            <a:r>
              <a:rPr lang="de-DE" dirty="0" err="1"/>
              <a:t>subjects</a:t>
            </a:r>
            <a:r>
              <a:rPr lang="de-DE" dirty="0"/>
              <a:t>—</a:t>
            </a:r>
            <a:r>
              <a:rPr lang="de-DE" dirty="0" err="1"/>
              <a:t>really</a:t>
            </a:r>
            <a:r>
              <a:rPr lang="de-DE" dirty="0"/>
              <a:t> a type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advertorial</a:t>
            </a:r>
            <a:r>
              <a:rPr lang="de-DE" dirty="0"/>
              <a:t>, </a:t>
            </a:r>
            <a:r>
              <a:rPr lang="de-DE" dirty="0" err="1"/>
              <a:t>fodder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Google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list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e-</a:t>
            </a:r>
            <a:r>
              <a:rPr lang="de-DE" dirty="0" err="1"/>
              <a:t>tailer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articles</a:t>
            </a:r>
            <a:r>
              <a:rPr lang="de-DE" dirty="0"/>
              <a:t> high in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rankings</a:t>
            </a:r>
            <a:r>
              <a:rPr lang="de-DE" dirty="0"/>
              <a:t>.) </a:t>
            </a:r>
          </a:p>
        </p:txBody>
      </p:sp>
    </p:spTree>
    <p:extLst>
      <p:ext uri="{BB962C8B-B14F-4D97-AF65-F5344CB8AC3E}">
        <p14:creationId xmlns:p14="http://schemas.microsoft.com/office/powerpoint/2010/main" val="236788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22F9E-D4BC-4E68-9B11-AC76B44B4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E3D57B-8960-488B-BA63-4131DEBE0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dirty="0" err="1"/>
              <a:t>factor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/>
              <a:t>social </a:t>
            </a:r>
            <a:r>
              <a:rPr lang="de-DE" b="1" dirty="0" err="1"/>
              <a:t>networking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increasingly</a:t>
            </a:r>
            <a:r>
              <a:rPr lang="de-DE" dirty="0"/>
              <a:t> </a:t>
            </a:r>
            <a:r>
              <a:rPr lang="de-DE" dirty="0" err="1"/>
              <a:t>difficult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‘ </a:t>
            </a:r>
            <a:r>
              <a:rPr lang="de-DE" dirty="0" err="1"/>
              <a:t>reputations</a:t>
            </a:r>
            <a:r>
              <a:rPr lang="de-DE" dirty="0"/>
              <a:t>.  A </a:t>
            </a:r>
            <a:r>
              <a:rPr lang="de-DE" dirty="0" err="1"/>
              <a:t>brand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„</a:t>
            </a:r>
            <a:r>
              <a:rPr lang="de-DE" b="1" dirty="0" err="1"/>
              <a:t>friends</a:t>
            </a:r>
            <a:r>
              <a:rPr lang="de-DE" dirty="0"/>
              <a:t>“ on Facebook,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brand‘s</a:t>
            </a:r>
            <a:r>
              <a:rPr lang="de-DE" dirty="0"/>
              <a:t> </a:t>
            </a:r>
            <a:r>
              <a:rPr lang="de-DE" dirty="0" err="1"/>
              <a:t>marketers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prefer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presence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maintained</a:t>
            </a:r>
            <a:r>
              <a:rPr lang="de-DE" dirty="0"/>
              <a:t> and </a:t>
            </a:r>
            <a:r>
              <a:rPr lang="de-DE" dirty="0" err="1"/>
              <a:t>enhanced</a:t>
            </a:r>
            <a:r>
              <a:rPr lang="de-DE" dirty="0"/>
              <a:t> </a:t>
            </a:r>
            <a:r>
              <a:rPr lang="de-DE" dirty="0" err="1"/>
              <a:t>mainly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(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b="1" dirty="0"/>
              <a:t>web-hosting </a:t>
            </a:r>
            <a:r>
              <a:rPr lang="de-DE" b="1" dirty="0" err="1"/>
              <a:t>agency</a:t>
            </a:r>
            <a:r>
              <a:rPr lang="de-DE" dirty="0"/>
              <a:t>),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consumers</a:t>
            </a:r>
            <a:r>
              <a:rPr lang="de-DE" dirty="0"/>
              <a:t>,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friendly</a:t>
            </a:r>
            <a:r>
              <a:rPr lang="de-DE" dirty="0"/>
              <a:t> </a:t>
            </a:r>
            <a:r>
              <a:rPr lang="de-DE" dirty="0" err="1"/>
              <a:t>ones</a:t>
            </a:r>
            <a:r>
              <a:rPr lang="de-DE" dirty="0"/>
              <a:t>.  And </a:t>
            </a:r>
            <a:r>
              <a:rPr lang="de-DE" dirty="0" err="1"/>
              <a:t>comments</a:t>
            </a:r>
            <a:r>
              <a:rPr lang="de-DE" dirty="0"/>
              <a:t> on </a:t>
            </a:r>
            <a:r>
              <a:rPr lang="de-DE" dirty="0" err="1"/>
              <a:t>blogs</a:t>
            </a:r>
            <a:r>
              <a:rPr lang="de-DE" dirty="0"/>
              <a:t> and Twitter/X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a </a:t>
            </a:r>
            <a:r>
              <a:rPr lang="de-DE" dirty="0" err="1"/>
              <a:t>company‘s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.  In an </a:t>
            </a:r>
            <a:r>
              <a:rPr lang="de-DE" dirty="0" err="1"/>
              <a:t>attempt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this</a:t>
            </a:r>
            <a:r>
              <a:rPr lang="de-DE" dirty="0"/>
              <a:t>,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increasingly</a:t>
            </a:r>
            <a:r>
              <a:rPr lang="de-DE" dirty="0"/>
              <a:t> </a:t>
            </a:r>
            <a:r>
              <a:rPr lang="de-DE" dirty="0" err="1"/>
              <a:t>recruiting</a:t>
            </a:r>
            <a:r>
              <a:rPr lang="de-DE" dirty="0"/>
              <a:t> 20- and 30-something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social </a:t>
            </a:r>
            <a:r>
              <a:rPr lang="de-DE" dirty="0" err="1"/>
              <a:t>media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.  </a:t>
            </a:r>
            <a:r>
              <a:rPr lang="de-DE" b="1" dirty="0"/>
              <a:t>Reputation </a:t>
            </a:r>
            <a:r>
              <a:rPr lang="de-DE" b="1" dirty="0" err="1"/>
              <a:t>management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a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0313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3039</Words>
  <Application>Microsoft Office PowerPoint</Application>
  <PresentationFormat>Breitbild</PresentationFormat>
  <Paragraphs>252</Paragraphs>
  <Slides>40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40</vt:i4>
      </vt:variant>
    </vt:vector>
  </HeadingPairs>
  <TitlesOfParts>
    <vt:vector size="44" baseType="lpstr">
      <vt:lpstr>Arial</vt:lpstr>
      <vt:lpstr>Calibri</vt:lpstr>
      <vt:lpstr>Calibri Light</vt:lpstr>
      <vt:lpstr>Office</vt:lpstr>
      <vt:lpstr>Market Leader Advanced Unit 10 Online Business </vt:lpstr>
      <vt:lpstr>Road Map for Lesson for Unit 10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Listening and Discussion: Developments in online business. pp. 96-97</vt:lpstr>
      <vt:lpstr>Reading and Language, pp. 98-99</vt:lpstr>
      <vt:lpstr>Reading and Language, pp. 98-99</vt:lpstr>
      <vt:lpstr>Reading and Language, pp. 98-99</vt:lpstr>
      <vt:lpstr>Reading and Language, pp. 98-99</vt:lpstr>
      <vt:lpstr>Reading and Language, pp. 98-99</vt:lpstr>
      <vt:lpstr>Reading and Language, pp. 98-99</vt:lpstr>
      <vt:lpstr>Reading and Language, pp. 98-99</vt:lpstr>
      <vt:lpstr>Reading and Language, pp. 98-99</vt:lpstr>
      <vt:lpstr>Reading and Language, pp. 98-99</vt:lpstr>
      <vt:lpstr>Reading and Language, pp. 98-99</vt:lpstr>
      <vt:lpstr>Business Skills: Presentations: thinking on your feet, pp. 100-101.</vt:lpstr>
      <vt:lpstr>Business Skills: Presentations: thinking on your feet, pp. 100-101</vt:lpstr>
      <vt:lpstr>Business Skills: Presentations: thinking on your feet, pp. 100-101</vt:lpstr>
      <vt:lpstr>Business Skills: Presentations: thinking on your feet, pp. 100-101.</vt:lpstr>
      <vt:lpstr>Business Skills: Presentations: thinking on your feet, pp. 100-101</vt:lpstr>
      <vt:lpstr>Business Skills: Presentations: thinking on your feet, pp. 100-101</vt:lpstr>
      <vt:lpstr>Business Skills: Managing Questions, pp. 70 and  71.</vt:lpstr>
      <vt:lpstr>Business Skills: Managing Questions, pp. 70 and  71.</vt:lpstr>
      <vt:lpstr>Case Study: The fashion screen, pp. 102-103</vt:lpstr>
      <vt:lpstr>Case Study: The fashion screen, pp. 102-103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7 Finance</dc:title>
  <dc:creator>Slawney, James</dc:creator>
  <cp:lastModifiedBy>Slawney, James</cp:lastModifiedBy>
  <cp:revision>29</cp:revision>
  <dcterms:created xsi:type="dcterms:W3CDTF">2023-06-12T09:58:09Z</dcterms:created>
  <dcterms:modified xsi:type="dcterms:W3CDTF">2025-05-28T06:02:12Z</dcterms:modified>
</cp:coreProperties>
</file>