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62" r:id="rId1"/>
  </p:sldMasterIdLst>
  <p:notesMasterIdLst>
    <p:notesMasterId r:id="rId32"/>
  </p:notesMasterIdLst>
  <p:sldIdLst>
    <p:sldId id="256" r:id="rId2"/>
    <p:sldId id="287" r:id="rId3"/>
    <p:sldId id="288" r:id="rId4"/>
    <p:sldId id="289" r:id="rId5"/>
    <p:sldId id="290" r:id="rId6"/>
    <p:sldId id="291" r:id="rId7"/>
    <p:sldId id="292" r:id="rId8"/>
    <p:sldId id="29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711"/>
    <p:restoredTop sz="50000"/>
  </p:normalViewPr>
  <p:slideViewPr>
    <p:cSldViewPr snapToGrid="0" snapToObjects="1">
      <p:cViewPr varScale="1">
        <p:scale>
          <a:sx n="31" d="100"/>
          <a:sy n="31" d="100"/>
        </p:scale>
        <p:origin x="1300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98EAF4-E9D6-A244-A3AD-46906F4D3D48}" type="datetimeFigureOut">
              <a:rPr lang="de-DE" smtClean="0"/>
              <a:t>05.06.2023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B3E6F1-AA4A-5F4F-A151-6767D9D5ECE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57747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3E6F1-AA4A-5F4F-A151-6767D9D5ECE0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2383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3E6F1-AA4A-5F4F-A151-6767D9D5ECE0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575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3E6F1-AA4A-5F4F-A151-6767D9D5ECE0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707835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3E6F1-AA4A-5F4F-A151-6767D9D5ECE0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22298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3E6F1-AA4A-5F4F-A151-6767D9D5ECE0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900839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3E6F1-AA4A-5F4F-A151-6767D9D5ECE0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952325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3E6F1-AA4A-5F4F-A151-6767D9D5ECE0}" type="slidenum">
              <a:rPr lang="de-DE" smtClean="0"/>
              <a:t>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036069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6898B-0716-1F45-A528-A7C1AF260E47}" type="datetimeFigureOut">
              <a:rPr lang="de-DE" smtClean="0"/>
              <a:t>05.06.2023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E3622-6F7B-B149-89C3-90F9F542492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94079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auf Platzhalter ziehen oder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6898B-0716-1F45-A528-A7C1AF260E47}" type="datetimeFigureOut">
              <a:rPr lang="de-DE" smtClean="0"/>
              <a:t>05.06.2023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E3622-6F7B-B149-89C3-90F9F542492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33102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6898B-0716-1F45-A528-A7C1AF260E47}" type="datetimeFigureOut">
              <a:rPr lang="de-DE" smtClean="0"/>
              <a:t>05.06.2023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E3622-6F7B-B149-89C3-90F9F542492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876583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6898B-0716-1F45-A528-A7C1AF260E47}" type="datetimeFigureOut">
              <a:rPr lang="de-DE" smtClean="0"/>
              <a:t>05.06.2023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E3622-6F7B-B149-89C3-90F9F542492B}" type="slidenum">
              <a:rPr lang="de-DE" smtClean="0"/>
              <a:t>‹Nr.›</a:t>
            </a:fld>
            <a:endParaRPr lang="de-DE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029616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6898B-0716-1F45-A528-A7C1AF260E47}" type="datetimeFigureOut">
              <a:rPr lang="de-DE" smtClean="0"/>
              <a:t>05.06.2023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E3622-6F7B-B149-89C3-90F9F542492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26553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6898B-0716-1F45-A528-A7C1AF260E47}" type="datetimeFigureOut">
              <a:rPr lang="de-DE" smtClean="0"/>
              <a:t>05.06.2023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E3622-6F7B-B149-89C3-90F9F542492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005535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auf Platzhalter ziehen oder durch Klicken auf Symbol hinzufügen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auf Platzhalter ziehen oder durch Klicken auf Symbol hinzufügen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auf Platzhalter ziehen oder durch Klicken auf Symbol hinzufügen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6898B-0716-1F45-A528-A7C1AF260E47}" type="datetimeFigureOut">
              <a:rPr lang="de-DE" smtClean="0"/>
              <a:t>05.06.2023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E3622-6F7B-B149-89C3-90F9F542492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00005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6898B-0716-1F45-A528-A7C1AF260E47}" type="datetimeFigureOut">
              <a:rPr lang="de-DE" smtClean="0"/>
              <a:t>05.06.2023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E3622-6F7B-B149-89C3-90F9F542492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74538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6898B-0716-1F45-A528-A7C1AF260E47}" type="datetimeFigureOut">
              <a:rPr lang="de-DE" smtClean="0"/>
              <a:t>05.06.2023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E3622-6F7B-B149-89C3-90F9F542492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117423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6898B-0716-1F45-A528-A7C1AF260E47}" type="datetimeFigureOut">
              <a:rPr lang="de-DE" smtClean="0"/>
              <a:t>05.06.2023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E3622-6F7B-B149-89C3-90F9F542492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16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6898B-0716-1F45-A528-A7C1AF260E47}" type="datetimeFigureOut">
              <a:rPr lang="de-DE" smtClean="0"/>
              <a:t>05.06.2023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E3622-6F7B-B149-89C3-90F9F542492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26028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6898B-0716-1F45-A528-A7C1AF260E47}" type="datetimeFigureOut">
              <a:rPr lang="de-DE" smtClean="0"/>
              <a:t>05.06.2023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E3622-6F7B-B149-89C3-90F9F542492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5495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6898B-0716-1F45-A528-A7C1AF260E47}" type="datetimeFigureOut">
              <a:rPr lang="de-DE" smtClean="0"/>
              <a:t>05.06.2023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E3622-6F7B-B149-89C3-90F9F542492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1717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6898B-0716-1F45-A528-A7C1AF260E47}" type="datetimeFigureOut">
              <a:rPr lang="de-DE" smtClean="0"/>
              <a:t>05.06.2023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E3622-6F7B-B149-89C3-90F9F542492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7392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6898B-0716-1F45-A528-A7C1AF260E47}" type="datetimeFigureOut">
              <a:rPr lang="de-DE" smtClean="0"/>
              <a:t>05.06.2023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E3622-6F7B-B149-89C3-90F9F542492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15857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6898B-0716-1F45-A528-A7C1AF260E47}" type="datetimeFigureOut">
              <a:rPr lang="de-DE" smtClean="0"/>
              <a:t>05.06.2023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E3622-6F7B-B149-89C3-90F9F542492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90407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auf Platzhalter ziehen oder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6898B-0716-1F45-A528-A7C1AF260E47}" type="datetimeFigureOut">
              <a:rPr lang="de-DE" smtClean="0"/>
              <a:t>05.06.2023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E3622-6F7B-B149-89C3-90F9F542492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33053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C156898B-0716-1F45-A528-A7C1AF260E47}" type="datetimeFigureOut">
              <a:rPr lang="de-DE" smtClean="0"/>
              <a:t>05.06.2023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B8E3622-6F7B-B149-89C3-90F9F542492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03885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3" r:id="rId1"/>
    <p:sldLayoutId id="2147484064" r:id="rId2"/>
    <p:sldLayoutId id="2147484065" r:id="rId3"/>
    <p:sldLayoutId id="2147484066" r:id="rId4"/>
    <p:sldLayoutId id="2147484067" r:id="rId5"/>
    <p:sldLayoutId id="2147484068" r:id="rId6"/>
    <p:sldLayoutId id="2147484069" r:id="rId7"/>
    <p:sldLayoutId id="2147484070" r:id="rId8"/>
    <p:sldLayoutId id="2147484071" r:id="rId9"/>
    <p:sldLayoutId id="2147484072" r:id="rId10"/>
    <p:sldLayoutId id="2147484073" r:id="rId11"/>
    <p:sldLayoutId id="2147484074" r:id="rId12"/>
    <p:sldLayoutId id="2147484075" r:id="rId13"/>
    <p:sldLayoutId id="2147484076" r:id="rId14"/>
    <p:sldLayoutId id="2147484077" r:id="rId15"/>
    <p:sldLayoutId id="2147484078" r:id="rId16"/>
    <p:sldLayoutId id="214748407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rketwatch.com/story/why-the-cloud-build-up-wont-mean-another-dot-com-bust-2015-11-02" TargetMode="External"/><Relationship Id="rId2" Type="http://schemas.openxmlformats.org/officeDocument/2006/relationships/hyperlink" Target="http://www.investopedia.com/terms/l/lockup-period.asp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O" dirty="0" err="1"/>
              <a:t>Dot</a:t>
            </a:r>
            <a:r>
              <a:rPr lang="es-CO" dirty="0"/>
              <a:t> </a:t>
            </a:r>
            <a:r>
              <a:rPr lang="es-CO" dirty="0" err="1"/>
              <a:t>com</a:t>
            </a:r>
            <a:r>
              <a:rPr lang="es-CO" dirty="0"/>
              <a:t> </a:t>
            </a:r>
            <a:r>
              <a:rPr lang="es-CO" dirty="0" err="1"/>
              <a:t>bubble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CO"/>
              <a:t>X &amp; Y</a:t>
            </a:r>
            <a:endParaRPr lang="es-CO" dirty="0"/>
          </a:p>
          <a:p>
            <a:r>
              <a:rPr lang="es-CO" dirty="0"/>
              <a:t>Business </a:t>
            </a:r>
            <a:r>
              <a:rPr lang="es-CO" dirty="0" err="1"/>
              <a:t>english</a:t>
            </a:r>
            <a:r>
              <a:rPr lang="es-CO" dirty="0"/>
              <a:t> 2</a:t>
            </a:r>
          </a:p>
          <a:p>
            <a:endParaRPr lang="de-DE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3346" y="63190"/>
            <a:ext cx="2188654" cy="1237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6927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err="1">
                <a:solidFill>
                  <a:schemeClr val="accent1">
                    <a:lumMod val="75000"/>
                  </a:schemeClr>
                </a:solidFill>
              </a:rPr>
              <a:t>Inflation</a:t>
            </a:r>
            <a:r>
              <a:rPr lang="es-CO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CO" dirty="0" err="1">
                <a:solidFill>
                  <a:schemeClr val="accent1">
                    <a:lumMod val="75000"/>
                  </a:schemeClr>
                </a:solidFill>
              </a:rPr>
              <a:t>rate</a:t>
            </a:r>
            <a:r>
              <a:rPr lang="es-CO" dirty="0">
                <a:solidFill>
                  <a:schemeClr val="accent1">
                    <a:lumMod val="75000"/>
                  </a:schemeClr>
                </a:solidFill>
              </a:rPr>
              <a:t> U.S</a:t>
            </a:r>
            <a:endParaRPr lang="de-DE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838200" y="1690688"/>
            <a:ext cx="10108504" cy="453231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2977" y="0"/>
            <a:ext cx="2189023" cy="1237129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8635304" y="6307227"/>
            <a:ext cx="462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/>
              <a:t>(Google Analytics,2016)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049618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err="1">
                <a:solidFill>
                  <a:schemeClr val="accent1">
                    <a:lumMod val="75000"/>
                  </a:schemeClr>
                </a:solidFill>
              </a:rPr>
              <a:t>Unemployment</a:t>
            </a:r>
            <a:r>
              <a:rPr lang="es-CO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CO" dirty="0" err="1">
                <a:solidFill>
                  <a:schemeClr val="accent1">
                    <a:lumMod val="75000"/>
                  </a:schemeClr>
                </a:solidFill>
              </a:rPr>
              <a:t>Rate</a:t>
            </a:r>
            <a:r>
              <a:rPr lang="es-CO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de-DE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1202498" y="1825625"/>
            <a:ext cx="9695145" cy="435133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2977" y="0"/>
            <a:ext cx="2189023" cy="1237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0345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3194756" y="601174"/>
            <a:ext cx="5350933" cy="570931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2977" y="0"/>
            <a:ext cx="2189023" cy="1237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0623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err="1">
                <a:solidFill>
                  <a:schemeClr val="accent1">
                    <a:lumMod val="75000"/>
                  </a:schemeClr>
                </a:solidFill>
              </a:rPr>
              <a:t>The</a:t>
            </a:r>
            <a:r>
              <a:rPr lang="es-CO" dirty="0">
                <a:solidFill>
                  <a:schemeClr val="accent1">
                    <a:lumMod val="75000"/>
                  </a:schemeClr>
                </a:solidFill>
              </a:rPr>
              <a:t> new </a:t>
            </a:r>
            <a:r>
              <a:rPr lang="es-CO" dirty="0" err="1">
                <a:solidFill>
                  <a:schemeClr val="accent1">
                    <a:lumMod val="75000"/>
                  </a:schemeClr>
                </a:solidFill>
              </a:rPr>
              <a:t>economy</a:t>
            </a:r>
            <a:r>
              <a:rPr lang="es-CO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de-DE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4294967295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r>
              <a:rPr lang="es-CO" dirty="0" err="1"/>
              <a:t>Shift</a:t>
            </a:r>
            <a:r>
              <a:rPr lang="es-CO" dirty="0"/>
              <a:t> </a:t>
            </a:r>
            <a:r>
              <a:rPr lang="es-CO" dirty="0" err="1"/>
              <a:t>from</a:t>
            </a:r>
            <a:r>
              <a:rPr lang="es-CO" dirty="0"/>
              <a:t> </a:t>
            </a:r>
            <a:r>
              <a:rPr lang="es-CO" dirty="0" err="1"/>
              <a:t>traditional</a:t>
            </a:r>
            <a:r>
              <a:rPr lang="es-CO" dirty="0"/>
              <a:t> </a:t>
            </a:r>
            <a:r>
              <a:rPr lang="es-CO" dirty="0" err="1"/>
              <a:t>companies</a:t>
            </a:r>
            <a:r>
              <a:rPr lang="es-CO" dirty="0"/>
              <a:t> to internet </a:t>
            </a:r>
            <a:r>
              <a:rPr lang="es-CO" dirty="0" err="1"/>
              <a:t>firms</a:t>
            </a:r>
            <a:r>
              <a:rPr lang="es-CO" dirty="0"/>
              <a:t> </a:t>
            </a:r>
            <a:r>
              <a:rPr lang="en-US" sz="1200" dirty="0"/>
              <a:t>(</a:t>
            </a:r>
            <a:r>
              <a:rPr lang="en-US" sz="1200" dirty="0" err="1"/>
              <a:t>Aliber</a:t>
            </a:r>
            <a:r>
              <a:rPr lang="en-US" sz="1200" dirty="0"/>
              <a:t> &amp; </a:t>
            </a:r>
            <a:r>
              <a:rPr lang="en-US" sz="1200" dirty="0" err="1"/>
              <a:t>Kidleberger</a:t>
            </a:r>
            <a:r>
              <a:rPr lang="en-US" sz="1200" dirty="0"/>
              <a:t>, 2005, p. 159)</a:t>
            </a:r>
            <a:endParaRPr lang="es-CO" sz="1200" dirty="0"/>
          </a:p>
          <a:p>
            <a:endParaRPr lang="es-CO" dirty="0"/>
          </a:p>
          <a:p>
            <a:endParaRPr lang="es-CO" dirty="0"/>
          </a:p>
          <a:p>
            <a:r>
              <a:rPr lang="es-CO" dirty="0" err="1"/>
              <a:t>Decrease</a:t>
            </a:r>
            <a:r>
              <a:rPr lang="es-CO" dirty="0"/>
              <a:t> in </a:t>
            </a:r>
            <a:r>
              <a:rPr lang="es-CO" dirty="0" err="1"/>
              <a:t>the</a:t>
            </a:r>
            <a:r>
              <a:rPr lang="es-CO" dirty="0"/>
              <a:t> </a:t>
            </a:r>
            <a:r>
              <a:rPr lang="es-CO" dirty="0" err="1"/>
              <a:t>cost</a:t>
            </a:r>
            <a:r>
              <a:rPr lang="es-CO" dirty="0"/>
              <a:t> of </a:t>
            </a:r>
            <a:r>
              <a:rPr lang="es-CO" dirty="0" err="1"/>
              <a:t>sending</a:t>
            </a:r>
            <a:r>
              <a:rPr lang="es-CO" dirty="0"/>
              <a:t> and </a:t>
            </a:r>
            <a:r>
              <a:rPr lang="es-CO" dirty="0" err="1"/>
              <a:t>storing</a:t>
            </a:r>
            <a:r>
              <a:rPr lang="es-CO" dirty="0"/>
              <a:t> </a:t>
            </a:r>
            <a:r>
              <a:rPr lang="es-CO" dirty="0" err="1"/>
              <a:t>information</a:t>
            </a:r>
            <a:r>
              <a:rPr lang="es-CO" dirty="0"/>
              <a:t> </a:t>
            </a:r>
            <a:r>
              <a:rPr lang="en-US" sz="1200" dirty="0"/>
              <a:t>(</a:t>
            </a:r>
            <a:r>
              <a:rPr lang="en-US" sz="1200" dirty="0" err="1"/>
              <a:t>Aliber</a:t>
            </a:r>
            <a:r>
              <a:rPr lang="en-US" sz="1200" dirty="0"/>
              <a:t> &amp; </a:t>
            </a:r>
            <a:r>
              <a:rPr lang="en-US" sz="1200" dirty="0" err="1"/>
              <a:t>Kidleberger</a:t>
            </a:r>
            <a:r>
              <a:rPr lang="en-US" sz="1200" dirty="0"/>
              <a:t>, 2005, p. 159)</a:t>
            </a:r>
            <a:endParaRPr lang="es-CO" sz="1200" dirty="0"/>
          </a:p>
          <a:p>
            <a:endParaRPr lang="es-CO" dirty="0"/>
          </a:p>
          <a:p>
            <a:endParaRPr lang="es-CO" dirty="0"/>
          </a:p>
          <a:p>
            <a:r>
              <a:rPr lang="es-CO" dirty="0" err="1"/>
              <a:t>Huge</a:t>
            </a:r>
            <a:r>
              <a:rPr lang="es-CO" dirty="0"/>
              <a:t> </a:t>
            </a:r>
            <a:r>
              <a:rPr lang="es-CO" dirty="0" err="1"/>
              <a:t>market</a:t>
            </a:r>
            <a:r>
              <a:rPr lang="es-CO" dirty="0"/>
              <a:t> gap</a:t>
            </a:r>
          </a:p>
          <a:p>
            <a:endParaRPr lang="es-CO" dirty="0"/>
          </a:p>
          <a:p>
            <a:endParaRPr lang="de-DE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2977" y="0"/>
            <a:ext cx="2189023" cy="1237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1077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6306" y="960120"/>
            <a:ext cx="6710082" cy="589788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2977" y="0"/>
            <a:ext cx="2189023" cy="1237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1429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487" y="1843881"/>
            <a:ext cx="8963025" cy="431482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2977" y="0"/>
            <a:ext cx="2189023" cy="1237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7154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248602"/>
            <a:ext cx="10515600" cy="1325563"/>
          </a:xfrm>
        </p:spPr>
        <p:txBody>
          <a:bodyPr/>
          <a:lstStyle/>
          <a:p>
            <a:r>
              <a:rPr lang="es-CO" dirty="0">
                <a:solidFill>
                  <a:schemeClr val="accent1">
                    <a:lumMod val="75000"/>
                  </a:schemeClr>
                </a:solidFill>
              </a:rPr>
              <a:t>New </a:t>
            </a:r>
            <a:r>
              <a:rPr lang="es-CO" err="1">
                <a:solidFill>
                  <a:schemeClr val="accent1">
                    <a:lumMod val="75000"/>
                  </a:schemeClr>
                </a:solidFill>
              </a:rPr>
              <a:t>market</a:t>
            </a:r>
            <a:r>
              <a:rPr lang="es-CO">
                <a:solidFill>
                  <a:schemeClr val="accent1">
                    <a:lumMod val="75000"/>
                  </a:schemeClr>
                </a:solidFill>
              </a:rPr>
              <a:t> conditions</a:t>
            </a:r>
            <a:endParaRPr lang="de-DE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4294967295"/>
          </p:nvPr>
        </p:nvSpPr>
        <p:spPr>
          <a:xfrm>
            <a:off x="838200" y="1574165"/>
            <a:ext cx="10515600" cy="4351338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rPr lang="es-CO" dirty="0" err="1"/>
              <a:t>Rise</a:t>
            </a:r>
            <a:r>
              <a:rPr lang="es-CO" dirty="0"/>
              <a:t> of </a:t>
            </a:r>
            <a:r>
              <a:rPr lang="es-CO" dirty="0" err="1"/>
              <a:t>day</a:t>
            </a:r>
            <a:r>
              <a:rPr lang="es-CO" dirty="0"/>
              <a:t> </a:t>
            </a:r>
            <a:r>
              <a:rPr lang="es-CO" dirty="0" err="1"/>
              <a:t>traders</a:t>
            </a:r>
            <a:r>
              <a:rPr lang="es-CO" dirty="0"/>
              <a:t> </a:t>
            </a:r>
            <a:r>
              <a:rPr lang="en-US" sz="1200" dirty="0"/>
              <a:t>(</a:t>
            </a:r>
            <a:r>
              <a:rPr lang="en-US" sz="1200" dirty="0" err="1"/>
              <a:t>Aliber</a:t>
            </a:r>
            <a:r>
              <a:rPr lang="en-US" sz="1200" dirty="0"/>
              <a:t> &amp; </a:t>
            </a:r>
            <a:r>
              <a:rPr lang="en-US" sz="1200" dirty="0" err="1"/>
              <a:t>Kidleberger</a:t>
            </a:r>
            <a:r>
              <a:rPr lang="en-US" sz="1200" dirty="0"/>
              <a:t>, 2005, p. 160)</a:t>
            </a:r>
            <a:r>
              <a:rPr lang="es-CO" sz="1200" dirty="0"/>
              <a:t> </a:t>
            </a:r>
          </a:p>
          <a:p>
            <a:endParaRPr lang="es-CO" dirty="0"/>
          </a:p>
          <a:p>
            <a:r>
              <a:rPr lang="es-CO" dirty="0" err="1"/>
              <a:t>EntrepREneurship</a:t>
            </a:r>
            <a:endParaRPr lang="es-CO" dirty="0"/>
          </a:p>
          <a:p>
            <a:endParaRPr lang="es-CO" dirty="0"/>
          </a:p>
          <a:p>
            <a:r>
              <a:rPr lang="es-CO" dirty="0"/>
              <a:t>Capital </a:t>
            </a:r>
            <a:r>
              <a:rPr lang="es-CO" dirty="0" err="1"/>
              <a:t>availability</a:t>
            </a:r>
            <a:r>
              <a:rPr lang="es-CO" dirty="0"/>
              <a:t> </a:t>
            </a:r>
          </a:p>
          <a:p>
            <a:endParaRPr lang="es-CO" dirty="0"/>
          </a:p>
          <a:p>
            <a:r>
              <a:rPr lang="es-CO" dirty="0" err="1"/>
              <a:t>Liquidity</a:t>
            </a:r>
            <a:endParaRPr lang="es-CO" dirty="0"/>
          </a:p>
          <a:p>
            <a:endParaRPr lang="es-CO" dirty="0"/>
          </a:p>
          <a:p>
            <a:r>
              <a:rPr lang="es-CO" dirty="0" err="1"/>
              <a:t>Information</a:t>
            </a:r>
            <a:endParaRPr lang="es-CO" dirty="0"/>
          </a:p>
          <a:p>
            <a:endParaRPr lang="de-DE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2977" y="0"/>
            <a:ext cx="2189023" cy="1237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7760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>
                <a:solidFill>
                  <a:schemeClr val="accent1">
                    <a:lumMod val="75000"/>
                  </a:schemeClr>
                </a:solidFill>
              </a:rPr>
              <a:t>The IPO phenomenom</a:t>
            </a:r>
            <a:endParaRPr lang="de-DE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4294967295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endParaRPr lang="es-CO" dirty="0"/>
          </a:p>
          <a:p>
            <a:r>
              <a:rPr lang="es-CO" dirty="0"/>
              <a:t>High </a:t>
            </a:r>
            <a:r>
              <a:rPr lang="es-CO" dirty="0" err="1"/>
              <a:t>demand</a:t>
            </a:r>
            <a:r>
              <a:rPr lang="es-CO" dirty="0"/>
              <a:t> </a:t>
            </a:r>
            <a:r>
              <a:rPr lang="es-CO" dirty="0" err="1"/>
              <a:t>for</a:t>
            </a:r>
            <a:r>
              <a:rPr lang="es-CO" dirty="0"/>
              <a:t> </a:t>
            </a:r>
            <a:r>
              <a:rPr lang="es-CO" dirty="0" err="1"/>
              <a:t>IPOs</a:t>
            </a:r>
            <a:endParaRPr lang="es-CO" dirty="0"/>
          </a:p>
          <a:p>
            <a:endParaRPr lang="es-CO" dirty="0"/>
          </a:p>
          <a:p>
            <a:r>
              <a:rPr lang="es-CO" dirty="0" err="1"/>
              <a:t>Jump</a:t>
            </a:r>
            <a:r>
              <a:rPr lang="es-CO" dirty="0"/>
              <a:t> of stock </a:t>
            </a:r>
            <a:r>
              <a:rPr lang="es-CO" dirty="0" err="1"/>
              <a:t>prices</a:t>
            </a:r>
            <a:r>
              <a:rPr lang="es-CO" dirty="0"/>
              <a:t> </a:t>
            </a:r>
            <a:r>
              <a:rPr lang="en-US" sz="1200" dirty="0"/>
              <a:t>(</a:t>
            </a:r>
            <a:r>
              <a:rPr lang="en-US" sz="1200" dirty="0" err="1"/>
              <a:t>Aliber</a:t>
            </a:r>
            <a:r>
              <a:rPr lang="en-US" sz="1200" dirty="0"/>
              <a:t> &amp; </a:t>
            </a:r>
            <a:r>
              <a:rPr lang="en-US" sz="1200" dirty="0" err="1"/>
              <a:t>Kidleberger</a:t>
            </a:r>
            <a:r>
              <a:rPr lang="en-US" sz="1200" dirty="0"/>
              <a:t>, 2005, p. 160)</a:t>
            </a:r>
            <a:endParaRPr lang="es-CO" sz="1200" dirty="0"/>
          </a:p>
          <a:p>
            <a:endParaRPr lang="es-CO" dirty="0"/>
          </a:p>
          <a:p>
            <a:r>
              <a:rPr lang="es-CO" dirty="0" err="1"/>
              <a:t>Traded</a:t>
            </a:r>
            <a:r>
              <a:rPr lang="es-CO" dirty="0"/>
              <a:t> shares </a:t>
            </a:r>
            <a:r>
              <a:rPr lang="es-CO" dirty="0" err="1"/>
              <a:t>three</a:t>
            </a:r>
            <a:r>
              <a:rPr lang="es-CO" dirty="0"/>
              <a:t> times </a:t>
            </a:r>
            <a:r>
              <a:rPr lang="es-CO" dirty="0" err="1"/>
              <a:t>released</a:t>
            </a:r>
            <a:r>
              <a:rPr lang="es-CO" dirty="0"/>
              <a:t> shares </a:t>
            </a:r>
            <a:r>
              <a:rPr lang="en-US" sz="1200" dirty="0"/>
              <a:t>(</a:t>
            </a:r>
            <a:r>
              <a:rPr lang="en-US" sz="1200" dirty="0" err="1"/>
              <a:t>Aliber</a:t>
            </a:r>
            <a:r>
              <a:rPr lang="en-US" sz="1200" dirty="0"/>
              <a:t> &amp; </a:t>
            </a:r>
            <a:r>
              <a:rPr lang="en-US" sz="1200" dirty="0" err="1"/>
              <a:t>Kidleberger</a:t>
            </a:r>
            <a:r>
              <a:rPr lang="en-US" sz="1200" dirty="0"/>
              <a:t>, 2005, p. 160)</a:t>
            </a:r>
            <a:r>
              <a:rPr lang="es-CO" sz="1200" dirty="0"/>
              <a:t> </a:t>
            </a:r>
          </a:p>
          <a:p>
            <a:endParaRPr lang="es-CO" dirty="0"/>
          </a:p>
          <a:p>
            <a:r>
              <a:rPr lang="es-CO" dirty="0"/>
              <a:t>Stocks </a:t>
            </a:r>
            <a:r>
              <a:rPr lang="es-CO" dirty="0" err="1"/>
              <a:t>were</a:t>
            </a:r>
            <a:r>
              <a:rPr lang="es-CO" dirty="0"/>
              <a:t> </a:t>
            </a:r>
            <a:r>
              <a:rPr lang="es-CO" dirty="0" err="1"/>
              <a:t>overrated</a:t>
            </a:r>
            <a:endParaRPr lang="es-CO" dirty="0"/>
          </a:p>
          <a:p>
            <a:endParaRPr lang="es-CO" dirty="0"/>
          </a:p>
          <a:p>
            <a:endParaRPr lang="es-CO" dirty="0"/>
          </a:p>
          <a:p>
            <a:endParaRPr lang="es-CO" dirty="0"/>
          </a:p>
          <a:p>
            <a:endParaRPr lang="es-CO" dirty="0"/>
          </a:p>
          <a:p>
            <a:endParaRPr lang="es-CO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2977" y="0"/>
            <a:ext cx="2189023" cy="1237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0440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err="1">
                <a:solidFill>
                  <a:schemeClr val="accent1">
                    <a:lumMod val="75000"/>
                  </a:schemeClr>
                </a:solidFill>
              </a:rPr>
              <a:t>IPOs</a:t>
            </a:r>
            <a:r>
              <a:rPr lang="es-CO">
                <a:solidFill>
                  <a:schemeClr val="accent1">
                    <a:lumMod val="75000"/>
                  </a:schemeClr>
                </a:solidFill>
              </a:rPr>
              <a:t> U.S</a:t>
            </a:r>
            <a:endParaRPr lang="de-DE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1449281" y="1997716"/>
            <a:ext cx="9293438" cy="465364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2977" y="0"/>
            <a:ext cx="2189023" cy="1237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4044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>
                <a:solidFill>
                  <a:schemeClr val="accent1">
                    <a:lumMod val="75000"/>
                  </a:schemeClr>
                </a:solidFill>
              </a:rPr>
              <a:t>Venture Capital </a:t>
            </a:r>
            <a:r>
              <a:rPr lang="es-CO" dirty="0" err="1">
                <a:solidFill>
                  <a:schemeClr val="accent1">
                    <a:lumMod val="75000"/>
                  </a:schemeClr>
                </a:solidFill>
              </a:rPr>
              <a:t>Investments</a:t>
            </a:r>
            <a:r>
              <a:rPr lang="es-CO">
                <a:solidFill>
                  <a:schemeClr val="accent1">
                    <a:lumMod val="75000"/>
                  </a:schemeClr>
                </a:solidFill>
              </a:rPr>
              <a:t> U.S</a:t>
            </a:r>
            <a:endParaRPr lang="de-DE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1987471" y="1825625"/>
            <a:ext cx="8217057" cy="435133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2977" y="0"/>
            <a:ext cx="2189023" cy="1237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1942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>
                <a:solidFill>
                  <a:schemeClr val="accent1">
                    <a:lumMod val="75000"/>
                  </a:schemeClr>
                </a:solidFill>
              </a:rPr>
              <a:t>Content </a:t>
            </a:r>
            <a:endParaRPr lang="de-DE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913775" y="2214694"/>
            <a:ext cx="10363826" cy="3424107"/>
          </a:xfrm>
        </p:spPr>
        <p:txBody>
          <a:bodyPr>
            <a:normAutofit fontScale="775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s-CO" dirty="0"/>
              <a:t>TULIPMANIA</a:t>
            </a:r>
          </a:p>
          <a:p>
            <a:pPr marL="457200" indent="-457200">
              <a:buFont typeface="+mj-lt"/>
              <a:buAutoNum type="arabicPeriod"/>
            </a:pPr>
            <a:r>
              <a:rPr lang="es-CO" dirty="0"/>
              <a:t>Stock </a:t>
            </a:r>
            <a:r>
              <a:rPr lang="es-CO" dirty="0" err="1"/>
              <a:t>market</a:t>
            </a:r>
            <a:r>
              <a:rPr lang="es-CO" dirty="0"/>
              <a:t> </a:t>
            </a:r>
            <a:r>
              <a:rPr lang="es-CO" dirty="0" err="1"/>
              <a:t>crash</a:t>
            </a:r>
            <a:r>
              <a:rPr lang="es-CO" dirty="0"/>
              <a:t> 1929</a:t>
            </a:r>
          </a:p>
          <a:p>
            <a:pPr marL="457200" indent="-457200">
              <a:buFont typeface="+mj-lt"/>
              <a:buAutoNum type="arabicPeriod"/>
            </a:pPr>
            <a:r>
              <a:rPr lang="es-CO" dirty="0" err="1"/>
              <a:t>Financial</a:t>
            </a:r>
            <a:r>
              <a:rPr lang="es-CO" dirty="0"/>
              <a:t> </a:t>
            </a:r>
            <a:r>
              <a:rPr lang="es-CO" dirty="0" err="1"/>
              <a:t>bubble</a:t>
            </a:r>
            <a:r>
              <a:rPr lang="es-CO" dirty="0"/>
              <a:t> </a:t>
            </a:r>
            <a:r>
              <a:rPr lang="es-CO" dirty="0" err="1"/>
              <a:t>hand</a:t>
            </a:r>
            <a:r>
              <a:rPr lang="es-CO" dirty="0"/>
              <a:t> in </a:t>
            </a:r>
            <a:r>
              <a:rPr lang="es-CO" dirty="0" err="1"/>
              <a:t>hand</a:t>
            </a:r>
            <a:r>
              <a:rPr lang="es-CO" dirty="0"/>
              <a:t> </a:t>
            </a:r>
            <a:r>
              <a:rPr lang="es-CO" dirty="0" err="1"/>
              <a:t>with</a:t>
            </a:r>
            <a:r>
              <a:rPr lang="es-CO" dirty="0"/>
              <a:t> </a:t>
            </a:r>
            <a:r>
              <a:rPr lang="es-CO" dirty="0" err="1"/>
              <a:t>technological</a:t>
            </a:r>
            <a:r>
              <a:rPr lang="es-CO" dirty="0"/>
              <a:t> </a:t>
            </a:r>
            <a:r>
              <a:rPr lang="es-CO" dirty="0" err="1"/>
              <a:t>revolutions</a:t>
            </a:r>
            <a:endParaRPr lang="es-CO" dirty="0"/>
          </a:p>
          <a:p>
            <a:pPr marL="457200" indent="-457200">
              <a:buFont typeface="+mj-lt"/>
              <a:buAutoNum type="arabicPeriod"/>
            </a:pPr>
            <a:r>
              <a:rPr lang="es-CO" dirty="0" err="1"/>
              <a:t>The</a:t>
            </a:r>
            <a:r>
              <a:rPr lang="es-CO" dirty="0"/>
              <a:t> new </a:t>
            </a:r>
            <a:r>
              <a:rPr lang="es-CO" dirty="0" err="1"/>
              <a:t>economy</a:t>
            </a:r>
            <a:endParaRPr lang="es-CO" dirty="0"/>
          </a:p>
          <a:p>
            <a:pPr marL="457200" indent="-457200">
              <a:buFont typeface="+mj-lt"/>
              <a:buAutoNum type="arabicPeriod"/>
            </a:pPr>
            <a:r>
              <a:rPr lang="es-CO" dirty="0" err="1"/>
              <a:t>The</a:t>
            </a:r>
            <a:r>
              <a:rPr lang="es-CO" dirty="0"/>
              <a:t> </a:t>
            </a:r>
            <a:r>
              <a:rPr lang="es-CO" dirty="0" err="1"/>
              <a:t>ipo</a:t>
            </a:r>
            <a:r>
              <a:rPr lang="es-CO" dirty="0"/>
              <a:t> </a:t>
            </a:r>
            <a:r>
              <a:rPr lang="es-CO" dirty="0" err="1"/>
              <a:t>phenomenom</a:t>
            </a:r>
            <a:endParaRPr lang="es-CO" dirty="0"/>
          </a:p>
          <a:p>
            <a:pPr marL="457200" indent="-457200">
              <a:buFont typeface="+mj-lt"/>
              <a:buAutoNum type="arabicPeriod"/>
            </a:pPr>
            <a:r>
              <a:rPr lang="es-CO" dirty="0" err="1"/>
              <a:t>The</a:t>
            </a:r>
            <a:r>
              <a:rPr lang="es-CO" dirty="0"/>
              <a:t> </a:t>
            </a:r>
            <a:r>
              <a:rPr lang="es-CO" dirty="0" err="1"/>
              <a:t>burst</a:t>
            </a:r>
            <a:endParaRPr lang="es-CO" dirty="0"/>
          </a:p>
          <a:p>
            <a:pPr marL="457200" indent="-457200">
              <a:buFont typeface="+mj-lt"/>
              <a:buAutoNum type="arabicPeriod"/>
            </a:pPr>
            <a:r>
              <a:rPr lang="es-CO" dirty="0" err="1"/>
              <a:t>Consequences</a:t>
            </a:r>
            <a:endParaRPr lang="es-CO" dirty="0"/>
          </a:p>
          <a:p>
            <a:pPr marL="457200" indent="-457200">
              <a:buFont typeface="+mj-lt"/>
              <a:buAutoNum type="arabicPeriod"/>
            </a:pPr>
            <a:r>
              <a:rPr lang="es-CO" dirty="0" err="1"/>
              <a:t>Conclusion</a:t>
            </a:r>
            <a:endParaRPr lang="es-CO" dirty="0"/>
          </a:p>
          <a:p>
            <a:pPr marL="457200" indent="-457200">
              <a:buFont typeface="+mj-lt"/>
              <a:buAutoNum type="arabicPeriod"/>
            </a:pPr>
            <a:r>
              <a:rPr lang="es-CO" dirty="0"/>
              <a:t>Reference </a:t>
            </a:r>
            <a:r>
              <a:rPr lang="es-CO" dirty="0" err="1"/>
              <a:t>list</a:t>
            </a:r>
            <a:endParaRPr lang="es-CO" dirty="0"/>
          </a:p>
          <a:p>
            <a:pPr marL="457200" indent="-457200">
              <a:buFont typeface="+mj-lt"/>
              <a:buAutoNum type="arabicPeriod"/>
            </a:pPr>
            <a:endParaRPr lang="es-CO" dirty="0"/>
          </a:p>
          <a:p>
            <a:endParaRPr lang="de-DE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2977" y="0"/>
            <a:ext cx="2189023" cy="1237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2845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>
                <a:solidFill>
                  <a:schemeClr val="accent1">
                    <a:lumMod val="75000"/>
                  </a:schemeClr>
                </a:solidFill>
              </a:rPr>
              <a:t>NASDAQ</a:t>
            </a:r>
            <a:endParaRPr lang="de-DE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1433690" y="1847978"/>
            <a:ext cx="7540976" cy="429472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2977" y="0"/>
            <a:ext cx="2189023" cy="1237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3088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err="1">
                <a:solidFill>
                  <a:schemeClr val="accent1">
                    <a:lumMod val="75000"/>
                  </a:schemeClr>
                </a:solidFill>
              </a:rPr>
              <a:t>The</a:t>
            </a:r>
            <a:r>
              <a:rPr lang="es-CO">
                <a:solidFill>
                  <a:schemeClr val="accent1">
                    <a:lumMod val="75000"/>
                  </a:schemeClr>
                </a:solidFill>
              </a:rPr>
              <a:t> burst</a:t>
            </a:r>
            <a:endParaRPr lang="de-DE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4294967295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r>
              <a:rPr lang="es-CO" dirty="0"/>
              <a:t>Internet </a:t>
            </a:r>
            <a:r>
              <a:rPr lang="es-CO" dirty="0" err="1"/>
              <a:t>companies</a:t>
            </a:r>
            <a:r>
              <a:rPr lang="es-CO" dirty="0"/>
              <a:t> </a:t>
            </a:r>
            <a:r>
              <a:rPr lang="es-CO" dirty="0" err="1"/>
              <a:t>were</a:t>
            </a:r>
            <a:r>
              <a:rPr lang="es-CO" dirty="0"/>
              <a:t> </a:t>
            </a:r>
            <a:r>
              <a:rPr lang="es-CO" dirty="0" err="1"/>
              <a:t>not</a:t>
            </a:r>
            <a:r>
              <a:rPr lang="es-CO" dirty="0"/>
              <a:t> </a:t>
            </a:r>
            <a:r>
              <a:rPr lang="es-CO" dirty="0" err="1"/>
              <a:t>profitable</a:t>
            </a:r>
            <a:r>
              <a:rPr lang="es-CO" dirty="0"/>
              <a:t> </a:t>
            </a:r>
          </a:p>
          <a:p>
            <a:endParaRPr lang="es-CO" dirty="0"/>
          </a:p>
          <a:p>
            <a:r>
              <a:rPr lang="es-CO" dirty="0"/>
              <a:t>Stocks </a:t>
            </a:r>
            <a:r>
              <a:rPr lang="es-CO" dirty="0" err="1"/>
              <a:t>supported</a:t>
            </a:r>
            <a:r>
              <a:rPr lang="es-CO" dirty="0"/>
              <a:t> </a:t>
            </a:r>
            <a:r>
              <a:rPr lang="es-CO" dirty="0" err="1"/>
              <a:t>by</a:t>
            </a:r>
            <a:r>
              <a:rPr lang="es-CO" dirty="0"/>
              <a:t> </a:t>
            </a:r>
            <a:r>
              <a:rPr lang="es-CO" dirty="0" err="1"/>
              <a:t>optimisim</a:t>
            </a:r>
            <a:r>
              <a:rPr lang="es-CO" dirty="0"/>
              <a:t> and </a:t>
            </a:r>
            <a:r>
              <a:rPr lang="es-CO" dirty="0" err="1"/>
              <a:t>speculation</a:t>
            </a:r>
            <a:r>
              <a:rPr lang="es-CO" dirty="0"/>
              <a:t> </a:t>
            </a:r>
            <a:r>
              <a:rPr lang="en-US" sz="1200" dirty="0"/>
              <a:t>(</a:t>
            </a:r>
            <a:r>
              <a:rPr lang="en-US" sz="1200" dirty="0" err="1"/>
              <a:t>Ofek</a:t>
            </a:r>
            <a:r>
              <a:rPr lang="en-US" sz="1200" dirty="0"/>
              <a:t> &amp; Richardson, 2003, p. 1116)</a:t>
            </a:r>
            <a:endParaRPr lang="es-CO" sz="1200" dirty="0"/>
          </a:p>
          <a:p>
            <a:endParaRPr lang="es-CO" dirty="0"/>
          </a:p>
          <a:p>
            <a:r>
              <a:rPr lang="es-CO" dirty="0"/>
              <a:t>¨</a:t>
            </a:r>
            <a:r>
              <a:rPr lang="es-CO" dirty="0" err="1"/>
              <a:t>Never</a:t>
            </a:r>
            <a:r>
              <a:rPr lang="es-CO" dirty="0"/>
              <a:t> </a:t>
            </a:r>
            <a:r>
              <a:rPr lang="es-CO" dirty="0" err="1"/>
              <a:t>ending</a:t>
            </a:r>
            <a:r>
              <a:rPr lang="es-CO" dirty="0"/>
              <a:t>¨ </a:t>
            </a:r>
            <a:r>
              <a:rPr lang="es-CO" dirty="0" err="1"/>
              <a:t>economic</a:t>
            </a:r>
            <a:r>
              <a:rPr lang="es-CO" dirty="0"/>
              <a:t> </a:t>
            </a:r>
            <a:r>
              <a:rPr lang="es-CO" dirty="0" err="1"/>
              <a:t>growth</a:t>
            </a:r>
            <a:r>
              <a:rPr lang="es-CO" dirty="0"/>
              <a:t> </a:t>
            </a:r>
            <a:r>
              <a:rPr lang="es-CO" dirty="0" err="1"/>
              <a:t>came</a:t>
            </a:r>
            <a:r>
              <a:rPr lang="es-CO" dirty="0"/>
              <a:t> to </a:t>
            </a:r>
            <a:r>
              <a:rPr lang="es-CO" dirty="0" err="1"/>
              <a:t>an</a:t>
            </a:r>
            <a:r>
              <a:rPr lang="es-CO" dirty="0"/>
              <a:t> </a:t>
            </a:r>
            <a:r>
              <a:rPr lang="es-CO" dirty="0" err="1"/>
              <a:t>end</a:t>
            </a:r>
            <a:endParaRPr lang="es-CO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2977" y="0"/>
            <a:ext cx="2189023" cy="1237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7793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705555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15600" y="1"/>
            <a:ext cx="1676400" cy="1021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0908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err="1">
                <a:solidFill>
                  <a:schemeClr val="accent1">
                    <a:lumMod val="75000"/>
                  </a:schemeClr>
                </a:solidFill>
              </a:rPr>
              <a:t>The</a:t>
            </a:r>
            <a:r>
              <a:rPr lang="es-CO">
                <a:solidFill>
                  <a:schemeClr val="accent1">
                    <a:lumMod val="75000"/>
                  </a:schemeClr>
                </a:solidFill>
              </a:rPr>
              <a:t> burst</a:t>
            </a:r>
            <a:endParaRPr lang="de-DE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4294967295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r>
              <a:rPr lang="es-CO" dirty="0"/>
              <a:t>Short </a:t>
            </a:r>
            <a:r>
              <a:rPr lang="es-CO" dirty="0" err="1"/>
              <a:t>selling</a:t>
            </a:r>
            <a:r>
              <a:rPr lang="es-CO" dirty="0"/>
              <a:t> </a:t>
            </a:r>
            <a:r>
              <a:rPr lang="es-CO" dirty="0" err="1"/>
              <a:t>constraints</a:t>
            </a:r>
            <a:r>
              <a:rPr lang="es-CO" dirty="0"/>
              <a:t> </a:t>
            </a:r>
            <a:r>
              <a:rPr lang="en-US" sz="1200" dirty="0"/>
              <a:t>(</a:t>
            </a:r>
            <a:r>
              <a:rPr lang="en-US" sz="1200" dirty="0" err="1"/>
              <a:t>Ghon</a:t>
            </a:r>
            <a:r>
              <a:rPr lang="en-US" sz="1200" dirty="0"/>
              <a:t> </a:t>
            </a:r>
            <a:r>
              <a:rPr lang="en-US" sz="1200" dirty="0" err="1"/>
              <a:t>Ree</a:t>
            </a:r>
            <a:r>
              <a:rPr lang="en-US" sz="1200" dirty="0"/>
              <a:t>, 2003, p. 2)</a:t>
            </a:r>
            <a:endParaRPr lang="es-CO" sz="1200" dirty="0"/>
          </a:p>
          <a:p>
            <a:endParaRPr lang="es-CO" dirty="0"/>
          </a:p>
          <a:p>
            <a:r>
              <a:rPr lang="en-US" dirty="0"/>
              <a:t>shift of investment clienteles to retail investors </a:t>
            </a:r>
            <a:r>
              <a:rPr lang="en-US" sz="1200" dirty="0"/>
              <a:t>(Chen et al. 2002) </a:t>
            </a:r>
          </a:p>
          <a:p>
            <a:endParaRPr lang="en-US" dirty="0"/>
          </a:p>
          <a:p>
            <a:r>
              <a:rPr lang="en-US" dirty="0"/>
              <a:t>Lock up period </a:t>
            </a:r>
            <a:r>
              <a:rPr lang="en-US" sz="1200" dirty="0"/>
              <a:t>(</a:t>
            </a:r>
            <a:r>
              <a:rPr lang="en-US" sz="1200" dirty="0" err="1"/>
              <a:t>Ofek</a:t>
            </a:r>
            <a:r>
              <a:rPr lang="en-US" sz="1200" dirty="0"/>
              <a:t> &amp; Richardson, 2003, p. 1125) </a:t>
            </a:r>
            <a:endParaRPr lang="de-DE" sz="12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2977" y="0"/>
            <a:ext cx="2189023" cy="1237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072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>
                <a:solidFill>
                  <a:schemeClr val="accent1">
                    <a:lumMod val="75000"/>
                  </a:schemeClr>
                </a:solidFill>
              </a:rPr>
              <a:t>Lockup </a:t>
            </a:r>
            <a:r>
              <a:rPr lang="es-CO" dirty="0" err="1">
                <a:solidFill>
                  <a:schemeClr val="accent1">
                    <a:lumMod val="75000"/>
                  </a:schemeClr>
                </a:solidFill>
              </a:rPr>
              <a:t>period</a:t>
            </a:r>
            <a:r>
              <a:rPr lang="es-CO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CO" dirty="0" err="1">
                <a:solidFill>
                  <a:schemeClr val="accent1">
                    <a:lumMod val="75000"/>
                  </a:schemeClr>
                </a:solidFill>
              </a:rPr>
              <a:t>released</a:t>
            </a:r>
            <a:r>
              <a:rPr lang="es-CO">
                <a:solidFill>
                  <a:schemeClr val="accent1">
                    <a:lumMod val="75000"/>
                  </a:schemeClr>
                </a:solidFill>
              </a:rPr>
              <a:t> shares </a:t>
            </a:r>
            <a:endParaRPr lang="de-DE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Marcador de contenido 3"/>
          <p:cNvPicPr>
            <a:picLocks noGrp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1851378" y="1907824"/>
            <a:ext cx="7992533" cy="461715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2977" y="0"/>
            <a:ext cx="2189023" cy="1237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8106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>
                <a:solidFill>
                  <a:schemeClr val="accent1">
                    <a:lumMod val="75000"/>
                  </a:schemeClr>
                </a:solidFill>
              </a:rPr>
              <a:t>U.S Indexes</a:t>
            </a:r>
            <a:endParaRPr lang="de-DE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Marcador de contenido 3"/>
          <p:cNvPicPr>
            <a:picLocks noGrp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1801906" y="1690688"/>
            <a:ext cx="8390966" cy="490817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2977" y="0"/>
            <a:ext cx="2189023" cy="1237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2914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err="1">
                <a:solidFill>
                  <a:schemeClr val="accent1">
                    <a:lumMod val="75000"/>
                  </a:schemeClr>
                </a:solidFill>
              </a:rPr>
              <a:t>Consequences</a:t>
            </a:r>
            <a:r>
              <a:rPr lang="es-CO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de-DE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4294967295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rPr lang="es-CO" dirty="0" err="1"/>
              <a:t>Companies</a:t>
            </a:r>
            <a:r>
              <a:rPr lang="es-CO" dirty="0"/>
              <a:t> </a:t>
            </a:r>
            <a:r>
              <a:rPr lang="es-CO" dirty="0" err="1"/>
              <a:t>became</a:t>
            </a:r>
            <a:r>
              <a:rPr lang="es-CO" dirty="0"/>
              <a:t> </a:t>
            </a:r>
            <a:r>
              <a:rPr lang="es-CO" dirty="0" err="1"/>
              <a:t>insolvent</a:t>
            </a:r>
            <a:r>
              <a:rPr lang="es-CO" dirty="0"/>
              <a:t> </a:t>
            </a:r>
          </a:p>
          <a:p>
            <a:endParaRPr lang="es-CO" dirty="0"/>
          </a:p>
          <a:p>
            <a:r>
              <a:rPr lang="es-CO" dirty="0" err="1"/>
              <a:t>Daytraders</a:t>
            </a:r>
            <a:r>
              <a:rPr lang="es-CO" dirty="0"/>
              <a:t> </a:t>
            </a:r>
            <a:r>
              <a:rPr lang="es-CO" dirty="0" err="1"/>
              <a:t>lost</a:t>
            </a:r>
            <a:r>
              <a:rPr lang="es-CO" dirty="0"/>
              <a:t> </a:t>
            </a:r>
            <a:r>
              <a:rPr lang="es-CO" dirty="0" err="1"/>
              <a:t>money</a:t>
            </a:r>
            <a:r>
              <a:rPr lang="es-CO" dirty="0"/>
              <a:t> </a:t>
            </a:r>
          </a:p>
          <a:p>
            <a:endParaRPr lang="es-CO" dirty="0"/>
          </a:p>
          <a:p>
            <a:r>
              <a:rPr lang="es-CO" dirty="0"/>
              <a:t>Price </a:t>
            </a:r>
            <a:r>
              <a:rPr lang="es-CO" dirty="0" err="1"/>
              <a:t>drop</a:t>
            </a:r>
            <a:r>
              <a:rPr lang="es-CO" dirty="0"/>
              <a:t> </a:t>
            </a:r>
            <a:r>
              <a:rPr lang="es-CO" dirty="0" err="1"/>
              <a:t>spilled</a:t>
            </a:r>
            <a:r>
              <a:rPr lang="es-CO" dirty="0"/>
              <a:t> </a:t>
            </a:r>
            <a:r>
              <a:rPr lang="es-CO" dirty="0" err="1"/>
              <a:t>over</a:t>
            </a:r>
            <a:r>
              <a:rPr lang="es-CO" dirty="0"/>
              <a:t> to real sector </a:t>
            </a:r>
            <a:r>
              <a:rPr lang="en-US" sz="1200" dirty="0"/>
              <a:t>(</a:t>
            </a:r>
            <a:r>
              <a:rPr lang="en-US" sz="1200" dirty="0" err="1"/>
              <a:t>Aliber</a:t>
            </a:r>
            <a:r>
              <a:rPr lang="en-US" sz="1200" dirty="0"/>
              <a:t> &amp; </a:t>
            </a:r>
            <a:r>
              <a:rPr lang="en-US" sz="1200" dirty="0" err="1"/>
              <a:t>Kidleberger</a:t>
            </a:r>
            <a:r>
              <a:rPr lang="en-US" sz="1200" dirty="0"/>
              <a:t>, 2005) </a:t>
            </a:r>
            <a:endParaRPr lang="de-DE" sz="1200" dirty="0"/>
          </a:p>
          <a:p>
            <a:endParaRPr lang="es-CO" dirty="0"/>
          </a:p>
          <a:p>
            <a:r>
              <a:rPr lang="es-CO" dirty="0" err="1"/>
              <a:t>Consumption</a:t>
            </a:r>
            <a:r>
              <a:rPr lang="es-CO" dirty="0"/>
              <a:t> </a:t>
            </a:r>
            <a:r>
              <a:rPr lang="es-CO" dirty="0" err="1"/>
              <a:t>restrain</a:t>
            </a:r>
            <a:r>
              <a:rPr lang="es-CO" dirty="0"/>
              <a:t> </a:t>
            </a:r>
            <a:r>
              <a:rPr lang="en-US" sz="1200" dirty="0"/>
              <a:t>(</a:t>
            </a:r>
            <a:r>
              <a:rPr lang="en-US" sz="1200" dirty="0" err="1"/>
              <a:t>Aliber</a:t>
            </a:r>
            <a:r>
              <a:rPr lang="en-US" sz="1200" dirty="0"/>
              <a:t> &amp; </a:t>
            </a:r>
            <a:r>
              <a:rPr lang="en-US" sz="1200" dirty="0" err="1"/>
              <a:t>Kidleberger</a:t>
            </a:r>
            <a:r>
              <a:rPr lang="en-US" sz="1200" dirty="0"/>
              <a:t>, 2005) </a:t>
            </a:r>
            <a:endParaRPr lang="de-DE" sz="1200" dirty="0"/>
          </a:p>
          <a:p>
            <a:pPr marL="0" indent="0">
              <a:buNone/>
            </a:pPr>
            <a:endParaRPr lang="es-CO" dirty="0"/>
          </a:p>
          <a:p>
            <a:r>
              <a:rPr lang="es-CO" dirty="0" err="1"/>
              <a:t>Recession</a:t>
            </a:r>
            <a:r>
              <a:rPr lang="es-CO" dirty="0"/>
              <a:t> </a:t>
            </a:r>
            <a:endParaRPr lang="de-DE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2977" y="0"/>
            <a:ext cx="2189023" cy="1237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4910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215713" y="618564"/>
            <a:ext cx="5010150" cy="291465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2977" y="0"/>
            <a:ext cx="2189023" cy="123712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857" y="1442034"/>
            <a:ext cx="3552825" cy="23622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6614" y="4020671"/>
            <a:ext cx="3783105" cy="2837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1791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>
                <a:solidFill>
                  <a:schemeClr val="accent1">
                    <a:lumMod val="75000"/>
                  </a:schemeClr>
                </a:solidFill>
              </a:rPr>
              <a:t>Conclusion</a:t>
            </a:r>
            <a:endParaRPr lang="de-DE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4294967295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r>
              <a:rPr lang="es-CO" dirty="0" err="1"/>
              <a:t>Bubbles</a:t>
            </a:r>
            <a:r>
              <a:rPr lang="es-CO" dirty="0"/>
              <a:t> </a:t>
            </a:r>
            <a:r>
              <a:rPr lang="es-CO" dirty="0" err="1"/>
              <a:t>have</a:t>
            </a:r>
            <a:r>
              <a:rPr lang="es-CO" dirty="0"/>
              <a:t> </a:t>
            </a:r>
            <a:r>
              <a:rPr lang="es-CO" dirty="0" err="1"/>
              <a:t>always</a:t>
            </a:r>
            <a:r>
              <a:rPr lang="es-CO" dirty="0"/>
              <a:t> </a:t>
            </a:r>
            <a:r>
              <a:rPr lang="es-CO" dirty="0" err="1"/>
              <a:t>accompanied</a:t>
            </a:r>
            <a:r>
              <a:rPr lang="es-CO" dirty="0"/>
              <a:t> </a:t>
            </a:r>
            <a:r>
              <a:rPr lang="es-CO" dirty="0" err="1"/>
              <a:t>capitalism</a:t>
            </a:r>
            <a:endParaRPr lang="es-CO" dirty="0"/>
          </a:p>
          <a:p>
            <a:endParaRPr lang="es-CO" dirty="0"/>
          </a:p>
          <a:p>
            <a:r>
              <a:rPr lang="es-CO" dirty="0" err="1"/>
              <a:t>Speculative</a:t>
            </a:r>
            <a:r>
              <a:rPr lang="es-CO" dirty="0"/>
              <a:t> </a:t>
            </a:r>
            <a:r>
              <a:rPr lang="es-CO" dirty="0" err="1"/>
              <a:t>behaviors</a:t>
            </a:r>
            <a:r>
              <a:rPr lang="es-CO" dirty="0"/>
              <a:t> </a:t>
            </a:r>
            <a:r>
              <a:rPr lang="es-CO" dirty="0" err="1"/>
              <a:t>create</a:t>
            </a:r>
            <a:r>
              <a:rPr lang="es-CO" dirty="0"/>
              <a:t> </a:t>
            </a:r>
            <a:r>
              <a:rPr lang="es-CO" dirty="0" err="1"/>
              <a:t>economic</a:t>
            </a:r>
            <a:r>
              <a:rPr lang="es-CO" dirty="0"/>
              <a:t> </a:t>
            </a:r>
            <a:r>
              <a:rPr lang="es-CO" dirty="0" err="1"/>
              <a:t>distortions</a:t>
            </a:r>
            <a:endParaRPr lang="es-CO" dirty="0"/>
          </a:p>
          <a:p>
            <a:endParaRPr lang="es-CO" dirty="0"/>
          </a:p>
          <a:p>
            <a:r>
              <a:rPr lang="es-CO" dirty="0" err="1"/>
              <a:t>Embedded</a:t>
            </a:r>
            <a:r>
              <a:rPr lang="es-CO" dirty="0"/>
              <a:t> </a:t>
            </a:r>
            <a:r>
              <a:rPr lang="es-CO" dirty="0" err="1"/>
              <a:t>irrationality</a:t>
            </a:r>
            <a:r>
              <a:rPr lang="es-CO" dirty="0"/>
              <a:t> in </a:t>
            </a:r>
            <a:r>
              <a:rPr lang="es-CO" dirty="0" err="1"/>
              <a:t>capitalism</a:t>
            </a:r>
            <a:r>
              <a:rPr lang="es-CO" dirty="0"/>
              <a:t> </a:t>
            </a:r>
            <a:r>
              <a:rPr lang="es-CO" sz="1200" dirty="0"/>
              <a:t>(Greenspan, 1994)</a:t>
            </a:r>
          </a:p>
          <a:p>
            <a:endParaRPr lang="es-CO" dirty="0"/>
          </a:p>
          <a:p>
            <a:r>
              <a:rPr lang="es-CO" dirty="0" err="1"/>
              <a:t>Structural</a:t>
            </a:r>
            <a:r>
              <a:rPr lang="es-CO" dirty="0"/>
              <a:t> </a:t>
            </a:r>
            <a:r>
              <a:rPr lang="es-CO" dirty="0" err="1"/>
              <a:t>change</a:t>
            </a:r>
            <a:r>
              <a:rPr lang="es-CO" dirty="0"/>
              <a:t> of </a:t>
            </a:r>
            <a:r>
              <a:rPr lang="es-CO" dirty="0" err="1"/>
              <a:t>the</a:t>
            </a:r>
            <a:r>
              <a:rPr lang="es-CO" dirty="0"/>
              <a:t> internet sector </a:t>
            </a:r>
            <a:r>
              <a:rPr lang="en-US" sz="1200" dirty="0"/>
              <a:t>(</a:t>
            </a:r>
            <a:r>
              <a:rPr lang="en-US" sz="1200" dirty="0" err="1"/>
              <a:t>Marketwatch</a:t>
            </a:r>
            <a:r>
              <a:rPr lang="en-US" sz="1200" dirty="0"/>
              <a:t>, 2015)</a:t>
            </a:r>
            <a:r>
              <a:rPr lang="es-CO" sz="1200" dirty="0"/>
              <a:t> </a:t>
            </a:r>
            <a:endParaRPr lang="de-DE" sz="12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2977" y="0"/>
            <a:ext cx="2189023" cy="1237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0665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>
                <a:solidFill>
                  <a:schemeClr val="accent1">
                    <a:lumMod val="75000"/>
                  </a:schemeClr>
                </a:solidFill>
              </a:rPr>
              <a:t>REFERENCE LIST</a:t>
            </a:r>
            <a:endParaRPr lang="de-DE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4294967295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endParaRPr lang="de-DE" sz="1900" dirty="0"/>
          </a:p>
          <a:p>
            <a:r>
              <a:rPr lang="de-DE" sz="1900" dirty="0" err="1"/>
              <a:t>Aliber</a:t>
            </a:r>
            <a:r>
              <a:rPr lang="de-DE" sz="1900" dirty="0"/>
              <a:t>, R. &amp; </a:t>
            </a:r>
            <a:r>
              <a:rPr lang="de-DE" sz="1900" dirty="0" err="1"/>
              <a:t>Kidleberger</a:t>
            </a:r>
            <a:r>
              <a:rPr lang="de-DE" sz="1900" dirty="0"/>
              <a:t>, C., 2005. </a:t>
            </a:r>
            <a:r>
              <a:rPr lang="en-US" sz="1900" i="1" dirty="0"/>
              <a:t>Manias, Panics and Crashes: A History of Financial Crisis, </a:t>
            </a:r>
            <a:r>
              <a:rPr lang="en-US" sz="1900" dirty="0"/>
              <a:t>New Jersey: Wiley.</a:t>
            </a:r>
            <a:endParaRPr lang="de-DE" sz="1900" dirty="0"/>
          </a:p>
          <a:p>
            <a:r>
              <a:rPr lang="en-US" sz="1900" dirty="0"/>
              <a:t>Chen, Joseph, Harrison Hong, and Jeremy C. Stein, 2002, Breadth of ownership and        stock returns, Journal of </a:t>
            </a:r>
            <a:r>
              <a:rPr lang="en-US" sz="1900" dirty="0" err="1"/>
              <a:t>FinancialEconomics</a:t>
            </a:r>
            <a:r>
              <a:rPr lang="en-US" sz="1900" dirty="0"/>
              <a:t>.</a:t>
            </a:r>
            <a:endParaRPr lang="de-DE" sz="1900" dirty="0"/>
          </a:p>
          <a:p>
            <a:r>
              <a:rPr lang="en-US" sz="1900" dirty="0"/>
              <a:t> </a:t>
            </a:r>
            <a:endParaRPr lang="de-DE" sz="1900" dirty="0"/>
          </a:p>
          <a:p>
            <a:r>
              <a:rPr lang="en-US" sz="1900" dirty="0"/>
              <a:t>Federal Reserve, 2012. Stock Market Crash of 1929. Available from: http://www.federalreservehistory.org/Events/DetailView/74 (</a:t>
            </a:r>
            <a:r>
              <a:rPr lang="en-US" sz="1900" dirty="0" err="1"/>
              <a:t>Acessed</a:t>
            </a:r>
            <a:r>
              <a:rPr lang="en-US" sz="1900" dirty="0"/>
              <a:t>: 17 June 2016)</a:t>
            </a:r>
            <a:endParaRPr lang="de-DE" sz="1900" dirty="0"/>
          </a:p>
          <a:p>
            <a:r>
              <a:rPr lang="en-US" sz="1900" dirty="0"/>
              <a:t> </a:t>
            </a:r>
            <a:endParaRPr lang="de-DE" sz="1900" dirty="0"/>
          </a:p>
          <a:p>
            <a:r>
              <a:rPr lang="en-US" sz="1900" dirty="0"/>
              <a:t>Federal Reserve, 2014. The Great Depression. Available from: http://www.federalreservehistory.org/Events/DetailView/61 (</a:t>
            </a:r>
            <a:r>
              <a:rPr lang="en-US" sz="1900" dirty="0" err="1"/>
              <a:t>Acessed</a:t>
            </a:r>
            <a:r>
              <a:rPr lang="en-US" sz="1900" dirty="0"/>
              <a:t>: 17 June 2016)</a:t>
            </a:r>
            <a:endParaRPr lang="de-DE" sz="1900" dirty="0"/>
          </a:p>
          <a:p>
            <a:r>
              <a:rPr lang="en-US" sz="1900" dirty="0"/>
              <a:t> </a:t>
            </a:r>
            <a:endParaRPr lang="de-DE" sz="1900" dirty="0"/>
          </a:p>
          <a:p>
            <a:r>
              <a:rPr lang="en-US" sz="1900" dirty="0"/>
              <a:t>Galbraith, J. &amp; Hale, T., 2004. </a:t>
            </a:r>
            <a:r>
              <a:rPr lang="en-US" sz="1900" i="1" dirty="0"/>
              <a:t>Income Distribution and the Information </a:t>
            </a:r>
            <a:r>
              <a:rPr lang="en-US" sz="1900" i="1" dirty="0" err="1"/>
              <a:t>Technlogy</a:t>
            </a:r>
            <a:r>
              <a:rPr lang="en-US" sz="1900" i="1" dirty="0"/>
              <a:t> Bubble, </a:t>
            </a:r>
            <a:r>
              <a:rPr lang="en-US" sz="1900" dirty="0"/>
              <a:t>Texas: University of </a:t>
            </a:r>
            <a:r>
              <a:rPr lang="en-US" sz="1900" dirty="0" err="1"/>
              <a:t>texas</a:t>
            </a:r>
            <a:r>
              <a:rPr lang="en-US" sz="1900" dirty="0"/>
              <a:t>.</a:t>
            </a:r>
            <a:endParaRPr lang="de-DE" sz="1900" dirty="0"/>
          </a:p>
          <a:p>
            <a:r>
              <a:rPr lang="en-US" sz="1900" dirty="0" err="1"/>
              <a:t>Garbarino</a:t>
            </a:r>
            <a:r>
              <a:rPr lang="en-US" sz="1900" dirty="0"/>
              <a:t>, J. </a:t>
            </a:r>
            <a:r>
              <a:rPr lang="en-US" sz="1900" dirty="0" err="1"/>
              <a:t>Tulipmania</a:t>
            </a:r>
            <a:r>
              <a:rPr lang="en-US" sz="1900" dirty="0"/>
              <a:t>, 2011. The Economic Bubble of The Seventeenth Century. Natural Selections, Issue 76.</a:t>
            </a:r>
            <a:endParaRPr lang="de-DE" sz="1900" dirty="0"/>
          </a:p>
          <a:p>
            <a:r>
              <a:rPr lang="en-US" sz="1900" dirty="0"/>
              <a:t> </a:t>
            </a:r>
            <a:endParaRPr lang="de-DE" sz="1900" dirty="0"/>
          </a:p>
          <a:p>
            <a:r>
              <a:rPr lang="en-US" sz="1900" dirty="0" err="1"/>
              <a:t>Ghon</a:t>
            </a:r>
            <a:r>
              <a:rPr lang="en-US" sz="1900" dirty="0"/>
              <a:t> </a:t>
            </a:r>
            <a:r>
              <a:rPr lang="en-US" sz="1900" dirty="0" err="1"/>
              <a:t>Ree</a:t>
            </a:r>
            <a:r>
              <a:rPr lang="en-US" sz="1900" dirty="0"/>
              <a:t>, S., 2003. </a:t>
            </a:r>
            <a:r>
              <a:rPr lang="en-US" sz="1900" i="1" dirty="0"/>
              <a:t>Short Sale Constraints: Good or Bad News for the Stock Market?, </a:t>
            </a:r>
            <a:r>
              <a:rPr lang="en-US" sz="1900" dirty="0" err="1"/>
              <a:t>Hawai</a:t>
            </a:r>
            <a:r>
              <a:rPr lang="en-US" sz="1900" dirty="0"/>
              <a:t>: University of </a:t>
            </a:r>
            <a:r>
              <a:rPr lang="en-US" sz="1900" dirty="0" err="1"/>
              <a:t>Hawai</a:t>
            </a:r>
            <a:r>
              <a:rPr lang="en-US" sz="1900" dirty="0"/>
              <a:t>.</a:t>
            </a:r>
            <a:endParaRPr lang="de-DE" sz="1900" dirty="0"/>
          </a:p>
          <a:p>
            <a:r>
              <a:rPr lang="en-US" sz="1900" dirty="0"/>
              <a:t> </a:t>
            </a:r>
            <a:endParaRPr lang="de-DE" sz="1900" dirty="0"/>
          </a:p>
          <a:p>
            <a:r>
              <a:rPr lang="en-US" sz="1900" dirty="0" err="1"/>
              <a:t>Geier</a:t>
            </a:r>
            <a:r>
              <a:rPr lang="en-US" sz="1900" dirty="0"/>
              <a:t>, B., 2015. What did we learn From the Dotcom Stock Bubble of 2000?. Available from: http://time.com/3741681/2000-dotcom-stock-bust/ (</a:t>
            </a:r>
            <a:r>
              <a:rPr lang="en-US" sz="1900" dirty="0" err="1"/>
              <a:t>Acessed</a:t>
            </a:r>
            <a:r>
              <a:rPr lang="en-US" sz="1900" dirty="0"/>
              <a:t>: 17 June 2016)</a:t>
            </a:r>
            <a:endParaRPr lang="de-DE" sz="1900" dirty="0"/>
          </a:p>
          <a:p>
            <a:endParaRPr lang="de-DE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2977" y="0"/>
            <a:ext cx="2189023" cy="1237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2427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Tulipmania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GB" dirty="0"/>
              <a:t>STATUS SYMBOL DURING THE 17</a:t>
            </a:r>
            <a:r>
              <a:rPr lang="en-GB" baseline="30000" dirty="0"/>
              <a:t>TH</a:t>
            </a:r>
            <a:r>
              <a:rPr lang="en-GB" dirty="0"/>
              <a:t> CENTURY </a:t>
            </a:r>
            <a:r>
              <a:rPr lang="en-US" sz="1200" i="1" dirty="0"/>
              <a:t>(</a:t>
            </a:r>
            <a:r>
              <a:rPr lang="en-US" sz="1200" i="1" dirty="0" err="1"/>
              <a:t>Gabarino</a:t>
            </a:r>
            <a:r>
              <a:rPr lang="en-US" sz="1200" i="1" dirty="0"/>
              <a:t>, 2011 p.1)</a:t>
            </a:r>
            <a:r>
              <a:rPr lang="de-DE" sz="1200" dirty="0"/>
              <a:t> </a:t>
            </a:r>
            <a:endParaRPr lang="en-GB" sz="1200" dirty="0"/>
          </a:p>
          <a:p>
            <a:endParaRPr lang="en-GB" dirty="0"/>
          </a:p>
          <a:p>
            <a:r>
              <a:rPr lang="en-GB" dirty="0"/>
              <a:t>SUPPLY COULDN’T KEEP UP WITH THE DEMAND </a:t>
            </a:r>
            <a:r>
              <a:rPr lang="en-US" sz="1200" i="1" dirty="0"/>
              <a:t>(</a:t>
            </a:r>
            <a:r>
              <a:rPr lang="en-US" sz="1200" i="1" dirty="0" err="1"/>
              <a:t>Gabarino</a:t>
            </a:r>
            <a:r>
              <a:rPr lang="en-US" sz="1200" i="1" dirty="0"/>
              <a:t>, 2011 p.2)</a:t>
            </a:r>
            <a:r>
              <a:rPr lang="de-DE" sz="1200" dirty="0"/>
              <a:t> </a:t>
            </a:r>
            <a:endParaRPr lang="en-GB" dirty="0"/>
          </a:p>
          <a:p>
            <a:endParaRPr lang="en-GB" dirty="0"/>
          </a:p>
          <a:p>
            <a:r>
              <a:rPr lang="en-GB" dirty="0"/>
              <a:t>FUTURES MARKET OF TULIP BULBS EMERGED </a:t>
            </a:r>
            <a:r>
              <a:rPr lang="en-US" sz="1200" i="1" dirty="0"/>
              <a:t>(</a:t>
            </a:r>
            <a:r>
              <a:rPr lang="en-US" sz="1200" i="1" dirty="0" err="1"/>
              <a:t>Gabarino</a:t>
            </a:r>
            <a:r>
              <a:rPr lang="en-US" sz="1200" i="1" dirty="0"/>
              <a:t>, 2011 p.2)</a:t>
            </a:r>
            <a:r>
              <a:rPr lang="de-DE" sz="1200" dirty="0"/>
              <a:t> </a:t>
            </a:r>
            <a:endParaRPr lang="en-GB" sz="1200" dirty="0"/>
          </a:p>
          <a:p>
            <a:endParaRPr lang="en-GB" dirty="0"/>
          </a:p>
          <a:p>
            <a:r>
              <a:rPr lang="en-GB" dirty="0"/>
              <a:t>Consequence: price increase </a:t>
            </a:r>
            <a:r>
              <a:rPr lang="en-US" sz="1200" i="1" dirty="0"/>
              <a:t>(</a:t>
            </a:r>
            <a:r>
              <a:rPr lang="en-US" sz="1200" i="1" dirty="0" err="1"/>
              <a:t>Gabarino</a:t>
            </a:r>
            <a:r>
              <a:rPr lang="en-US" sz="1200" i="1" dirty="0"/>
              <a:t>, 2011 p.2)</a:t>
            </a:r>
            <a:r>
              <a:rPr lang="de-DE" sz="1200" dirty="0"/>
              <a:t> </a:t>
            </a:r>
            <a:endParaRPr lang="en-GB" sz="1200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1026" name="Picture 2" descr="ttps://upload.wikimedia.org/wikipedia/commons/c/cc/Semper_Augustus_Tulip_17th_centur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484" y="2246334"/>
            <a:ext cx="2290002" cy="3544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2977" y="0"/>
            <a:ext cx="2189023" cy="1237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6184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>
                <a:solidFill>
                  <a:schemeClr val="bg2">
                    <a:lumMod val="75000"/>
                  </a:schemeClr>
                </a:solidFill>
              </a:rPr>
              <a:t>REFERENCE LIST</a:t>
            </a:r>
            <a:endParaRPr lang="de-DE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913774" y="1859092"/>
            <a:ext cx="10363826" cy="3424107"/>
          </a:xfrm>
        </p:spPr>
        <p:txBody>
          <a:bodyPr>
            <a:normAutofit fontScale="25000" lnSpcReduction="20000"/>
          </a:bodyPr>
          <a:lstStyle/>
          <a:p>
            <a:r>
              <a:rPr lang="en-US" sz="3600" dirty="0" err="1"/>
              <a:t>Investopedia</a:t>
            </a:r>
            <a:r>
              <a:rPr lang="en-US" sz="3600" dirty="0"/>
              <a:t>, 2016. Lockup Period. Investopedia.com. Available from: </a:t>
            </a:r>
            <a:r>
              <a:rPr lang="en-US" sz="3600" u="sng" dirty="0">
                <a:hlinkClick r:id="rId2"/>
              </a:rPr>
              <a:t>http://www.investopedia.com/terms/l/lockup-period.asp</a:t>
            </a:r>
            <a:r>
              <a:rPr lang="en-US" sz="3600" u="sng" dirty="0"/>
              <a:t> </a:t>
            </a:r>
            <a:r>
              <a:rPr lang="en-US" sz="3600" dirty="0"/>
              <a:t>(Accessed: 17 June 2016)  </a:t>
            </a:r>
            <a:endParaRPr lang="de-DE" sz="3600" dirty="0"/>
          </a:p>
          <a:p>
            <a:r>
              <a:rPr lang="en-US" sz="3600" dirty="0"/>
              <a:t> </a:t>
            </a:r>
            <a:endParaRPr lang="de-DE" sz="3600" dirty="0"/>
          </a:p>
          <a:p>
            <a:r>
              <a:rPr lang="en-US" sz="3600" dirty="0"/>
              <a:t>Keynes, John Maynard, 1924. A Tract on Monetary Reform. 2nd edition. London: . Macmillan and Co.</a:t>
            </a:r>
            <a:endParaRPr lang="de-DE" sz="3600" dirty="0"/>
          </a:p>
          <a:p>
            <a:r>
              <a:rPr lang="en-US" sz="3600" dirty="0"/>
              <a:t> </a:t>
            </a:r>
            <a:endParaRPr lang="de-DE" sz="3600" dirty="0"/>
          </a:p>
          <a:p>
            <a:r>
              <a:rPr lang="en-US" sz="3600" dirty="0" err="1"/>
              <a:t>Marketwatch</a:t>
            </a:r>
            <a:r>
              <a:rPr lang="en-US" sz="3600" dirty="0"/>
              <a:t>, 2015. Dot-com bubble 2.0: The cloud build-up. </a:t>
            </a:r>
            <a:r>
              <a:rPr lang="en-US" sz="3600" dirty="0" err="1"/>
              <a:t>Marketwatch</a:t>
            </a:r>
            <a:r>
              <a:rPr lang="en-US" sz="3600" dirty="0"/>
              <a:t>. Available from: </a:t>
            </a:r>
            <a:r>
              <a:rPr lang="en-US" sz="3600" u="sng" dirty="0">
                <a:hlinkClick r:id="rId3"/>
              </a:rPr>
              <a:t>http://www.marketwatch.com/story/why-the-cloud-build-up-wont-mean-another-dot-com-bust-2015-11-02</a:t>
            </a:r>
            <a:r>
              <a:rPr lang="en-US" sz="3600" dirty="0"/>
              <a:t> (Accessed: 17 June 2016)  </a:t>
            </a:r>
            <a:endParaRPr lang="de-DE" sz="3600" dirty="0"/>
          </a:p>
          <a:p>
            <a:r>
              <a:rPr lang="en-US" sz="3600" dirty="0"/>
              <a:t> </a:t>
            </a:r>
            <a:endParaRPr lang="de-DE" sz="3600" dirty="0"/>
          </a:p>
          <a:p>
            <a:r>
              <a:rPr lang="en-US" sz="3600" dirty="0"/>
              <a:t>Miller, A.C., 1935. Responsibility for Federal Reserve Policies, 1927–1929. Available </a:t>
            </a:r>
            <a:r>
              <a:rPr lang="en-US" sz="3600" dirty="0" err="1"/>
              <a:t>from:https</a:t>
            </a:r>
            <a:r>
              <a:rPr lang="en-US" sz="3600" dirty="0"/>
              <a:t>://fraser.stlouisfed.org/docs/publications/</a:t>
            </a:r>
            <a:r>
              <a:rPr lang="en-US" sz="3600" dirty="0" err="1"/>
              <a:t>aer</a:t>
            </a:r>
            <a:r>
              <a:rPr lang="en-US" sz="3600" dirty="0"/>
              <a:t>/aer_1935_responsibility_fed_policy.pdf (</a:t>
            </a:r>
            <a:r>
              <a:rPr lang="en-US" sz="3600" dirty="0" err="1"/>
              <a:t>Acessed</a:t>
            </a:r>
            <a:r>
              <a:rPr lang="en-US" sz="3600" dirty="0"/>
              <a:t>: 17 June 2016)</a:t>
            </a:r>
            <a:endParaRPr lang="de-DE" sz="3600" dirty="0"/>
          </a:p>
          <a:p>
            <a:r>
              <a:rPr lang="en-US" sz="3600" dirty="0"/>
              <a:t> </a:t>
            </a:r>
            <a:endParaRPr lang="de-DE" sz="3600" dirty="0"/>
          </a:p>
          <a:p>
            <a:r>
              <a:rPr lang="en-US" sz="3600" dirty="0" err="1"/>
              <a:t>Ofek</a:t>
            </a:r>
            <a:r>
              <a:rPr lang="en-US" sz="3600" dirty="0"/>
              <a:t>, E. &amp; Richardson, M., 2003. </a:t>
            </a:r>
            <a:r>
              <a:rPr lang="en-US" sz="3600" i="1" dirty="0"/>
              <a:t>Dotcom Mania: The Rise and Fall of Internet Stock Prices, </a:t>
            </a:r>
            <a:r>
              <a:rPr lang="en-US" sz="3600" dirty="0"/>
              <a:t>New York: The Journal of Finance.</a:t>
            </a:r>
            <a:endParaRPr lang="de-DE" sz="3600" dirty="0"/>
          </a:p>
          <a:p>
            <a:r>
              <a:rPr lang="de-DE" sz="3600" dirty="0" err="1"/>
              <a:t>Shiller</a:t>
            </a:r>
            <a:r>
              <a:rPr lang="de-DE" sz="3600" dirty="0"/>
              <a:t>, R. J., 2000. Irrationaler Überschwang. Frankfurt am Main: Campus Verlag.</a:t>
            </a:r>
          </a:p>
          <a:p>
            <a:r>
              <a:rPr lang="de-DE" sz="3600" dirty="0"/>
              <a:t> </a:t>
            </a:r>
          </a:p>
          <a:p>
            <a:r>
              <a:rPr lang="en-US" sz="3600" dirty="0"/>
              <a:t>The Economist, 1998. America’s bubble economy. The Economist. Available from: http://www.economist.com/node/160056 (</a:t>
            </a:r>
            <a:r>
              <a:rPr lang="en-US" sz="3600" dirty="0" err="1"/>
              <a:t>Acessed</a:t>
            </a:r>
            <a:r>
              <a:rPr lang="en-US" sz="3600" dirty="0"/>
              <a:t>: 17 June 2016)  </a:t>
            </a:r>
            <a:endParaRPr lang="de-DE" sz="3600" dirty="0"/>
          </a:p>
          <a:p>
            <a:r>
              <a:rPr lang="en-US" sz="3600" dirty="0"/>
              <a:t> </a:t>
            </a:r>
            <a:endParaRPr lang="de-DE" sz="3600" dirty="0"/>
          </a:p>
          <a:p>
            <a:r>
              <a:rPr lang="en-US" sz="3600" dirty="0"/>
              <a:t>The Economist, 2000. Bubble.com. The Economist, 21 September. Available from: http://www.economist.com/node/375561 (</a:t>
            </a:r>
            <a:r>
              <a:rPr lang="en-US" sz="3600" dirty="0" err="1"/>
              <a:t>Acessed</a:t>
            </a:r>
            <a:r>
              <a:rPr lang="en-US" sz="3600" dirty="0"/>
              <a:t>: 17 June 2016)  </a:t>
            </a:r>
            <a:endParaRPr lang="de-DE" sz="3600" dirty="0"/>
          </a:p>
          <a:p>
            <a:r>
              <a:rPr lang="en-US" sz="3600" dirty="0"/>
              <a:t> </a:t>
            </a:r>
            <a:endParaRPr lang="de-DE" sz="3600" dirty="0"/>
          </a:p>
          <a:p>
            <a:r>
              <a:rPr lang="en-US" sz="3600" dirty="0"/>
              <a:t>The World Bank, 2016. GDP growth (annual %). The World Bank. Available from: http://data.worldbank.org/indicator/NY.GDP.MKTP.KD.ZG (Accessed: 17 June 2016)  </a:t>
            </a:r>
            <a:endParaRPr lang="de-DE" sz="3600" dirty="0"/>
          </a:p>
          <a:p>
            <a:pPr marL="0" indent="0">
              <a:buNone/>
            </a:pP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744960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Tulipmania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e-DE" dirty="0" err="1"/>
              <a:t>Suddenly</a:t>
            </a:r>
            <a:r>
              <a:rPr lang="de-DE" dirty="0"/>
              <a:t> Prices </a:t>
            </a:r>
            <a:r>
              <a:rPr lang="de-DE" dirty="0" err="1"/>
              <a:t>dropped</a:t>
            </a:r>
            <a:r>
              <a:rPr lang="de-DE" dirty="0"/>
              <a:t> </a:t>
            </a:r>
            <a:r>
              <a:rPr lang="en-US" sz="1200" i="1" dirty="0"/>
              <a:t>(</a:t>
            </a:r>
            <a:r>
              <a:rPr lang="en-US" sz="1200" i="1" dirty="0" err="1"/>
              <a:t>Gabarino</a:t>
            </a:r>
            <a:r>
              <a:rPr lang="en-US" sz="1200" i="1" dirty="0"/>
              <a:t>, 2011 p.1)</a:t>
            </a:r>
            <a:r>
              <a:rPr lang="de-DE" sz="1200" dirty="0"/>
              <a:t> </a:t>
            </a:r>
            <a:endParaRPr lang="de-DE" dirty="0"/>
          </a:p>
          <a:p>
            <a:r>
              <a:rPr lang="de-DE" dirty="0"/>
              <a:t>I</a:t>
            </a:r>
            <a:r>
              <a:rPr lang="en-US" dirty="0" err="1"/>
              <a:t>mpact</a:t>
            </a:r>
            <a:r>
              <a:rPr lang="en-US" dirty="0"/>
              <a:t> on the Dutch economy was </a:t>
            </a:r>
            <a:br>
              <a:rPr lang="en-US" dirty="0"/>
            </a:br>
            <a:r>
              <a:rPr lang="en-US" dirty="0"/>
              <a:t>very slightly</a:t>
            </a:r>
            <a:r>
              <a:rPr lang="de-DE" dirty="0"/>
              <a:t>  </a:t>
            </a:r>
            <a:r>
              <a:rPr lang="en-US" sz="1200" i="1" dirty="0"/>
              <a:t>(</a:t>
            </a:r>
            <a:r>
              <a:rPr lang="en-US" sz="1200" i="1" dirty="0" err="1"/>
              <a:t>Gabarino</a:t>
            </a:r>
            <a:r>
              <a:rPr lang="en-US" sz="1200" i="1" dirty="0"/>
              <a:t>, 2011 p.2)</a:t>
            </a:r>
            <a:endParaRPr lang="de-DE" sz="1200" dirty="0"/>
          </a:p>
          <a:p>
            <a:endParaRPr lang="de-DE" dirty="0"/>
          </a:p>
        </p:txBody>
      </p:sp>
      <p:pic>
        <p:nvPicPr>
          <p:cNvPr id="4" name="Bild 3" descr="ttp://static1.squarespace.com/static/56eddde762cd9413e151ac92/570cb87b5bd33022b93a0272/5743255a746fb908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9410" y="2214693"/>
            <a:ext cx="5231765" cy="2883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2977" y="0"/>
            <a:ext cx="2189023" cy="1237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4159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Stock </a:t>
            </a:r>
            <a:r>
              <a:rPr lang="de-DE" dirty="0" err="1"/>
              <a:t>market</a:t>
            </a:r>
            <a:r>
              <a:rPr lang="de-DE" dirty="0"/>
              <a:t> </a:t>
            </a:r>
            <a:r>
              <a:rPr lang="de-DE" dirty="0" err="1"/>
              <a:t>crash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1929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3"/>
          </p:nvPr>
        </p:nvSpPr>
        <p:spPr>
          <a:xfrm>
            <a:off x="913774" y="2367091"/>
            <a:ext cx="5106026" cy="4271704"/>
          </a:xfrm>
        </p:spPr>
        <p:txBody>
          <a:bodyPr>
            <a:normAutofit/>
          </a:bodyPr>
          <a:lstStyle/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en-GB" dirty="0"/>
              <a:t>US economy experienced an unprecedented upturn </a:t>
            </a:r>
            <a:r>
              <a:rPr lang="en-US" sz="1200" i="1" dirty="0"/>
              <a:t>(Federal Reserve, 2012)</a:t>
            </a:r>
            <a:endParaRPr lang="en-GB" sz="1200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4171494"/>
          </a:xfrm>
        </p:spPr>
        <p:txBody>
          <a:bodyPr/>
          <a:lstStyle/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en-GB" dirty="0"/>
              <a:t>New technologies distributed rapidly </a:t>
            </a:r>
            <a:r>
              <a:rPr lang="en-US" sz="1200" i="1" dirty="0"/>
              <a:t>(Federal Reserve, 2012)</a:t>
            </a:r>
            <a:endParaRPr lang="en-GB" sz="1200" dirty="0"/>
          </a:p>
        </p:txBody>
      </p:sp>
      <p:pic>
        <p:nvPicPr>
          <p:cNvPr id="2050" name="Picture 2" descr="ttp://www.johndclare.net/America4_files/image0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760" y="2367091"/>
            <a:ext cx="34290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ttp://www.carstyling.ru/resources/classic/large/26ford_t_coup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35"/>
          <a:stretch/>
        </p:blipFill>
        <p:spPr bwMode="auto">
          <a:xfrm>
            <a:off x="7060287" y="2469355"/>
            <a:ext cx="3329225" cy="2233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2977" y="0"/>
            <a:ext cx="2189023" cy="1237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9750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Stock </a:t>
            </a:r>
            <a:r>
              <a:rPr lang="de-DE" dirty="0" err="1"/>
              <a:t>market</a:t>
            </a:r>
            <a:r>
              <a:rPr lang="de-DE" dirty="0"/>
              <a:t> </a:t>
            </a:r>
            <a:r>
              <a:rPr lang="de-DE" dirty="0" err="1"/>
              <a:t>crash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1929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895922"/>
          </a:xfrm>
        </p:spPr>
        <p:txBody>
          <a:bodyPr/>
          <a:lstStyle/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en-US" dirty="0"/>
              <a:t>investments in the stock market grew </a:t>
            </a:r>
            <a:r>
              <a:rPr lang="en-US" sz="1200" i="1" dirty="0"/>
              <a:t>(Federal Reserve, 2012)</a:t>
            </a:r>
            <a:r>
              <a:rPr lang="de-DE" sz="1200" dirty="0"/>
              <a:t> </a:t>
            </a:r>
            <a:endParaRPr lang="en-GB" sz="1200" dirty="0"/>
          </a:p>
          <a:p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682979"/>
          </a:xfrm>
        </p:spPr>
        <p:txBody>
          <a:bodyPr>
            <a:normAutofit/>
          </a:bodyPr>
          <a:lstStyle/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Shares </a:t>
            </a:r>
            <a:r>
              <a:rPr lang="de-DE" dirty="0" err="1"/>
              <a:t>served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</a:t>
            </a:r>
            <a:r>
              <a:rPr lang="de-DE" dirty="0" err="1"/>
              <a:t>Collateral</a:t>
            </a:r>
            <a:r>
              <a:rPr lang="de-DE" dirty="0"/>
              <a:t> </a:t>
            </a:r>
            <a:r>
              <a:rPr lang="en-US" sz="1200" i="1" dirty="0"/>
              <a:t>(Miller, 1935)</a:t>
            </a:r>
            <a:endParaRPr lang="de-DE" sz="1200" dirty="0"/>
          </a:p>
        </p:txBody>
      </p:sp>
      <p:pic>
        <p:nvPicPr>
          <p:cNvPr id="3080" name="Picture 8" descr="ttp://i.onionstatic.com/onion/8792/original/96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40885"/>
          <a:stretch/>
        </p:blipFill>
        <p:spPr bwMode="auto">
          <a:xfrm>
            <a:off x="1842474" y="2367092"/>
            <a:ext cx="3067728" cy="2681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ttp://media.liveauctiongroup.net/i/24252/22019778_1.jpg?v=8D2423B6F1A75D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367092"/>
            <a:ext cx="4103977" cy="2681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2977" y="0"/>
            <a:ext cx="2189023" cy="1237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7713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Stock </a:t>
            </a:r>
            <a:r>
              <a:rPr lang="de-DE" dirty="0" err="1"/>
              <a:t>market</a:t>
            </a:r>
            <a:r>
              <a:rPr lang="de-DE" dirty="0"/>
              <a:t> </a:t>
            </a:r>
            <a:r>
              <a:rPr lang="de-DE" dirty="0" err="1"/>
              <a:t>crash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1929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e-DE" dirty="0"/>
              <a:t>More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more</a:t>
            </a:r>
            <a:r>
              <a:rPr lang="de-DE" dirty="0"/>
              <a:t> </a:t>
            </a:r>
            <a:r>
              <a:rPr lang="de-DE" dirty="0" err="1"/>
              <a:t>money</a:t>
            </a:r>
            <a:r>
              <a:rPr lang="de-DE" dirty="0"/>
              <a:t> was </a:t>
            </a:r>
            <a:r>
              <a:rPr lang="de-DE" dirty="0" err="1"/>
              <a:t>pumped</a:t>
            </a:r>
            <a:r>
              <a:rPr lang="de-DE" dirty="0"/>
              <a:t> </a:t>
            </a:r>
            <a:r>
              <a:rPr lang="de-DE" dirty="0" err="1"/>
              <a:t>into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/>
              <a:t>Stock Market </a:t>
            </a:r>
            <a:r>
              <a:rPr lang="en-US" sz="1200" i="1" dirty="0"/>
              <a:t>(Federal Reserve, 2012)</a:t>
            </a:r>
            <a:endParaRPr lang="de-DE" sz="1200" dirty="0"/>
          </a:p>
          <a:p>
            <a:r>
              <a:rPr lang="en-US" dirty="0"/>
              <a:t>The Dow Jones Industrial Average increased </a:t>
            </a:r>
            <a:br>
              <a:rPr lang="en-US" dirty="0"/>
            </a:br>
            <a:r>
              <a:rPr lang="en-US" dirty="0" err="1"/>
              <a:t>sixfold</a:t>
            </a:r>
            <a:r>
              <a:rPr lang="en-US" dirty="0"/>
              <a:t> since August 1921</a:t>
            </a:r>
            <a:r>
              <a:rPr lang="de-DE" dirty="0"/>
              <a:t> </a:t>
            </a:r>
            <a:r>
              <a:rPr lang="en-US" sz="1200" i="1" dirty="0"/>
              <a:t>(Federal Reserve, 2012)</a:t>
            </a:r>
            <a:endParaRPr lang="de-DE" sz="1200" dirty="0"/>
          </a:p>
          <a:p>
            <a:endParaRPr lang="de-DE" sz="1200" dirty="0"/>
          </a:p>
        </p:txBody>
      </p:sp>
      <p:pic>
        <p:nvPicPr>
          <p:cNvPr id="4" name="Bild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9"/>
          <a:stretch/>
        </p:blipFill>
        <p:spPr bwMode="auto">
          <a:xfrm>
            <a:off x="6992162" y="2214694"/>
            <a:ext cx="4445635" cy="32131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6992162" y="5561250"/>
            <a:ext cx="444563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Chart illustrating the Dow Jones Industrial Average 1920-1954 (Federal Reserve, 2012)</a:t>
            </a:r>
            <a:endParaRPr lang="de-DE" sz="1200" dirty="0"/>
          </a:p>
          <a:p>
            <a:endParaRPr lang="de-DE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2977" y="0"/>
            <a:ext cx="2189023" cy="1237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19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Financial Bubbles Hand in Hand with Technological Revolutions?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4100" name="Picture 4" descr="ttp://seesaw.typepad.com/.a/6a00e54fabf0ec883300e552a6b6e58834-500p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2491" y="2281647"/>
            <a:ext cx="2567836" cy="3509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ttps://www.quia.com/files/quia/users/sangdahl10/1920S/Ford-Model-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319" y="2836468"/>
            <a:ext cx="3089314" cy="2399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ildergebnis für Interne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294" y="3036394"/>
            <a:ext cx="3559622" cy="2000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02977" y="0"/>
            <a:ext cx="2189023" cy="1237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1241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>
                <a:solidFill>
                  <a:schemeClr val="accent1">
                    <a:lumMod val="75000"/>
                  </a:schemeClr>
                </a:solidFill>
              </a:rPr>
              <a:t>Dow Jones </a:t>
            </a:r>
            <a:endParaRPr lang="de-DE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1317568" y="1917254"/>
            <a:ext cx="9556864" cy="474659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2977" y="0"/>
            <a:ext cx="2189023" cy="1237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13319"/>
      </p:ext>
    </p:extLst>
  </p:cSld>
  <p:clrMapOvr>
    <a:masterClrMapping/>
  </p:clrMapOvr>
</p:sld>
</file>

<file path=ppt/theme/theme1.xml><?xml version="1.0" encoding="utf-8"?>
<a:theme xmlns:a="http://schemas.openxmlformats.org/drawingml/2006/main" name="Tropfen">
  <a:themeElements>
    <a:clrScheme name="Tropfen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Tropfen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ropfen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0</TotalTime>
  <Words>1077</Words>
  <Application>Microsoft Office PowerPoint</Application>
  <PresentationFormat>Breitbild</PresentationFormat>
  <Paragraphs>167</Paragraphs>
  <Slides>30</Slides>
  <Notes>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30</vt:i4>
      </vt:variant>
    </vt:vector>
  </HeadingPairs>
  <TitlesOfParts>
    <vt:vector size="34" baseType="lpstr">
      <vt:lpstr>Arial</vt:lpstr>
      <vt:lpstr>Calibri</vt:lpstr>
      <vt:lpstr>Tw Cen MT</vt:lpstr>
      <vt:lpstr>Tropfen</vt:lpstr>
      <vt:lpstr>Dot com bubble</vt:lpstr>
      <vt:lpstr>Content </vt:lpstr>
      <vt:lpstr>Tulipmania</vt:lpstr>
      <vt:lpstr>Tulipmania</vt:lpstr>
      <vt:lpstr>Stock market crash of 1929</vt:lpstr>
      <vt:lpstr>Stock market crash of 1929</vt:lpstr>
      <vt:lpstr>Stock market crash of 1929</vt:lpstr>
      <vt:lpstr>Financial Bubbles Hand in Hand with Technological Revolutions?</vt:lpstr>
      <vt:lpstr>Dow Jones </vt:lpstr>
      <vt:lpstr>Inflation rate U.S</vt:lpstr>
      <vt:lpstr>Unemployment Rate </vt:lpstr>
      <vt:lpstr>PowerPoint-Präsentation</vt:lpstr>
      <vt:lpstr>The new economy </vt:lpstr>
      <vt:lpstr>PowerPoint-Präsentation</vt:lpstr>
      <vt:lpstr>PowerPoint-Präsentation</vt:lpstr>
      <vt:lpstr>New market conditions</vt:lpstr>
      <vt:lpstr>The IPO phenomenom</vt:lpstr>
      <vt:lpstr>IPOs U.S</vt:lpstr>
      <vt:lpstr>Venture Capital Investments U.S</vt:lpstr>
      <vt:lpstr>NASDAQ</vt:lpstr>
      <vt:lpstr>The burst</vt:lpstr>
      <vt:lpstr>PowerPoint-Präsentation</vt:lpstr>
      <vt:lpstr>The burst</vt:lpstr>
      <vt:lpstr>Lockup period released shares </vt:lpstr>
      <vt:lpstr>U.S Indexes</vt:lpstr>
      <vt:lpstr>Consequences </vt:lpstr>
      <vt:lpstr>PowerPoint-Präsentation</vt:lpstr>
      <vt:lpstr>Conclusion</vt:lpstr>
      <vt:lpstr>REFERENCE LIST</vt:lpstr>
      <vt:lpstr>REFERENCE LIST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Ein Microsoft Office-Anwender</dc:creator>
  <cp:lastModifiedBy>Slawney, James</cp:lastModifiedBy>
  <cp:revision>27</cp:revision>
  <dcterms:created xsi:type="dcterms:W3CDTF">2016-07-06T10:55:28Z</dcterms:created>
  <dcterms:modified xsi:type="dcterms:W3CDTF">2023-06-05T07:38:10Z</dcterms:modified>
</cp:coreProperties>
</file>