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03FFEB01-BB89-4ABE-8416-A0038AAF28AD}" type="slidenum">
              <a:t>‹Nr.›</a:t>
            </a:fld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00443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algn="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2A08CA58-79AC-49BA-9D82-69D4B8C0F5A6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902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799" y="2130480"/>
            <a:ext cx="7772400" cy="1469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371599" y="3886200"/>
            <a:ext cx="6400799" cy="1752479"/>
          </a:xfrm>
        </p:spPr>
        <p:txBody>
          <a:bodyPr anchorCtr="1"/>
          <a:lstStyle>
            <a:lvl1pPr marL="0" indent="0" algn="ctr">
              <a:buNone/>
              <a:defRPr>
                <a:ln>
                  <a:noFill/>
                </a:ln>
                <a:solidFill>
                  <a:srgbClr val="898989"/>
                </a:solidFill>
                <a:highlight>
                  <a:scrgbClr r="0" g="0" b="0">
                    <a:alpha val="0"/>
                  </a:scrgbClr>
                </a:highlight>
                <a:latin typeface="Calibri" pitchFamily="18"/>
                <a:ea typeface="Microsoft YaHei" pitchFamily="2"/>
                <a:cs typeface="Arial" pitchFamily="2"/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1B3221-7901-4D7B-97EB-84D330247A4D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28A5B6-A68A-497E-B2BC-A3833BDFAEC1}" type="slidenum">
              <a:t>‹Nr.›</a:t>
            </a:fld>
            <a:endParaRPr lang="de-DE"/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4294967295"/>
          </p:nvPr>
        </p:nvSpPr>
        <p:spPr>
          <a:xfrm>
            <a:off x="457200" y="1604520"/>
            <a:ext cx="8229240" cy="3977279"/>
          </a:xfrm>
        </p:spPr>
        <p:txBody>
          <a:bodyPr lIns="0" tIns="0" rIns="0" bIns="0"/>
          <a:lstStyle>
            <a:lvl1pPr hangingPunct="0">
              <a:spcBef>
                <a:spcPts val="1417"/>
              </a:spcBef>
              <a:defRPr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4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B0FDA1-B5A2-478D-9634-F381D3E9FFCB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F44B5D-3B54-4DC8-80AF-40F5B4044BF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95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80"/>
            <a:ext cx="2057400" cy="585144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80"/>
            <a:ext cx="6019919" cy="58514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37FAA3-9B40-4E42-ABAA-84EA8E153786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6E55AC-6DDA-47B9-949D-6F1A1387353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261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8229600" cy="4525920"/>
          </a:xfrm>
        </p:spPr>
        <p:txBody>
          <a:bodyPr anchor="t" anchorCtr="0"/>
          <a:lstStyle>
            <a:lvl1pPr marL="343080" indent="-343080" algn="l">
              <a:spcBef>
                <a:spcPts val="799"/>
              </a:spcBef>
              <a:buSzPct val="100000"/>
              <a:buFont typeface="Arial" pitchFamily="34"/>
              <a:buChar char="•"/>
              <a:defRPr sz="3200"/>
            </a:lvl1pPr>
          </a:lstStyle>
          <a:p>
            <a:pPr lvl="0"/>
            <a:r>
              <a:rPr lang="de-DE"/>
              <a:t>Textmasterformat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D8D79B-E04F-497C-B9C4-DFB8A350001B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F7E714-54B6-4AFC-80AF-F42C915EAE95}" type="slidenum">
              <a:t>‹Nr.›</a:t>
            </a:fld>
            <a:endParaRPr lang="de-DE"/>
          </a:p>
        </p:txBody>
      </p:sp>
      <p:sp>
        <p:nvSpPr>
          <p:cNvPr id="7" name="Inhaltsplatzhalter 6"/>
          <p:cNvSpPr txBox="1">
            <a:spLocks noGrp="1"/>
          </p:cNvSpPr>
          <p:nvPr>
            <p:ph idx="1"/>
          </p:nvPr>
        </p:nvSpPr>
        <p:spPr>
          <a:xfrm>
            <a:off x="457200" y="1604520"/>
            <a:ext cx="8229240" cy="3977279"/>
          </a:xfrm>
        </p:spPr>
        <p:txBody>
          <a:bodyPr lIns="0" tIns="0" rIns="0" bIns="0"/>
          <a:lstStyle>
            <a:lvl1pPr hangingPunct="0">
              <a:spcBef>
                <a:spcPts val="1417"/>
              </a:spcBef>
              <a:defRPr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52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159" y="4406759"/>
            <a:ext cx="7772400" cy="1362240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22159" y="2906640"/>
            <a:ext cx="7772400" cy="1500119"/>
          </a:xfrm>
        </p:spPr>
        <p:txBody>
          <a:bodyPr anchor="b"/>
          <a:lstStyle>
            <a:lvl1pPr marL="0" indent="0">
              <a:spcBef>
                <a:spcPts val="499"/>
              </a:spcBef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A9D80B-1BD0-407A-AFBC-5E22D093A284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A8D1CD-F561-4001-86AA-93C784EB8AD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14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4038479" cy="4525920"/>
          </a:xfrm>
        </p:spPr>
        <p:txBody>
          <a:bodyPr anchor="t" anchorCtr="0"/>
          <a:lstStyle>
            <a:lvl1pPr marL="343080" indent="-343080" algn="l">
              <a:spcBef>
                <a:spcPts val="700"/>
              </a:spcBef>
              <a:buSzPct val="100000"/>
              <a:buFont typeface="Arial" pitchFamily="34"/>
              <a:buChar char="•"/>
              <a:defRPr sz="2800"/>
            </a:lvl1pPr>
          </a:lstStyle>
          <a:p>
            <a:pPr lvl="0"/>
            <a:r>
              <a:rPr lang="de-DE"/>
              <a:t>Textmasterformat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648320" y="1600200"/>
            <a:ext cx="4038479" cy="4525920"/>
          </a:xfrm>
        </p:spPr>
        <p:txBody>
          <a:bodyPr anchor="t" anchorCtr="0"/>
          <a:lstStyle>
            <a:lvl1pPr marL="343080" indent="-343080" algn="l">
              <a:spcBef>
                <a:spcPts val="700"/>
              </a:spcBef>
              <a:buSzPct val="100000"/>
              <a:buFont typeface="Arial" pitchFamily="34"/>
              <a:buChar char="•"/>
              <a:defRPr sz="2800"/>
            </a:lvl1pPr>
          </a:lstStyle>
          <a:p>
            <a:pPr lvl="0"/>
            <a:r>
              <a:rPr lang="de-DE"/>
              <a:t>Textmasterformat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EF9225-6857-491B-9E43-053A5FA81B30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3E7F8A-42E2-4D61-953C-2A6E11FEA2F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90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457200" y="1535039"/>
            <a:ext cx="4040279" cy="639720"/>
          </a:xfrm>
        </p:spPr>
        <p:txBody>
          <a:bodyPr anchor="b"/>
          <a:lstStyle>
            <a:lvl1pPr marL="0" indent="0">
              <a:spcBef>
                <a:spcPts val="601"/>
              </a:spcBef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57200" y="2174760"/>
            <a:ext cx="4040279" cy="3951360"/>
          </a:xfrm>
        </p:spPr>
        <p:txBody>
          <a:bodyPr anchor="t" anchorCtr="0"/>
          <a:lstStyle>
            <a:lvl1pPr marL="343080" indent="-343080" algn="l">
              <a:spcBef>
                <a:spcPts val="601"/>
              </a:spcBef>
              <a:buSzPct val="100000"/>
              <a:buFont typeface="Arial" pitchFamily="34"/>
              <a:buChar char="•"/>
              <a:defRPr sz="2400"/>
            </a:lvl1pPr>
          </a:lstStyle>
          <a:p>
            <a:pPr lvl="0"/>
            <a:r>
              <a:rPr lang="de-DE"/>
              <a:t>Textmasterformat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4645080" y="1535039"/>
            <a:ext cx="4041719" cy="639720"/>
          </a:xfrm>
        </p:spPr>
        <p:txBody>
          <a:bodyPr anchor="b"/>
          <a:lstStyle>
            <a:lvl1pPr marL="0" indent="0">
              <a:spcBef>
                <a:spcPts val="601"/>
              </a:spcBef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type="title" idx="4294967295"/>
          </p:nvPr>
        </p:nvSpPr>
        <p:spPr>
          <a:xfrm>
            <a:off x="4645080" y="2174760"/>
            <a:ext cx="4041719" cy="3951360"/>
          </a:xfrm>
        </p:spPr>
        <p:txBody>
          <a:bodyPr anchor="t" anchorCtr="0"/>
          <a:lstStyle>
            <a:lvl1pPr marL="343080" indent="-343080" algn="l">
              <a:spcBef>
                <a:spcPts val="601"/>
              </a:spcBef>
              <a:buSzPct val="100000"/>
              <a:buFont typeface="Arial" pitchFamily="34"/>
              <a:buChar char="•"/>
              <a:defRPr sz="2400"/>
            </a:lvl1pPr>
          </a:lstStyle>
          <a:p>
            <a:pPr lvl="0"/>
            <a:r>
              <a:rPr lang="de-DE"/>
              <a:t>Textmasterformat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7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54E182-2B3D-4B7F-9CA6-5C8AEC735B81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8" name="Fußzeilenplatzhalt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BCF429-8D3A-4D75-B9AD-322AF3B924A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180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B194C4-E8B5-4317-A7DF-C7C00BBEADBB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4EE580-D27D-46E4-A735-E7CA2561760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15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11A3F6-6F78-41C6-ABF3-D60D76B045C9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3" name="Fußzeilenplatzhalt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3BE68D-01DE-42FE-91A7-9DD4503E502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82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2880"/>
            <a:ext cx="3008160" cy="1162080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3575159" y="272880"/>
            <a:ext cx="5111640" cy="5853240"/>
          </a:xfrm>
        </p:spPr>
        <p:txBody>
          <a:bodyPr anchor="t" anchorCtr="0"/>
          <a:lstStyle>
            <a:lvl1pPr marL="343080" indent="-343080" algn="l">
              <a:spcBef>
                <a:spcPts val="799"/>
              </a:spcBef>
              <a:buSzPct val="100000"/>
              <a:buFont typeface="Arial" pitchFamily="34"/>
              <a:buChar char="•"/>
              <a:defRPr sz="3200"/>
            </a:lvl1pPr>
          </a:lstStyle>
          <a:p>
            <a:pPr lvl="0"/>
            <a:r>
              <a:rPr lang="de-DE"/>
              <a:t>Textmasterformat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457200" y="1434960"/>
            <a:ext cx="3008160" cy="4691160"/>
          </a:xfrm>
        </p:spPr>
        <p:txBody>
          <a:bodyPr/>
          <a:lstStyle>
            <a:lvl1pPr marL="0" indent="0">
              <a:spcBef>
                <a:spcPts val="300"/>
              </a:spcBef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B080AF-2821-41C0-9E9D-3B7F05B49CC1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5ACC3D-E907-43C0-B29A-9C8A72E6823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84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440" y="4800600"/>
            <a:ext cx="5486399" cy="566640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 txBox="1">
            <a:spLocks noGrp="1"/>
          </p:cNvSpPr>
          <p:nvPr>
            <p:ph type="title" idx="4294967295"/>
          </p:nvPr>
        </p:nvSpPr>
        <p:spPr>
          <a:xfrm>
            <a:off x="1792440" y="612720"/>
            <a:ext cx="5486399" cy="4114800"/>
          </a:xfrm>
        </p:spPr>
        <p:txBody>
          <a:bodyPr anchor="t" anchorCtr="0"/>
          <a:lstStyle>
            <a:lvl1pPr hangingPunct="0">
              <a:defRPr>
                <a:latin typeface="Liberation Sans" pitchFamily="18"/>
              </a:defRPr>
            </a:lvl1pPr>
          </a:lstStyle>
          <a:p>
            <a:pPr lvl="0"/>
            <a:endParaRPr lang="de-DE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792440" y="5367240"/>
            <a:ext cx="5486399" cy="804959"/>
          </a:xfrm>
        </p:spPr>
        <p:txBody>
          <a:bodyPr/>
          <a:lstStyle>
            <a:lvl1pPr marL="0" indent="0">
              <a:spcBef>
                <a:spcPts val="300"/>
              </a:spcBef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2007BD-9905-453F-8F0A-CD1D869FD805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5A4F14-9AF9-4EBD-A4FA-928F5F89171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78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latin typeface="Calibri"/>
                <a:ea typeface="Segoe UI" pitchFamily="2"/>
                <a:cs typeface="Tahoma" pitchFamily="2"/>
              </a:defRPr>
            </a:lvl1pPr>
          </a:lstStyle>
          <a:p>
            <a:pPr lvl="0"/>
            <a:fld id="{09FDCDE9-0DEF-45DF-8572-B6A4BCC1C595}" type="datetime1">
              <a:rPr lang="de-DE"/>
              <a:pPr lvl="0"/>
              <a:t>11.04.2025</a:t>
            </a:fld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479" cy="365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/>
          <a:lstStyle>
            <a:lvl1pPr lvl="0" rtl="0" hangingPunct="0">
              <a:buNone/>
              <a:tabLst/>
              <a:defRPr lang="de-DE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200" cap="none" spc="0" baseline="0">
                <a:solidFill>
                  <a:srgbClr val="898989"/>
                </a:solidFill>
                <a:latin typeface="Calibri"/>
                <a:ea typeface="Segoe UI" pitchFamily="2"/>
                <a:cs typeface="Tahoma" pitchFamily="2"/>
              </a:defRPr>
            </a:lvl1pPr>
          </a:lstStyle>
          <a:p>
            <a:pPr lvl="0"/>
            <a:fld id="{D85F2B7E-5332-4579-93C6-5DFB795D6133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rtl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 pitchFamily="18"/>
          <a:ea typeface="Microsoft YaHei" pitchFamily="2"/>
          <a:cs typeface="Arial" pitchFamily="2"/>
        </a:defRPr>
      </a:lvl1pPr>
    </p:titleStyle>
    <p:bodyStyle>
      <a:lvl1pPr marL="343080" marR="0" lvl="0" indent="-343080" algn="l" rtl="0" hangingPunct="1">
        <a:lnSpc>
          <a:spcPct val="100000"/>
        </a:lnSpc>
        <a:spcBef>
          <a:spcPts val="799"/>
        </a:spcBef>
        <a:spcAft>
          <a:spcPts val="0"/>
        </a:spcAft>
        <a:buSzPct val="45000"/>
        <a:buFont typeface="StarSymbol"/>
        <a:buChar char="●"/>
        <a:tabLst/>
        <a:defRPr lang="de-DE" sz="3200" b="0" i="0" u="none" strike="noStrike" kern="1200" cap="none" spc="0" baseline="0">
          <a:solidFill>
            <a:srgbClr val="000000"/>
          </a:solidFill>
          <a:latin typeface="Calibri"/>
        </a:defRPr>
      </a:lvl1pPr>
      <a:lvl2pPr marL="743040" marR="0" lvl="1" indent="-285840" algn="l" rtl="0" hangingPunct="1">
        <a:lnSpc>
          <a:spcPct val="100000"/>
        </a:lnSpc>
        <a:spcBef>
          <a:spcPts val="700"/>
        </a:spcBef>
        <a:spcAft>
          <a:spcPts val="0"/>
        </a:spcAft>
        <a:buSzPct val="75000"/>
        <a:buFont typeface="StarSymbol"/>
        <a:buChar char="–"/>
        <a:tabLst/>
        <a:defRPr lang="de-DE" sz="2800" b="0" i="0" u="none" strike="noStrike" kern="1200" cap="none" spc="0" baseline="0">
          <a:solidFill>
            <a:srgbClr val="000000"/>
          </a:solidFill>
          <a:latin typeface="Calibri"/>
        </a:defRPr>
      </a:lvl2pPr>
      <a:lvl3pPr marL="1143000" marR="0" lvl="2" indent="-228600" algn="l" rtl="0" hangingPunct="1">
        <a:lnSpc>
          <a:spcPct val="100000"/>
        </a:lnSpc>
        <a:spcBef>
          <a:spcPts val="601"/>
        </a:spcBef>
        <a:spcAft>
          <a:spcPts val="0"/>
        </a:spcAft>
        <a:buSzPct val="45000"/>
        <a:buFont typeface="StarSymbol"/>
        <a:buChar char="●"/>
        <a:tabLst/>
        <a:defRPr lang="de-DE" sz="2400" b="0" i="0" u="none" strike="noStrike" kern="1200" cap="none" spc="0" baseline="0">
          <a:solidFill>
            <a:srgbClr val="000000"/>
          </a:solidFill>
          <a:latin typeface="Calibri"/>
        </a:defRPr>
      </a:lvl3pPr>
      <a:lvl4pPr marL="1600200" marR="0" lvl="3" indent="-228600" algn="l" rtl="0" hangingPunct="1">
        <a:lnSpc>
          <a:spcPct val="100000"/>
        </a:lnSpc>
        <a:spcBef>
          <a:spcPts val="499"/>
        </a:spcBef>
        <a:spcAft>
          <a:spcPts val="0"/>
        </a:spcAft>
        <a:buSzPct val="75000"/>
        <a:buFont typeface="StarSymbol"/>
        <a:buChar char="–"/>
        <a:tabLst/>
        <a:defRPr lang="de-DE" sz="2000" b="0" i="0" u="none" strike="noStrike" kern="1200" cap="none" spc="0" baseline="0">
          <a:solidFill>
            <a:srgbClr val="000000"/>
          </a:solidFill>
          <a:latin typeface="Calibri"/>
        </a:defRPr>
      </a:lvl4pPr>
      <a:lvl5pPr marL="2057400" marR="0" lvl="4" indent="-228600" algn="l" rtl="0" hangingPunct="1">
        <a:lnSpc>
          <a:spcPct val="100000"/>
        </a:lnSpc>
        <a:spcBef>
          <a:spcPts val="499"/>
        </a:spcBef>
        <a:spcAft>
          <a:spcPts val="0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000000"/>
          </a:solidFill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DE"/>
              <a:t>TM 2:  Lösung Aufgabe 1.4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spcBef>
                <a:spcPts val="799"/>
              </a:spcBef>
              <a:buNone/>
            </a:pPr>
            <a:r>
              <a:rPr lang="de-DE"/>
              <a:t>Kinematik des Punktes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DE"/>
              <a:t>Blatt 2: Aufgabe 1.4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20"/>
          </a:xfrm>
        </p:spPr>
        <p:txBody>
          <a:bodyPr lIns="91440" tIns="45720" rIns="91440" bIns="4572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Ziel der Aufgabe ist es, die Bewegungsgleichung des Kolben als Funktion des Drehwinkels </a:t>
            </a:r>
            <a:r>
              <a:rPr lang="el-GR" sz="1400">
                <a:latin typeface="Calibri"/>
              </a:rPr>
              <a:t>ϕ</a:t>
            </a:r>
            <a:r>
              <a:rPr lang="de-DE" sz="1400">
                <a:latin typeface="Calibri"/>
              </a:rPr>
              <a:t> zu ermitteln,</a:t>
            </a: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also s</a:t>
            </a:r>
            <a:r>
              <a:rPr lang="de-DE" sz="1400" baseline="-25000">
                <a:latin typeface="Calibri"/>
              </a:rPr>
              <a:t>B </a:t>
            </a:r>
            <a:r>
              <a:rPr lang="de-DE" sz="1400">
                <a:latin typeface="Calibri"/>
              </a:rPr>
              <a:t>= f ( </a:t>
            </a:r>
            <a:r>
              <a:rPr lang="el-GR" sz="1400">
                <a:latin typeface="Calibri"/>
              </a:rPr>
              <a:t>ϕ</a:t>
            </a:r>
            <a:r>
              <a:rPr lang="de-DE" sz="1400">
                <a:latin typeface="Calibri"/>
              </a:rPr>
              <a:t> , r , l). Konkret heiß das: Wo ist der Kolben (Punkt B) beim jeweiligen Drehwinkel </a:t>
            </a:r>
            <a:r>
              <a:rPr lang="el-GR" sz="1400">
                <a:latin typeface="Calibri"/>
              </a:rPr>
              <a:t>ϕ</a:t>
            </a:r>
            <a:r>
              <a:rPr lang="de-DE" sz="1400">
                <a:latin typeface="Calibri"/>
              </a:rPr>
              <a:t> .</a:t>
            </a: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Dabei gilt die aus der Physik bekannte Gleichung: </a:t>
            </a:r>
            <a:r>
              <a:rPr lang="el-GR" sz="1400">
                <a:latin typeface="Calibri"/>
              </a:rPr>
              <a:t>ϕ</a:t>
            </a:r>
            <a:r>
              <a:rPr lang="de-DE" sz="1400">
                <a:latin typeface="Calibri"/>
              </a:rPr>
              <a:t> = ω t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</p:txBody>
      </p:sp>
      <p:pic>
        <p:nvPicPr>
          <p:cNvPr id="4" name="Grafik 3" descr="TM 2 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835640" y="3213000"/>
            <a:ext cx="5757480" cy="2717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DE"/>
              <a:t>Blatt 3: Aufgabe 1.4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20"/>
          </a:xfrm>
        </p:spPr>
        <p:txBody>
          <a:bodyPr lIns="91440" tIns="45720" rIns="91440" bIns="4572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Im ersten Schritt müssen alle geometrischen Größen (Strecken), die leicht berechenbar sind, markierte werden.</a:t>
            </a: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Radius r und Winkel </a:t>
            </a:r>
            <a:r>
              <a:rPr lang="el-GR" sz="1400">
                <a:latin typeface="Calibri"/>
              </a:rPr>
              <a:t>ϕ</a:t>
            </a:r>
            <a:r>
              <a:rPr lang="de-DE" sz="1400">
                <a:latin typeface="Calibri"/>
              </a:rPr>
              <a:t> können mit dem Punkt C kartesisch ausgedrückt werden über Sinus und Kosinus.</a:t>
            </a: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Die Strecke CB ist noch unbekannt und wird x genannt.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</p:txBody>
      </p:sp>
      <p:pic>
        <p:nvPicPr>
          <p:cNvPr id="4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1599" y="3213000"/>
            <a:ext cx="5865840" cy="2688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DE"/>
              <a:t>Blatt 4: Aufgabe 1.4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20"/>
          </a:xfrm>
        </p:spPr>
        <p:txBody>
          <a:bodyPr lIns="91440" tIns="45720" rIns="91440" bIns="4572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Die unbekannte Länge x kann im rechtwinkligen Dreieck ABC über Pythagoras bestimmt werden: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algn="ctr" hangingPunct="1">
              <a:spcBef>
                <a:spcPts val="400"/>
              </a:spcBef>
              <a:buNone/>
            </a:pPr>
            <a:r>
              <a:rPr lang="de-DE" sz="1800">
                <a:latin typeface="Calibri"/>
              </a:rPr>
              <a:t>l² = x² + (r sin</a:t>
            </a:r>
            <a:r>
              <a:rPr lang="el-GR" sz="1800">
                <a:latin typeface="Calibri"/>
              </a:rPr>
              <a:t>ϕ</a:t>
            </a:r>
            <a:r>
              <a:rPr lang="de-DE" sz="1800">
                <a:latin typeface="Calibri"/>
              </a:rPr>
              <a:t>)²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Durch Umstellung: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algn="ctr" hangingPunct="1">
              <a:spcBef>
                <a:spcPts val="400"/>
              </a:spcBef>
              <a:buNone/>
            </a:pPr>
            <a:r>
              <a:rPr lang="de-DE" sz="1800">
                <a:latin typeface="Calibri"/>
              </a:rPr>
              <a:t>x = [l² - (r sin</a:t>
            </a:r>
            <a:r>
              <a:rPr lang="el-GR" sz="1800">
                <a:latin typeface="Calibri"/>
              </a:rPr>
              <a:t>ϕ</a:t>
            </a:r>
            <a:r>
              <a:rPr lang="de-DE" sz="1800">
                <a:latin typeface="Calibri"/>
              </a:rPr>
              <a:t>)²]</a:t>
            </a:r>
            <a:r>
              <a:rPr lang="de-DE" sz="1800" baseline="30000">
                <a:latin typeface="Calibri"/>
              </a:rPr>
              <a:t>0,5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Die gesuchte Länge ist: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algn="ctr" hangingPunct="1">
              <a:spcBef>
                <a:spcPts val="400"/>
              </a:spcBef>
              <a:buNone/>
            </a:pPr>
            <a:r>
              <a:rPr lang="de-DE" sz="1800">
                <a:latin typeface="Calibri"/>
              </a:rPr>
              <a:t>s</a:t>
            </a:r>
            <a:r>
              <a:rPr lang="de-DE" sz="1800" baseline="-25000">
                <a:latin typeface="Calibri"/>
              </a:rPr>
              <a:t>B</a:t>
            </a:r>
            <a:r>
              <a:rPr lang="de-DE" sz="1800">
                <a:latin typeface="Calibri"/>
              </a:rPr>
              <a:t> = r cos</a:t>
            </a:r>
            <a:r>
              <a:rPr lang="el-GR" sz="1800">
                <a:latin typeface="Calibri"/>
              </a:rPr>
              <a:t>ϕ</a:t>
            </a:r>
            <a:r>
              <a:rPr lang="de-DE" sz="1800">
                <a:latin typeface="Calibri"/>
              </a:rPr>
              <a:t> + x </a:t>
            </a:r>
            <a:r>
              <a:rPr lang="de-DE" sz="1400">
                <a:latin typeface="Calibri"/>
              </a:rPr>
              <a:t> 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Die Gleichung für die Bewegung des Punkte B: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algn="ctr" hangingPunct="1">
              <a:spcBef>
                <a:spcPts val="400"/>
              </a:spcBef>
              <a:buNone/>
            </a:pPr>
            <a:r>
              <a:rPr lang="es-ES" sz="1800">
                <a:latin typeface="Calibri"/>
              </a:rPr>
              <a:t>s</a:t>
            </a:r>
            <a:r>
              <a:rPr lang="es-ES" sz="1800" baseline="-25000">
                <a:latin typeface="Calibri"/>
              </a:rPr>
              <a:t>B</a:t>
            </a:r>
            <a:r>
              <a:rPr lang="es-ES" sz="1800">
                <a:latin typeface="Calibri"/>
              </a:rPr>
              <a:t> = r cos</a:t>
            </a:r>
            <a:r>
              <a:rPr lang="el-GR" sz="1800">
                <a:latin typeface="Calibri"/>
              </a:rPr>
              <a:t>ϕ</a:t>
            </a:r>
            <a:r>
              <a:rPr lang="es-ES" sz="1800">
                <a:latin typeface="Calibri"/>
              </a:rPr>
              <a:t> + [l² - (r sin</a:t>
            </a:r>
            <a:r>
              <a:rPr lang="el-GR" sz="1800">
                <a:latin typeface="Calibri"/>
              </a:rPr>
              <a:t>ϕ</a:t>
            </a:r>
            <a:r>
              <a:rPr lang="es-ES" sz="1800">
                <a:latin typeface="Calibri"/>
              </a:rPr>
              <a:t>)²]</a:t>
            </a:r>
            <a:r>
              <a:rPr lang="es-ES" sz="1800" baseline="30000">
                <a:latin typeface="Calibri"/>
              </a:rPr>
              <a:t>0,5</a:t>
            </a: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es-ES" sz="1400">
                <a:latin typeface="Calibri"/>
              </a:rPr>
              <a:t> 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DE"/>
              <a:t>Blatt 5: Aufgabe 1.4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20"/>
          </a:xfrm>
        </p:spPr>
        <p:txBody>
          <a:bodyPr lIns="91440" tIns="45720" rIns="91440" bIns="4572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Aus der Bewegungsgleichung kann die Geschwindigkeit abgeleitet werden.</a:t>
            </a: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Da nach der Zeit abgeleitet werden muss, kann der Drehwinkel ersetzt werden durch </a:t>
            </a:r>
            <a:r>
              <a:rPr lang="el-GR" sz="1400">
                <a:latin typeface="Calibri"/>
              </a:rPr>
              <a:t>ϕ</a:t>
            </a:r>
            <a:r>
              <a:rPr lang="de-DE" sz="1400">
                <a:latin typeface="Calibri"/>
              </a:rPr>
              <a:t> = ω t  (s. Blatt 2).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algn="ctr" hangingPunct="1">
              <a:spcBef>
                <a:spcPts val="400"/>
              </a:spcBef>
              <a:buNone/>
            </a:pPr>
            <a:r>
              <a:rPr lang="de-DE" sz="1800">
                <a:latin typeface="Calibri"/>
              </a:rPr>
              <a:t>v</a:t>
            </a:r>
            <a:r>
              <a:rPr lang="de-DE" sz="1800" baseline="-25000">
                <a:latin typeface="Calibri"/>
              </a:rPr>
              <a:t>B</a:t>
            </a:r>
            <a:r>
              <a:rPr lang="de-DE" sz="1800">
                <a:latin typeface="Calibri"/>
              </a:rPr>
              <a:t> = ṡ</a:t>
            </a:r>
            <a:r>
              <a:rPr lang="de-DE" sz="1800" baseline="-25000">
                <a:latin typeface="Calibri"/>
              </a:rPr>
              <a:t>B</a:t>
            </a:r>
            <a:r>
              <a:rPr lang="de-DE" sz="1800">
                <a:latin typeface="Calibri"/>
              </a:rPr>
              <a:t> = ds</a:t>
            </a:r>
            <a:r>
              <a:rPr lang="de-DE" sz="1800" baseline="-25000">
                <a:latin typeface="Calibri"/>
              </a:rPr>
              <a:t>B</a:t>
            </a:r>
            <a:r>
              <a:rPr lang="de-DE" sz="1800">
                <a:latin typeface="Calibri"/>
              </a:rPr>
              <a:t> / dt = d {r cos(</a:t>
            </a:r>
            <a:r>
              <a:rPr lang="es-ES" sz="1800">
                <a:latin typeface="Calibri"/>
              </a:rPr>
              <a:t>ω</a:t>
            </a:r>
            <a:r>
              <a:rPr lang="de-DE" sz="1800">
                <a:latin typeface="Calibri"/>
              </a:rPr>
              <a:t>t) + [l² - [r sin(</a:t>
            </a:r>
            <a:r>
              <a:rPr lang="es-ES" sz="1800">
                <a:latin typeface="Calibri"/>
              </a:rPr>
              <a:t>ω</a:t>
            </a:r>
            <a:r>
              <a:rPr lang="de-DE" sz="1800">
                <a:latin typeface="Calibri"/>
              </a:rPr>
              <a:t>t)]²]</a:t>
            </a:r>
            <a:r>
              <a:rPr lang="de-DE" sz="1800" baseline="30000">
                <a:latin typeface="Calibri"/>
              </a:rPr>
              <a:t>0,5</a:t>
            </a:r>
            <a:r>
              <a:rPr lang="de-DE" sz="1800">
                <a:latin typeface="Calibri"/>
              </a:rPr>
              <a:t>}/dt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>
                <a:latin typeface="Calibri"/>
              </a:rPr>
              <a:t>Die Gleichung s</a:t>
            </a:r>
            <a:r>
              <a:rPr lang="de-DE" sz="1400" baseline="-25000">
                <a:latin typeface="Calibri"/>
              </a:rPr>
              <a:t>B</a:t>
            </a:r>
            <a:r>
              <a:rPr lang="de-DE" sz="1400">
                <a:latin typeface="Calibri"/>
              </a:rPr>
              <a:t> muss also nach t abgeleitet werden. Dabei dürfen die Summanden getrennt abgeleitet werden.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>
              <a:latin typeface="Calibri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311" y="3645024"/>
            <a:ext cx="6287377" cy="20195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DE"/>
              <a:t>Blatt 6: Aufgabe 1.4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20"/>
          </a:xfrm>
        </p:spPr>
        <p:txBody>
          <a:bodyPr lIns="91440" tIns="45720" rIns="91440" bIns="4572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de-DE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 dirty="0">
                <a:latin typeface="Calibri"/>
              </a:rPr>
              <a:t>In die Gleichung von Blatt 5 können nun die Werte eingesetzt werden: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 dirty="0">
              <a:latin typeface="Calibri"/>
            </a:endParaRPr>
          </a:p>
          <a:p>
            <a:pPr marL="343080" lvl="0" indent="-343080" hangingPunct="1">
              <a:spcBef>
                <a:spcPts val="300"/>
              </a:spcBef>
              <a:buSzPct val="100000"/>
              <a:buFont typeface="Arial" pitchFamily="34"/>
              <a:buChar char="•"/>
            </a:pPr>
            <a:r>
              <a:rPr lang="de-DE" sz="1400" dirty="0">
                <a:latin typeface="Calibri"/>
              </a:rPr>
              <a:t>Winkelgeschwindigkeit ω = 100 min</a:t>
            </a:r>
            <a:r>
              <a:rPr lang="de-DE" sz="1400" baseline="30000" dirty="0">
                <a:latin typeface="Calibri"/>
              </a:rPr>
              <a:t>-1</a:t>
            </a:r>
          </a:p>
          <a:p>
            <a:pPr marL="343080" lvl="0" indent="-343080" hangingPunct="1">
              <a:spcBef>
                <a:spcPts val="300"/>
              </a:spcBef>
              <a:buSzPct val="100000"/>
              <a:buFont typeface="Arial" pitchFamily="34"/>
              <a:buChar char="•"/>
            </a:pPr>
            <a:r>
              <a:rPr lang="de-DE" sz="1400" dirty="0">
                <a:latin typeface="Calibri"/>
              </a:rPr>
              <a:t>Kurbelradius r = 0,1 m</a:t>
            </a:r>
          </a:p>
          <a:p>
            <a:pPr marL="343080" lvl="0" indent="-343080" hangingPunct="1">
              <a:spcBef>
                <a:spcPts val="300"/>
              </a:spcBef>
              <a:buSzPct val="100000"/>
              <a:buFont typeface="Arial" pitchFamily="34"/>
              <a:buChar char="•"/>
            </a:pPr>
            <a:r>
              <a:rPr lang="de-DE" sz="1400" dirty="0">
                <a:latin typeface="Calibri"/>
              </a:rPr>
              <a:t>Koppel-/Pleuellänge l = 0,4 m</a:t>
            </a:r>
          </a:p>
          <a:p>
            <a:pPr marL="343080" lvl="0" indent="-343080" hangingPunct="1">
              <a:spcBef>
                <a:spcPts val="300"/>
              </a:spcBef>
              <a:buSzPct val="100000"/>
              <a:buFont typeface="Arial" pitchFamily="34"/>
              <a:buChar char="•"/>
            </a:pPr>
            <a:r>
              <a:rPr lang="de-DE" sz="1400" dirty="0">
                <a:latin typeface="Calibri"/>
              </a:rPr>
              <a:t>Winkel </a:t>
            </a:r>
            <a:r>
              <a:rPr lang="el-GR" sz="1400" dirty="0">
                <a:latin typeface="Calibri"/>
              </a:rPr>
              <a:t>ϕ</a:t>
            </a:r>
            <a:r>
              <a:rPr lang="de-DE" sz="1400" dirty="0">
                <a:latin typeface="Calibri"/>
              </a:rPr>
              <a:t> = ω t = 45°</a:t>
            </a: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de-DE" sz="1400" dirty="0">
                <a:latin typeface="Calibri"/>
              </a:rPr>
              <a:t> 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es-ES" sz="1400" dirty="0">
              <a:latin typeface="Calibri"/>
            </a:endParaRPr>
          </a:p>
          <a:p>
            <a:pPr marL="0" lvl="0" indent="0" algn="ctr" hangingPunct="1">
              <a:spcBef>
                <a:spcPts val="400"/>
              </a:spcBef>
              <a:buNone/>
            </a:pPr>
            <a:r>
              <a:rPr lang="es-ES" sz="1800" dirty="0">
                <a:latin typeface="Calibri"/>
              </a:rPr>
              <a:t>v</a:t>
            </a:r>
            <a:r>
              <a:rPr lang="es-ES" sz="1800" baseline="-25000" dirty="0">
                <a:latin typeface="Calibri"/>
              </a:rPr>
              <a:t>B</a:t>
            </a:r>
            <a:r>
              <a:rPr lang="es-ES" sz="1800" dirty="0">
                <a:latin typeface="Calibri"/>
              </a:rPr>
              <a:t> = – 0,1 m * 100 s</a:t>
            </a:r>
            <a:r>
              <a:rPr lang="es-ES" sz="1800" baseline="30000" dirty="0">
                <a:latin typeface="Calibri"/>
              </a:rPr>
              <a:t>-1</a:t>
            </a:r>
            <a:r>
              <a:rPr lang="es-ES" sz="1800" dirty="0">
                <a:latin typeface="Calibri"/>
              </a:rPr>
              <a:t> * sin 45° { 1 + 0,1 m </a:t>
            </a:r>
            <a:r>
              <a:rPr lang="es-ES" sz="1600" dirty="0">
                <a:latin typeface="Calibri"/>
              </a:rPr>
              <a:t>* </a:t>
            </a:r>
            <a:r>
              <a:rPr lang="es-ES" sz="1800" dirty="0">
                <a:latin typeface="Calibri"/>
              </a:rPr>
              <a:t>cos 45° </a:t>
            </a:r>
            <a:r>
              <a:rPr lang="es-ES" sz="1800" b="1" dirty="0">
                <a:latin typeface="Calibri"/>
              </a:rPr>
              <a:t>/ </a:t>
            </a:r>
            <a:r>
              <a:rPr lang="es-ES" sz="1800" dirty="0">
                <a:latin typeface="Calibri"/>
              </a:rPr>
              <a:t>[0,4² m – (0,1 m </a:t>
            </a:r>
            <a:r>
              <a:rPr lang="es-ES" sz="1800">
                <a:latin typeface="Calibri"/>
              </a:rPr>
              <a:t>* </a:t>
            </a:r>
            <a:r>
              <a:rPr lang="es-ES" sz="1800" smtClean="0">
                <a:latin typeface="Calibri"/>
              </a:rPr>
              <a:t>sin </a:t>
            </a:r>
            <a:r>
              <a:rPr lang="es-ES" sz="1800" dirty="0">
                <a:latin typeface="Calibri"/>
              </a:rPr>
              <a:t>45°)</a:t>
            </a:r>
            <a:r>
              <a:rPr lang="es-ES" sz="1800" baseline="30000" dirty="0">
                <a:latin typeface="Calibri"/>
              </a:rPr>
              <a:t>2</a:t>
            </a:r>
            <a:r>
              <a:rPr lang="es-ES" sz="1800" dirty="0">
                <a:latin typeface="Calibri"/>
              </a:rPr>
              <a:t>]</a:t>
            </a:r>
            <a:r>
              <a:rPr lang="es-ES" sz="1800" baseline="30000" dirty="0">
                <a:latin typeface="Calibri"/>
              </a:rPr>
              <a:t> 0,5</a:t>
            </a:r>
            <a:r>
              <a:rPr lang="es-ES" sz="1800" dirty="0">
                <a:latin typeface="Calibri"/>
              </a:rPr>
              <a:t> }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es-ES" sz="1400" dirty="0">
              <a:latin typeface="Calibri"/>
            </a:endParaRPr>
          </a:p>
          <a:p>
            <a:pPr marL="0" lvl="0" indent="0" algn="ctr" hangingPunct="1">
              <a:spcBef>
                <a:spcPts val="400"/>
              </a:spcBef>
              <a:buNone/>
            </a:pPr>
            <a:r>
              <a:rPr lang="es-ES" sz="1800" dirty="0">
                <a:latin typeface="Calibri"/>
              </a:rPr>
              <a:t>v</a:t>
            </a:r>
            <a:r>
              <a:rPr lang="es-ES" sz="1800" baseline="-25000" dirty="0">
                <a:latin typeface="Calibri"/>
              </a:rPr>
              <a:t>B</a:t>
            </a:r>
            <a:r>
              <a:rPr lang="es-ES" sz="1800" dirty="0">
                <a:latin typeface="Calibri"/>
              </a:rPr>
              <a:t> = –  8,3 m/s</a:t>
            </a:r>
          </a:p>
          <a:p>
            <a:pPr marL="0" lvl="0" indent="0" hangingPunct="1">
              <a:spcBef>
                <a:spcPts val="400"/>
              </a:spcBef>
              <a:buNone/>
            </a:pPr>
            <a:endParaRPr lang="es-ES" sz="1800" dirty="0">
              <a:latin typeface="Calibri"/>
            </a:endParaRPr>
          </a:p>
          <a:p>
            <a:pPr marL="0" lvl="0" indent="0" hangingPunct="1">
              <a:spcBef>
                <a:spcPts val="300"/>
              </a:spcBef>
              <a:buNone/>
            </a:pPr>
            <a:r>
              <a:rPr lang="es-ES" sz="1400" dirty="0">
                <a:latin typeface="Calibri"/>
              </a:rPr>
              <a:t>Das negative Vorzeichen bedeutet, dass der Kolben sich entgegen der positiven Koordinate nach links bewegt.</a:t>
            </a:r>
          </a:p>
          <a:p>
            <a:pPr marL="0" lvl="0" indent="0" hangingPunct="1">
              <a:spcBef>
                <a:spcPts val="300"/>
              </a:spcBef>
              <a:buNone/>
            </a:pPr>
            <a:endParaRPr lang="de-DE" sz="1400" dirty="0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Bildschirmpräsentation (4:3)</PresentationFormat>
  <Paragraphs>51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5" baseType="lpstr">
      <vt:lpstr>Microsoft YaHei</vt:lpstr>
      <vt:lpstr>Arial</vt:lpstr>
      <vt:lpstr>Calibri</vt:lpstr>
      <vt:lpstr>Liberation Sans</vt:lpstr>
      <vt:lpstr>Liberation Serif</vt:lpstr>
      <vt:lpstr>Segoe UI</vt:lpstr>
      <vt:lpstr>StarSymbol</vt:lpstr>
      <vt:lpstr>Tahoma</vt:lpstr>
      <vt:lpstr>Larissa</vt:lpstr>
      <vt:lpstr>TM 2:  Lösung Aufgabe 1.4</vt:lpstr>
      <vt:lpstr>Blatt 2: Aufgabe 1.4</vt:lpstr>
      <vt:lpstr>Blatt 3: Aufgabe 1.4</vt:lpstr>
      <vt:lpstr>Blatt 4: Aufgabe 1.4</vt:lpstr>
      <vt:lpstr>Blatt 5: Aufgabe 1.4</vt:lpstr>
      <vt:lpstr>Blatt 6: Aufgabe 1.4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 2:  Lösung Aufgabe 1.4</dc:title>
  <dc:creator>Wirth</dc:creator>
  <cp:lastModifiedBy>Wirth</cp:lastModifiedBy>
  <cp:revision>8</cp:revision>
  <dcterms:created xsi:type="dcterms:W3CDTF">2020-04-17T06:25:47Z</dcterms:created>
  <dcterms:modified xsi:type="dcterms:W3CDTF">2025-04-11T16:36:50Z</dcterms:modified>
</cp:coreProperties>
</file>