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277" r:id="rId5"/>
    <p:sldId id="299" r:id="rId6"/>
    <p:sldId id="297" r:id="rId7"/>
    <p:sldId id="282" r:id="rId8"/>
    <p:sldId id="283" r:id="rId9"/>
    <p:sldId id="258" r:id="rId10"/>
    <p:sldId id="284" r:id="rId11"/>
    <p:sldId id="289" r:id="rId12"/>
    <p:sldId id="259" r:id="rId13"/>
    <p:sldId id="285" r:id="rId14"/>
    <p:sldId id="302" r:id="rId15"/>
    <p:sldId id="287" r:id="rId16"/>
    <p:sldId id="288" r:id="rId17"/>
    <p:sldId id="296" r:id="rId18"/>
    <p:sldId id="280" r:id="rId19"/>
    <p:sldId id="260" r:id="rId20"/>
    <p:sldId id="261" r:id="rId21"/>
    <p:sldId id="263" r:id="rId22"/>
    <p:sldId id="262" r:id="rId23"/>
    <p:sldId id="264" r:id="rId24"/>
    <p:sldId id="265" r:id="rId25"/>
    <p:sldId id="266" r:id="rId26"/>
    <p:sldId id="268" r:id="rId27"/>
    <p:sldId id="269" r:id="rId28"/>
    <p:sldId id="270" r:id="rId29"/>
    <p:sldId id="271" r:id="rId30"/>
    <p:sldId id="272" r:id="rId31"/>
    <p:sldId id="279" r:id="rId32"/>
    <p:sldId id="291" r:id="rId33"/>
    <p:sldId id="273" r:id="rId34"/>
    <p:sldId id="274" r:id="rId35"/>
    <p:sldId id="295" r:id="rId3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285095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4922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671418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halt ohne Farbe">
    <p:spTree>
      <p:nvGrpSpPr>
        <p:cNvPr id="1" name=""/>
        <p:cNvGrpSpPr/>
        <p:nvPr/>
      </p:nvGrpSpPr>
      <p:grpSpPr>
        <a:xfrm>
          <a:off x="0" y="0"/>
          <a:ext cx="0" cy="0"/>
          <a:chOff x="0" y="0"/>
          <a:chExt cx="0" cy="0"/>
        </a:xfrm>
      </p:grpSpPr>
      <p:sp>
        <p:nvSpPr>
          <p:cNvPr id="24" name="Body Level One…"/>
          <p:cNvSpPr txBox="1">
            <a:spLocks noGrp="1"/>
          </p:cNvSpPr>
          <p:nvPr>
            <p:ph type="body" idx="1" hasCustomPrompt="1"/>
          </p:nvPr>
        </p:nvSpPr>
        <p:spPr>
          <a:prstGeom prst="rect">
            <a:avLst/>
          </a:prstGeom>
        </p:spPr>
        <p:txBody>
          <a:bodyPr/>
          <a:lstStyle/>
          <a:p>
            <a:r>
              <a:t>Weiterführende Informationen</a:t>
            </a:r>
          </a:p>
          <a:p>
            <a:pPr lvl="1"/>
            <a:endParaRPr/>
          </a:p>
          <a:p>
            <a:pPr lvl="2"/>
            <a:endParaRPr/>
          </a:p>
          <a:p>
            <a:pPr lvl="3"/>
            <a:endParaRPr/>
          </a:p>
          <a:p>
            <a:pPr lvl="4"/>
            <a:endParaRPr/>
          </a:p>
        </p:txBody>
      </p:sp>
      <p:sp>
        <p:nvSpPr>
          <p:cNvPr id="25" name="Textplatzhalter 17"/>
          <p:cNvSpPr>
            <a:spLocks noGrp="1"/>
          </p:cNvSpPr>
          <p:nvPr>
            <p:ph type="body" sz="quarter" idx="21" hasCustomPrompt="1"/>
          </p:nvPr>
        </p:nvSpPr>
        <p:spPr>
          <a:xfrm>
            <a:off x="414337" y="421317"/>
            <a:ext cx="6988458" cy="207332"/>
          </a:xfrm>
          <a:prstGeom prst="rect">
            <a:avLst/>
          </a:prstGeom>
        </p:spPr>
        <p:txBody>
          <a:bodyPr/>
          <a:lstStyle>
            <a:lvl1pPr marL="0" indent="0">
              <a:lnSpc>
                <a:spcPct val="90000"/>
              </a:lnSpc>
              <a:buSzTx/>
              <a:buFontTx/>
              <a:buNone/>
              <a:defRPr sz="900">
                <a:latin typeface="Space Grotesk Medium"/>
                <a:ea typeface="Space Grotesk Medium"/>
                <a:cs typeface="Space Grotesk Medium"/>
                <a:sym typeface="Space Grotesk Medium"/>
              </a:defRPr>
            </a:lvl1pPr>
          </a:lstStyle>
          <a:p>
            <a:r>
              <a:t>Overhead</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‹Nr.›</a:t>
            </a:fld>
            <a:endParaRPr/>
          </a:p>
        </p:txBody>
      </p:sp>
      <p:sp>
        <p:nvSpPr>
          <p:cNvPr id="27" name="Headline einfügen"/>
          <p:cNvSpPr txBox="1">
            <a:spLocks noGrp="1"/>
          </p:cNvSpPr>
          <p:nvPr>
            <p:ph type="title" hasCustomPrompt="1"/>
          </p:nvPr>
        </p:nvSpPr>
        <p:spPr>
          <a:prstGeom prst="rect">
            <a:avLst/>
          </a:prstGeom>
        </p:spPr>
        <p:txBody>
          <a:bodyPr/>
          <a:lstStyle/>
          <a:p>
            <a:r>
              <a:t>Headline einfügen</a:t>
            </a:r>
          </a:p>
        </p:txBody>
      </p:sp>
    </p:spTree>
    <p:extLst>
      <p:ext uri="{BB962C8B-B14F-4D97-AF65-F5344CB8AC3E}">
        <p14:creationId xmlns:p14="http://schemas.microsoft.com/office/powerpoint/2010/main" val="29387781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79224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296985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64200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197515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59053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284245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16771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FDF0936-7834-4B8D-A664-3E3F6F90F875}" type="datetimeFigureOut">
              <a:rPr lang="de-DE" smtClean="0"/>
              <a:pPr/>
              <a:t>16.10.2025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BE78702-B1C4-4A86-80E1-01E5E1A020A3}" type="slidenum">
              <a:rPr lang="de-DE" smtClean="0"/>
              <a:pPr/>
              <a:t>‹Nr.›</a:t>
            </a:fld>
            <a:endParaRPr lang="de-DE"/>
          </a:p>
        </p:txBody>
      </p:sp>
    </p:spTree>
    <p:extLst>
      <p:ext uri="{BB962C8B-B14F-4D97-AF65-F5344CB8AC3E}">
        <p14:creationId xmlns:p14="http://schemas.microsoft.com/office/powerpoint/2010/main" val="16601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0936-7834-4B8D-A664-3E3F6F90F875}" type="datetimeFigureOut">
              <a:rPr lang="de-DE" smtClean="0"/>
              <a:pPr/>
              <a:t>16.10.2025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78702-B1C4-4A86-80E1-01E5E1A020A3}" type="slidenum">
              <a:rPr lang="de-DE" smtClean="0"/>
              <a:pPr/>
              <a:t>‹Nr.›</a:t>
            </a:fld>
            <a:endParaRPr lang="de-DE"/>
          </a:p>
        </p:txBody>
      </p:sp>
    </p:spTree>
    <p:extLst>
      <p:ext uri="{BB962C8B-B14F-4D97-AF65-F5344CB8AC3E}">
        <p14:creationId xmlns:p14="http://schemas.microsoft.com/office/powerpoint/2010/main" val="866538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Module: Academic Skills (5 ECTS)</a:t>
            </a:r>
            <a:br>
              <a:rPr lang="de-DE" dirty="0"/>
            </a:br>
            <a:r>
              <a:rPr lang="de-DE" dirty="0"/>
              <a:t>Studiengang: EIT</a:t>
            </a:r>
            <a:br>
              <a:rPr lang="de-DE" dirty="0"/>
            </a:br>
            <a:br>
              <a:rPr lang="de-DE" dirty="0"/>
            </a:br>
            <a:br>
              <a:rPr lang="de-DE" dirty="0"/>
            </a:br>
            <a:r>
              <a:rPr lang="de-DE" dirty="0" err="1"/>
              <a:t>Slides</a:t>
            </a:r>
            <a:r>
              <a:rPr lang="de-DE" dirty="0"/>
              <a:t> </a:t>
            </a:r>
            <a:r>
              <a:rPr lang="de-DE" dirty="0" err="1"/>
              <a:t>for</a:t>
            </a:r>
            <a:r>
              <a:rPr lang="de-DE" dirty="0"/>
              <a:t> Kick-Off</a:t>
            </a:r>
          </a:p>
        </p:txBody>
      </p:sp>
      <p:sp>
        <p:nvSpPr>
          <p:cNvPr id="3" name="Untertitel 2"/>
          <p:cNvSpPr>
            <a:spLocks noGrp="1"/>
          </p:cNvSpPr>
          <p:nvPr>
            <p:ph type="subTitle" idx="1"/>
          </p:nvPr>
        </p:nvSpPr>
        <p:spPr/>
        <p:txBody>
          <a:bodyPr/>
          <a:lstStyle/>
          <a:p>
            <a:endParaRPr lang="de-DE" dirty="0"/>
          </a:p>
          <a:p>
            <a:r>
              <a:rPr lang="de-DE" dirty="0"/>
              <a:t>(English Version)</a:t>
            </a:r>
          </a:p>
          <a:p>
            <a:r>
              <a:rPr lang="de-DE" dirty="0"/>
              <a:t>Hawthorne / Slawney</a:t>
            </a:r>
          </a:p>
        </p:txBody>
      </p:sp>
    </p:spTree>
    <p:extLst>
      <p:ext uri="{BB962C8B-B14F-4D97-AF65-F5344CB8AC3E}">
        <p14:creationId xmlns:p14="http://schemas.microsoft.com/office/powerpoint/2010/main" val="403367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Breakdown </a:t>
            </a:r>
            <a:r>
              <a:rPr lang="de-DE" dirty="0" err="1"/>
              <a:t>of</a:t>
            </a:r>
            <a:r>
              <a:rPr lang="de-DE" dirty="0"/>
              <a:t> Different </a:t>
            </a:r>
            <a:r>
              <a:rPr lang="de-DE" dirty="0" err="1"/>
              <a:t>Assignments</a:t>
            </a:r>
            <a:endParaRPr lang="de-DE" dirty="0"/>
          </a:p>
        </p:txBody>
      </p:sp>
      <p:sp>
        <p:nvSpPr>
          <p:cNvPr id="3" name="Inhaltsplatzhalter 2"/>
          <p:cNvSpPr>
            <a:spLocks noGrp="1"/>
          </p:cNvSpPr>
          <p:nvPr>
            <p:ph idx="1"/>
          </p:nvPr>
        </p:nvSpPr>
        <p:spPr/>
        <p:txBody>
          <a:bodyPr/>
          <a:lstStyle/>
          <a:p>
            <a:pPr marL="0" indent="0">
              <a:buNone/>
            </a:pPr>
            <a:endParaRPr lang="en-US" dirty="0"/>
          </a:p>
          <a:p>
            <a:pPr marL="0" indent="0">
              <a:buNone/>
            </a:pPr>
            <a:r>
              <a:rPr lang="en-US" b="1" dirty="0"/>
              <a:t>Technical English</a:t>
            </a:r>
            <a:r>
              <a:rPr lang="en-US" dirty="0"/>
              <a:t>: </a:t>
            </a:r>
            <a:r>
              <a:rPr lang="de-DE" dirty="0"/>
              <a:t>Klausur, 60 Minuten (50%), English</a:t>
            </a:r>
            <a:endParaRPr lang="en-US" dirty="0"/>
          </a:p>
          <a:p>
            <a:pPr marL="0" indent="0">
              <a:buNone/>
            </a:pPr>
            <a:endParaRPr lang="en-US" dirty="0"/>
          </a:p>
          <a:p>
            <a:pPr marL="0" indent="0">
              <a:buNone/>
            </a:pPr>
            <a:r>
              <a:rPr lang="en-US" b="1" dirty="0"/>
              <a:t>Scientific writing, communication and presentation technique</a:t>
            </a:r>
            <a:r>
              <a:rPr lang="en-US" dirty="0"/>
              <a:t>:  </a:t>
            </a:r>
          </a:p>
          <a:p>
            <a:pPr marL="0" indent="0">
              <a:buNone/>
            </a:pPr>
            <a:r>
              <a:rPr lang="en-US" dirty="0"/>
              <a:t>Presentation in English, 5-10 minutes (25%), and written report (25%)</a:t>
            </a:r>
          </a:p>
          <a:p>
            <a:pPr marL="0" indent="0">
              <a:buNone/>
            </a:pPr>
            <a:endParaRPr lang="en-US"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1529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Prerequisites</a:t>
            </a:r>
            <a:r>
              <a:rPr lang="de-DE" dirty="0"/>
              <a:t> </a:t>
            </a:r>
            <a:r>
              <a:rPr lang="de-DE" dirty="0" err="1"/>
              <a:t>for</a:t>
            </a:r>
            <a:r>
              <a:rPr lang="de-DE" dirty="0"/>
              <a:t> </a:t>
            </a:r>
            <a:r>
              <a:rPr lang="de-DE" dirty="0" err="1"/>
              <a:t>Written</a:t>
            </a:r>
            <a:r>
              <a:rPr lang="de-DE" dirty="0"/>
              <a:t> </a:t>
            </a:r>
            <a:r>
              <a:rPr lang="de-DE" dirty="0" err="1"/>
              <a:t>Exam</a:t>
            </a:r>
            <a:endParaRPr lang="de-DE" dirty="0"/>
          </a:p>
        </p:txBody>
      </p:sp>
      <p:sp>
        <p:nvSpPr>
          <p:cNvPr id="3" name="Inhaltsplatzhalter 2"/>
          <p:cNvSpPr>
            <a:spLocks noGrp="1"/>
          </p:cNvSpPr>
          <p:nvPr>
            <p:ph idx="1"/>
          </p:nvPr>
        </p:nvSpPr>
        <p:spPr/>
        <p:txBody>
          <a:bodyPr/>
          <a:lstStyle/>
          <a:p>
            <a:pPr marL="0" indent="0">
              <a:buNone/>
            </a:pPr>
            <a:r>
              <a:rPr lang="de-DE" dirty="0"/>
              <a:t>Regular </a:t>
            </a:r>
            <a:r>
              <a:rPr lang="de-DE" dirty="0" err="1"/>
              <a:t>Attendance</a:t>
            </a:r>
            <a:r>
              <a:rPr lang="de-DE" dirty="0"/>
              <a:t> (</a:t>
            </a:r>
            <a:r>
              <a:rPr lang="de-DE" dirty="0" err="1"/>
              <a:t>active</a:t>
            </a:r>
            <a:r>
              <a:rPr lang="de-DE" dirty="0"/>
              <a:t> </a:t>
            </a:r>
            <a:r>
              <a:rPr lang="de-DE" dirty="0" err="1"/>
              <a:t>presence</a:t>
            </a:r>
            <a:r>
              <a:rPr lang="de-DE" dirty="0"/>
              <a:t> in 70% </a:t>
            </a:r>
            <a:r>
              <a:rPr lang="de-DE" dirty="0" err="1"/>
              <a:t>of</a:t>
            </a:r>
            <a:r>
              <a:rPr lang="de-DE" dirty="0"/>
              <a:t> </a:t>
            </a:r>
            <a:r>
              <a:rPr lang="de-DE" dirty="0" err="1"/>
              <a:t>classes</a:t>
            </a:r>
            <a:r>
              <a:rPr lang="de-DE" dirty="0"/>
              <a:t>) </a:t>
            </a:r>
          </a:p>
          <a:p>
            <a:pPr marL="0" indent="0">
              <a:buNone/>
            </a:pPr>
            <a:r>
              <a:rPr lang="de-DE" dirty="0"/>
              <a:t>This </a:t>
            </a:r>
            <a:r>
              <a:rPr lang="de-DE" dirty="0" err="1"/>
              <a:t>is</a:t>
            </a:r>
            <a:r>
              <a:rPr lang="de-DE" dirty="0"/>
              <a:t> </a:t>
            </a:r>
            <a:r>
              <a:rPr lang="de-DE" dirty="0" err="1"/>
              <a:t>certified</a:t>
            </a:r>
            <a:r>
              <a:rPr lang="de-DE" dirty="0"/>
              <a:t> </a:t>
            </a:r>
            <a:r>
              <a:rPr lang="de-DE" dirty="0" err="1"/>
              <a:t>through</a:t>
            </a:r>
            <a:r>
              <a:rPr lang="de-DE" dirty="0"/>
              <a:t> </a:t>
            </a:r>
            <a:r>
              <a:rPr lang="de-DE" dirty="0" err="1"/>
              <a:t>your</a:t>
            </a:r>
            <a:r>
              <a:rPr lang="de-DE" dirty="0"/>
              <a:t> </a:t>
            </a:r>
            <a:r>
              <a:rPr lang="de-DE" dirty="0" err="1"/>
              <a:t>signature</a:t>
            </a:r>
            <a:r>
              <a:rPr lang="de-DE" dirty="0"/>
              <a:t> on </a:t>
            </a:r>
            <a:r>
              <a:rPr lang="de-DE" dirty="0" err="1"/>
              <a:t>Attendance</a:t>
            </a:r>
            <a:r>
              <a:rPr lang="de-DE" dirty="0"/>
              <a:t> Sheet </a:t>
            </a:r>
          </a:p>
          <a:p>
            <a:pPr marL="0" indent="0">
              <a:buNone/>
            </a:pPr>
            <a:endParaRPr lang="de-DE" dirty="0"/>
          </a:p>
        </p:txBody>
      </p:sp>
    </p:spTree>
    <p:extLst>
      <p:ext uri="{BB962C8B-B14F-4D97-AF65-F5344CB8AC3E}">
        <p14:creationId xmlns:p14="http://schemas.microsoft.com/office/powerpoint/2010/main" val="423733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Grading</a:t>
            </a:r>
            <a:endParaRPr lang="de-DE" dirty="0"/>
          </a:p>
        </p:txBody>
      </p:sp>
      <p:sp>
        <p:nvSpPr>
          <p:cNvPr id="3" name="Inhaltsplatzhalter 2"/>
          <p:cNvSpPr>
            <a:spLocks noGrp="1"/>
          </p:cNvSpPr>
          <p:nvPr>
            <p:ph idx="1"/>
          </p:nvPr>
        </p:nvSpPr>
        <p:spPr/>
        <p:txBody>
          <a:bodyPr>
            <a:normAutofit/>
          </a:bodyPr>
          <a:lstStyle/>
          <a:p>
            <a:pPr marL="0" indent="0">
              <a:buNone/>
            </a:pPr>
            <a:r>
              <a:rPr lang="en-GB" b="1" dirty="0"/>
              <a:t>According to points (1,0 – 5,0).  </a:t>
            </a:r>
          </a:p>
          <a:p>
            <a:pPr marL="0" indent="0">
              <a:buNone/>
            </a:pPr>
            <a:r>
              <a:rPr lang="en-GB" b="1" dirty="0"/>
              <a:t>   1,0 = 100-95</a:t>
            </a:r>
          </a:p>
          <a:p>
            <a:pPr marL="0" indent="0">
              <a:buNone/>
            </a:pPr>
            <a:r>
              <a:rPr lang="en-GB" b="1" dirty="0"/>
              <a:t>   1,3 = 94-90, etc.  </a:t>
            </a:r>
          </a:p>
          <a:p>
            <a:pPr marL="0" indent="0">
              <a:buNone/>
            </a:pPr>
            <a:r>
              <a:rPr lang="en-GB" b="1" dirty="0"/>
              <a:t>Pass grade is 50 and above out of 100.</a:t>
            </a:r>
            <a:endParaRPr lang="de-DE" dirty="0"/>
          </a:p>
          <a:p>
            <a:endParaRPr lang="de-DE" dirty="0"/>
          </a:p>
        </p:txBody>
      </p:sp>
    </p:spTree>
    <p:extLst>
      <p:ext uri="{BB962C8B-B14F-4D97-AF65-F5344CB8AC3E}">
        <p14:creationId xmlns:p14="http://schemas.microsoft.com/office/powerpoint/2010/main" val="174202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Basis - </a:t>
            </a:r>
            <a:r>
              <a:rPr lang="de-DE" dirty="0" err="1"/>
              <a:t>Literature</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r>
              <a:rPr lang="de-DE" b="1" dirty="0"/>
              <a:t>Cambridge English </a:t>
            </a:r>
            <a:r>
              <a:rPr lang="de-DE" b="1" dirty="0" err="1"/>
              <a:t>for</a:t>
            </a:r>
            <a:r>
              <a:rPr lang="de-DE" b="1" dirty="0"/>
              <a:t> Engineering </a:t>
            </a:r>
            <a:r>
              <a:rPr lang="de-DE" b="1" dirty="0" err="1"/>
              <a:t>Student's</a:t>
            </a:r>
            <a:r>
              <a:rPr lang="de-DE" b="1" dirty="0"/>
              <a:t> Book </a:t>
            </a:r>
            <a:r>
              <a:rPr lang="de-DE" b="1" dirty="0" err="1"/>
              <a:t>with</a:t>
            </a:r>
            <a:r>
              <a:rPr lang="de-DE" b="1" dirty="0"/>
              <a:t> Audio CDs</a:t>
            </a:r>
            <a:r>
              <a:rPr lang="de-DE" dirty="0"/>
              <a:t> (2) Paperback – Student Edition, 31 </a:t>
            </a:r>
            <a:r>
              <a:rPr lang="de-DE" dirty="0" err="1"/>
              <a:t>Dec</a:t>
            </a:r>
            <a:r>
              <a:rPr lang="de-DE" dirty="0"/>
              <a:t>. 2008</a:t>
            </a:r>
          </a:p>
          <a:p>
            <a:pPr marL="0" indent="0">
              <a:buNone/>
            </a:pPr>
            <a:r>
              <a:rPr lang="de-DE" dirty="0"/>
              <a:t>English </a:t>
            </a:r>
            <a:r>
              <a:rPr lang="de-DE" dirty="0" err="1"/>
              <a:t>edition</a:t>
            </a:r>
            <a:r>
              <a:rPr lang="de-DE" dirty="0"/>
              <a:t>  </a:t>
            </a:r>
            <a:r>
              <a:rPr lang="de-DE" dirty="0" err="1"/>
              <a:t>by</a:t>
            </a:r>
            <a:r>
              <a:rPr lang="de-DE" dirty="0"/>
              <a:t> Mark </a:t>
            </a:r>
            <a:r>
              <a:rPr lang="de-DE" dirty="0" err="1"/>
              <a:t>Ibbotson</a:t>
            </a:r>
            <a:r>
              <a:rPr lang="de-DE" dirty="0"/>
              <a:t> (</a:t>
            </a:r>
            <a:r>
              <a:rPr lang="de-DE" dirty="0" err="1"/>
              <a:t>Author</a:t>
            </a:r>
            <a:r>
              <a:rPr lang="de-DE" dirty="0"/>
              <a:t>), Jeremy Day (</a:t>
            </a:r>
            <a:r>
              <a:rPr lang="de-DE" dirty="0" err="1"/>
              <a:t>Author</a:t>
            </a:r>
            <a:r>
              <a:rPr lang="de-DE" dirty="0"/>
              <a:t>)</a:t>
            </a:r>
          </a:p>
          <a:p>
            <a:pPr marL="0" indent="0">
              <a:buNone/>
            </a:pPr>
            <a:r>
              <a:rPr lang="de-DE" dirty="0" err="1"/>
              <a:t>Product</a:t>
            </a:r>
            <a:r>
              <a:rPr lang="de-DE" dirty="0"/>
              <a:t> </a:t>
            </a:r>
            <a:r>
              <a:rPr lang="de-DE" dirty="0" err="1"/>
              <a:t>details</a:t>
            </a:r>
            <a:endParaRPr lang="de-DE" dirty="0"/>
          </a:p>
          <a:p>
            <a:pPr marL="0" indent="0">
              <a:buNone/>
            </a:pPr>
            <a:r>
              <a:rPr lang="de-DE" dirty="0"/>
              <a:t>Publisher ‏ : ‎ Cambridge University Press</a:t>
            </a:r>
          </a:p>
          <a:p>
            <a:pPr marL="0" indent="0">
              <a:buNone/>
            </a:pPr>
            <a:r>
              <a:rPr lang="de-DE" dirty="0" err="1"/>
              <a:t>Publication</a:t>
            </a:r>
            <a:r>
              <a:rPr lang="de-DE" dirty="0"/>
              <a:t> date ‏ : ‎ 31 </a:t>
            </a:r>
            <a:r>
              <a:rPr lang="de-DE" dirty="0" err="1"/>
              <a:t>Dec</a:t>
            </a:r>
            <a:r>
              <a:rPr lang="de-DE" dirty="0"/>
              <a:t>. 2008</a:t>
            </a:r>
          </a:p>
          <a:p>
            <a:pPr marL="0" indent="0">
              <a:buNone/>
            </a:pPr>
            <a:r>
              <a:rPr lang="de-DE" dirty="0"/>
              <a:t>Edition ‏ : ‎ 1st</a:t>
            </a:r>
          </a:p>
          <a:p>
            <a:pPr marL="0" indent="0">
              <a:buNone/>
            </a:pPr>
            <a:r>
              <a:rPr lang="de-DE" dirty="0"/>
              <a:t>Language ‏ : ‎ English</a:t>
            </a:r>
          </a:p>
          <a:p>
            <a:pPr marL="0" indent="0">
              <a:buNone/>
            </a:pPr>
            <a:r>
              <a:rPr lang="de-DE" dirty="0"/>
              <a:t>Print </a:t>
            </a:r>
            <a:r>
              <a:rPr lang="de-DE" dirty="0" err="1"/>
              <a:t>length</a:t>
            </a:r>
            <a:r>
              <a:rPr lang="de-DE" dirty="0"/>
              <a:t> ‏ : ‎ 112 </a:t>
            </a:r>
            <a:r>
              <a:rPr lang="de-DE" dirty="0" err="1"/>
              <a:t>pages</a:t>
            </a:r>
            <a:endParaRPr lang="de-DE" dirty="0"/>
          </a:p>
          <a:p>
            <a:pPr marL="0" indent="0">
              <a:buNone/>
            </a:pPr>
            <a:r>
              <a:rPr lang="de-DE" dirty="0"/>
              <a:t>ISBN-10 ‏ : ‎ 0521715180</a:t>
            </a:r>
          </a:p>
          <a:p>
            <a:pPr marL="0" indent="0">
              <a:buNone/>
            </a:pPr>
            <a:r>
              <a:rPr lang="de-DE" dirty="0"/>
              <a:t>ISBN-13 ‏ : ‎ 978-0521715188</a:t>
            </a:r>
          </a:p>
          <a:p>
            <a:pPr marL="0" indent="0">
              <a:buNone/>
            </a:pPr>
            <a:r>
              <a:rPr lang="de-DE" dirty="0" err="1"/>
              <a:t>Dimensions</a:t>
            </a:r>
            <a:r>
              <a:rPr lang="de-DE" dirty="0"/>
              <a:t> ‏ : ‎ 18.54 x 1.27 x 23.88 cm</a:t>
            </a:r>
          </a:p>
        </p:txBody>
      </p:sp>
    </p:spTree>
    <p:extLst>
      <p:ext uri="{BB962C8B-B14F-4D97-AF65-F5344CB8AC3E}">
        <p14:creationId xmlns:p14="http://schemas.microsoft.com/office/powerpoint/2010/main" val="299748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C694E-A21E-3D89-D6E3-DC49ABD8F41E}"/>
              </a:ext>
            </a:extLst>
          </p:cNvPr>
          <p:cNvSpPr>
            <a:spLocks noGrp="1"/>
          </p:cNvSpPr>
          <p:nvPr>
            <p:ph type="title"/>
          </p:nvPr>
        </p:nvSpPr>
        <p:spPr/>
        <p:txBody>
          <a:bodyPr/>
          <a:lstStyle/>
          <a:p>
            <a:r>
              <a:rPr lang="de-DE" dirty="0" err="1"/>
              <a:t>Where</a:t>
            </a:r>
            <a:r>
              <a:rPr lang="de-DE" dirty="0"/>
              <a:t> </a:t>
            </a:r>
            <a:r>
              <a:rPr lang="de-DE" dirty="0" err="1"/>
              <a:t>Is</a:t>
            </a:r>
            <a:r>
              <a:rPr lang="de-DE" dirty="0"/>
              <a:t> The Book </a:t>
            </a:r>
            <a:r>
              <a:rPr lang="de-DE" dirty="0" err="1"/>
              <a:t>Available</a:t>
            </a:r>
            <a:r>
              <a:rPr lang="de-DE" dirty="0"/>
              <a:t>?</a:t>
            </a:r>
          </a:p>
        </p:txBody>
      </p:sp>
      <p:sp>
        <p:nvSpPr>
          <p:cNvPr id="3" name="Inhaltsplatzhalter 2">
            <a:extLst>
              <a:ext uri="{FF2B5EF4-FFF2-40B4-BE49-F238E27FC236}">
                <a16:creationId xmlns:a16="http://schemas.microsoft.com/office/drawing/2014/main" id="{D0C67EE2-BCA3-603F-0A22-C66F93727FFC}"/>
              </a:ext>
            </a:extLst>
          </p:cNvPr>
          <p:cNvSpPr>
            <a:spLocks noGrp="1"/>
          </p:cNvSpPr>
          <p:nvPr>
            <p:ph idx="1"/>
          </p:nvPr>
        </p:nvSpPr>
        <p:spPr/>
        <p:txBody>
          <a:bodyPr/>
          <a:lstStyle/>
          <a:p>
            <a:pPr marL="0" indent="0">
              <a:buNone/>
            </a:pPr>
            <a:r>
              <a:rPr lang="de-DE" b="1" dirty="0"/>
              <a:t>Option 1</a:t>
            </a:r>
            <a:r>
              <a:rPr lang="de-DE" dirty="0"/>
              <a:t>.</a:t>
            </a:r>
          </a:p>
          <a:p>
            <a:pPr marL="0" indent="0">
              <a:buNone/>
            </a:pPr>
            <a:r>
              <a:rPr lang="de-DE" dirty="0" err="1"/>
              <a:t>Bookstore</a:t>
            </a:r>
            <a:r>
              <a:rPr lang="de-DE" dirty="0"/>
              <a:t> (</a:t>
            </a:r>
            <a:r>
              <a:rPr lang="de-DE" dirty="0" err="1"/>
              <a:t>either</a:t>
            </a:r>
            <a:r>
              <a:rPr lang="de-DE" dirty="0"/>
              <a:t> online </a:t>
            </a:r>
            <a:r>
              <a:rPr lang="de-DE" dirty="0" err="1"/>
              <a:t>or</a:t>
            </a:r>
            <a:r>
              <a:rPr lang="de-DE" dirty="0"/>
              <a:t> </a:t>
            </a:r>
            <a:r>
              <a:rPr lang="de-DE" dirty="0" err="1"/>
              <a:t>bricks</a:t>
            </a:r>
            <a:r>
              <a:rPr lang="de-DE" dirty="0"/>
              <a:t>-and-</a:t>
            </a:r>
            <a:r>
              <a:rPr lang="de-DE" dirty="0" err="1"/>
              <a:t>mortar</a:t>
            </a:r>
            <a:r>
              <a:rPr lang="de-DE" dirty="0"/>
              <a:t>).  See </a:t>
            </a:r>
            <a:r>
              <a:rPr lang="de-DE" dirty="0" err="1"/>
              <a:t>CampUAS</a:t>
            </a:r>
            <a:endParaRPr lang="de-DE" dirty="0"/>
          </a:p>
          <a:p>
            <a:pPr marL="0" indent="0">
              <a:buNone/>
            </a:pPr>
            <a:endParaRPr lang="de-DE" dirty="0"/>
          </a:p>
          <a:p>
            <a:pPr marL="0" indent="0">
              <a:buNone/>
            </a:pPr>
            <a:r>
              <a:rPr lang="de-DE" b="1" dirty="0"/>
              <a:t>Option 2</a:t>
            </a:r>
            <a:r>
              <a:rPr lang="de-DE" dirty="0"/>
              <a:t>.</a:t>
            </a:r>
          </a:p>
          <a:p>
            <a:pPr marL="0" indent="0">
              <a:buNone/>
            </a:pPr>
            <a:r>
              <a:rPr lang="de-DE" dirty="0"/>
              <a:t>Campus Library (</a:t>
            </a:r>
            <a:r>
              <a:rPr lang="de-DE" dirty="0" err="1"/>
              <a:t>as</a:t>
            </a:r>
            <a:r>
              <a:rPr lang="de-DE" dirty="0"/>
              <a:t> „Semesterapparate“)</a:t>
            </a:r>
          </a:p>
        </p:txBody>
      </p:sp>
    </p:spTree>
    <p:extLst>
      <p:ext uri="{BB962C8B-B14F-4D97-AF65-F5344CB8AC3E}">
        <p14:creationId xmlns:p14="http://schemas.microsoft.com/office/powerpoint/2010/main" val="1796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Language </a:t>
            </a:r>
            <a:r>
              <a:rPr lang="de-DE" dirty="0" err="1"/>
              <a:t>of</a:t>
            </a:r>
            <a:r>
              <a:rPr lang="de-DE" dirty="0"/>
              <a:t> </a:t>
            </a:r>
            <a:r>
              <a:rPr lang="de-DE" dirty="0" err="1"/>
              <a:t>the</a:t>
            </a:r>
            <a:r>
              <a:rPr lang="de-DE" dirty="0"/>
              <a:t> Unit</a:t>
            </a:r>
          </a:p>
        </p:txBody>
      </p:sp>
      <p:sp>
        <p:nvSpPr>
          <p:cNvPr id="3" name="Inhaltsplatzhalter 2"/>
          <p:cNvSpPr>
            <a:spLocks noGrp="1"/>
          </p:cNvSpPr>
          <p:nvPr>
            <p:ph idx="1"/>
          </p:nvPr>
        </p:nvSpPr>
        <p:spPr/>
        <p:txBody>
          <a:bodyPr/>
          <a:lstStyle/>
          <a:p>
            <a:pPr marL="0" indent="0">
              <a:buNone/>
            </a:pPr>
            <a:r>
              <a:rPr lang="de-DE" dirty="0"/>
              <a:t>English</a:t>
            </a:r>
          </a:p>
          <a:p>
            <a:pPr marL="0" indent="0">
              <a:buNone/>
            </a:pPr>
            <a:endParaRPr lang="de-DE" dirty="0"/>
          </a:p>
          <a:p>
            <a:pPr marL="0" indent="0">
              <a:buNone/>
            </a:pPr>
            <a:r>
              <a:rPr lang="de-DE" dirty="0"/>
              <a:t>The </a:t>
            </a:r>
            <a:r>
              <a:rPr lang="de-DE" dirty="0" err="1"/>
              <a:t>language</a:t>
            </a:r>
            <a:r>
              <a:rPr lang="de-DE" dirty="0"/>
              <a:t> </a:t>
            </a:r>
            <a:r>
              <a:rPr lang="de-DE" dirty="0" err="1"/>
              <a:t>of</a:t>
            </a:r>
            <a:r>
              <a:rPr lang="de-DE" dirty="0"/>
              <a:t> </a:t>
            </a:r>
            <a:r>
              <a:rPr lang="de-DE" dirty="0" err="1"/>
              <a:t>the</a:t>
            </a:r>
            <a:r>
              <a:rPr lang="de-DE" dirty="0"/>
              <a:t> </a:t>
            </a:r>
            <a:r>
              <a:rPr lang="de-DE" dirty="0" err="1"/>
              <a:t>module</a:t>
            </a:r>
            <a:r>
              <a:rPr lang="de-DE" dirty="0"/>
              <a:t> </a:t>
            </a:r>
            <a:r>
              <a:rPr lang="de-DE" dirty="0" err="1"/>
              <a:t>is</a:t>
            </a:r>
            <a:r>
              <a:rPr lang="de-DE" dirty="0"/>
              <a:t> English.  </a:t>
            </a:r>
            <a:r>
              <a:rPr lang="de-DE" dirty="0" err="1"/>
              <a:t>Please</a:t>
            </a:r>
            <a:r>
              <a:rPr lang="de-DE" dirty="0"/>
              <a:t> </a:t>
            </a:r>
            <a:r>
              <a:rPr lang="de-DE" dirty="0" err="1"/>
              <a:t>use</a:t>
            </a:r>
            <a:r>
              <a:rPr lang="de-DE" dirty="0"/>
              <a:t> English </a:t>
            </a:r>
            <a:r>
              <a:rPr lang="de-DE" dirty="0" err="1"/>
              <a:t>when</a:t>
            </a:r>
            <a:r>
              <a:rPr lang="de-DE" dirty="0"/>
              <a:t> in </a:t>
            </a:r>
            <a:r>
              <a:rPr lang="de-DE" dirty="0" err="1"/>
              <a:t>class</a:t>
            </a:r>
            <a:r>
              <a:rPr lang="de-DE" dirty="0"/>
              <a:t>.</a:t>
            </a:r>
          </a:p>
        </p:txBody>
      </p:sp>
    </p:spTree>
    <p:extLst>
      <p:ext uri="{BB962C8B-B14F-4D97-AF65-F5344CB8AC3E}">
        <p14:creationId xmlns:p14="http://schemas.microsoft.com/office/powerpoint/2010/main" val="298294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Teaching Form</a:t>
            </a:r>
          </a:p>
        </p:txBody>
      </p:sp>
      <p:sp>
        <p:nvSpPr>
          <p:cNvPr id="3" name="Inhaltsplatzhalter 2"/>
          <p:cNvSpPr>
            <a:spLocks noGrp="1"/>
          </p:cNvSpPr>
          <p:nvPr>
            <p:ph idx="1"/>
          </p:nvPr>
        </p:nvSpPr>
        <p:spPr/>
        <p:txBody>
          <a:bodyPr/>
          <a:lstStyle/>
          <a:p>
            <a:pPr marL="0" indent="0">
              <a:buNone/>
            </a:pPr>
            <a:r>
              <a:rPr lang="de-DE" dirty="0"/>
              <a:t>„</a:t>
            </a:r>
            <a:r>
              <a:rPr lang="de-DE" dirty="0" err="1"/>
              <a:t>Seminaristic</a:t>
            </a:r>
            <a:r>
              <a:rPr lang="de-DE" dirty="0"/>
              <a:t> </a:t>
            </a:r>
            <a:r>
              <a:rPr lang="de-DE" dirty="0" err="1"/>
              <a:t>teaching</a:t>
            </a:r>
            <a:r>
              <a:rPr lang="de-DE" dirty="0"/>
              <a:t>“</a:t>
            </a:r>
          </a:p>
          <a:p>
            <a:pPr marL="0" indent="0">
              <a:buNone/>
            </a:pPr>
            <a:endParaRPr lang="de-DE" dirty="0"/>
          </a:p>
          <a:p>
            <a:pPr marL="0" indent="0">
              <a:buNone/>
            </a:pPr>
            <a:r>
              <a:rPr lang="de-DE" dirty="0" err="1"/>
              <a:t>Exercises</a:t>
            </a:r>
            <a:r>
              <a:rPr lang="de-DE" dirty="0"/>
              <a:t> in </a:t>
            </a:r>
            <a:r>
              <a:rPr lang="de-DE" dirty="0" err="1"/>
              <a:t>four</a:t>
            </a:r>
            <a:r>
              <a:rPr lang="de-DE" dirty="0"/>
              <a:t> different </a:t>
            </a:r>
            <a:r>
              <a:rPr lang="de-DE" dirty="0" err="1"/>
              <a:t>language</a:t>
            </a:r>
            <a:r>
              <a:rPr lang="de-DE" dirty="0"/>
              <a:t> </a:t>
            </a:r>
            <a:r>
              <a:rPr lang="de-DE" dirty="0" err="1"/>
              <a:t>skills</a:t>
            </a:r>
            <a:r>
              <a:rPr lang="de-DE" dirty="0"/>
              <a:t> (</a:t>
            </a:r>
            <a:r>
              <a:rPr lang="de-DE" dirty="0" err="1"/>
              <a:t>reading</a:t>
            </a:r>
            <a:r>
              <a:rPr lang="de-DE" dirty="0"/>
              <a:t>, </a:t>
            </a:r>
            <a:r>
              <a:rPr lang="de-DE" dirty="0" err="1"/>
              <a:t>writing</a:t>
            </a:r>
            <a:r>
              <a:rPr lang="de-DE" dirty="0"/>
              <a:t>, </a:t>
            </a:r>
            <a:r>
              <a:rPr lang="de-DE" dirty="0" err="1"/>
              <a:t>listening</a:t>
            </a:r>
            <a:r>
              <a:rPr lang="de-DE" dirty="0"/>
              <a:t>, </a:t>
            </a:r>
            <a:r>
              <a:rPr lang="de-DE" dirty="0" err="1"/>
              <a:t>speaking</a:t>
            </a:r>
            <a:r>
              <a:rPr lang="de-DE" dirty="0"/>
              <a:t>).</a:t>
            </a:r>
          </a:p>
          <a:p>
            <a:pPr marL="0" indent="0">
              <a:buNone/>
            </a:pPr>
            <a:r>
              <a:rPr lang="de-DE" dirty="0"/>
              <a:t>Multi-media </a:t>
            </a:r>
            <a:r>
              <a:rPr lang="de-DE" dirty="0" err="1"/>
              <a:t>based</a:t>
            </a:r>
            <a:r>
              <a:rPr lang="de-DE" dirty="0"/>
              <a:t> </a:t>
            </a:r>
            <a:r>
              <a:rPr lang="de-DE" dirty="0" err="1"/>
              <a:t>input</a:t>
            </a:r>
            <a:r>
              <a:rPr lang="de-DE" dirty="0"/>
              <a:t> (</a:t>
            </a:r>
            <a:r>
              <a:rPr lang="de-DE" dirty="0" err="1"/>
              <a:t>You</a:t>
            </a:r>
            <a:r>
              <a:rPr lang="de-DE" dirty="0"/>
              <a:t> Tube </a:t>
            </a:r>
            <a:r>
              <a:rPr lang="de-DE" dirty="0" err="1"/>
              <a:t>videos</a:t>
            </a:r>
            <a:r>
              <a:rPr lang="de-DE" dirty="0"/>
              <a:t>, </a:t>
            </a:r>
            <a:r>
              <a:rPr lang="de-DE" dirty="0" err="1"/>
              <a:t>audio</a:t>
            </a:r>
            <a:r>
              <a:rPr lang="de-DE" dirty="0"/>
              <a:t> </a:t>
            </a:r>
            <a:r>
              <a:rPr lang="de-DE" dirty="0" err="1"/>
              <a:t>recordings</a:t>
            </a:r>
            <a:r>
              <a:rPr lang="de-DE" dirty="0"/>
              <a:t>).</a:t>
            </a:r>
          </a:p>
          <a:p>
            <a:pPr marL="0" indent="0">
              <a:buNone/>
            </a:pPr>
            <a:r>
              <a:rPr lang="de-DE" dirty="0"/>
              <a:t>Group </a:t>
            </a:r>
            <a:r>
              <a:rPr lang="de-DE" dirty="0" err="1"/>
              <a:t>work</a:t>
            </a:r>
            <a:r>
              <a:rPr lang="de-DE" dirty="0"/>
              <a:t>: </a:t>
            </a:r>
            <a:r>
              <a:rPr lang="de-DE" dirty="0" err="1"/>
              <a:t>focussed</a:t>
            </a:r>
            <a:r>
              <a:rPr lang="de-DE" dirty="0"/>
              <a:t> on </a:t>
            </a:r>
            <a:r>
              <a:rPr lang="de-DE" dirty="0" err="1"/>
              <a:t>case</a:t>
            </a:r>
            <a:r>
              <a:rPr lang="de-DE" dirty="0"/>
              <a:t> </a:t>
            </a:r>
            <a:r>
              <a:rPr lang="de-DE" dirty="0" err="1"/>
              <a:t>studies</a:t>
            </a:r>
            <a:r>
              <a:rPr lang="de-DE" dirty="0"/>
              <a:t>.</a:t>
            </a:r>
          </a:p>
        </p:txBody>
      </p:sp>
    </p:spTree>
    <p:extLst>
      <p:ext uri="{BB962C8B-B14F-4D97-AF65-F5344CB8AC3E}">
        <p14:creationId xmlns:p14="http://schemas.microsoft.com/office/powerpoint/2010/main" val="425133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7D0D7-8F14-44A0-A281-64ED07B5E627}"/>
              </a:ext>
            </a:extLst>
          </p:cNvPr>
          <p:cNvSpPr>
            <a:spLocks noGrp="1"/>
          </p:cNvSpPr>
          <p:nvPr>
            <p:ph type="title"/>
          </p:nvPr>
        </p:nvSpPr>
        <p:spPr/>
        <p:txBody>
          <a:bodyPr/>
          <a:lstStyle/>
          <a:p>
            <a:r>
              <a:rPr lang="de-DE" dirty="0"/>
              <a:t>Study </a:t>
            </a:r>
            <a:r>
              <a:rPr lang="de-DE" dirty="0" err="1"/>
              <a:t>Tips</a:t>
            </a:r>
            <a:endParaRPr lang="de-DE" dirty="0"/>
          </a:p>
        </p:txBody>
      </p:sp>
      <p:sp>
        <p:nvSpPr>
          <p:cNvPr id="3" name="Inhaltsplatzhalter 2">
            <a:extLst>
              <a:ext uri="{FF2B5EF4-FFF2-40B4-BE49-F238E27FC236}">
                <a16:creationId xmlns:a16="http://schemas.microsoft.com/office/drawing/2014/main" id="{B9E62A08-8E62-45A7-A82B-2F47F99FEC08}"/>
              </a:ext>
            </a:extLst>
          </p:cNvPr>
          <p:cNvSpPr>
            <a:spLocks noGrp="1"/>
          </p:cNvSpPr>
          <p:nvPr>
            <p:ph idx="1"/>
          </p:nvPr>
        </p:nvSpPr>
        <p:spPr/>
        <p:txBody>
          <a:bodyPr>
            <a:normAutofit fontScale="92500" lnSpcReduction="20000"/>
          </a:bodyPr>
          <a:lstStyle/>
          <a:p>
            <a:r>
              <a:rPr lang="de-DE" dirty="0"/>
              <a:t>Do not </a:t>
            </a:r>
            <a:r>
              <a:rPr lang="de-DE" dirty="0" err="1"/>
              <a:t>simply</a:t>
            </a:r>
            <a:r>
              <a:rPr lang="de-DE" dirty="0"/>
              <a:t> </a:t>
            </a:r>
            <a:r>
              <a:rPr lang="de-DE" dirty="0" err="1"/>
              <a:t>read</a:t>
            </a:r>
            <a:r>
              <a:rPr lang="de-DE" dirty="0"/>
              <a:t> </a:t>
            </a:r>
            <a:r>
              <a:rPr lang="de-DE" dirty="0" err="1"/>
              <a:t>through</a:t>
            </a:r>
            <a:r>
              <a:rPr lang="de-DE" dirty="0"/>
              <a:t> </a:t>
            </a:r>
            <a:r>
              <a:rPr lang="de-DE" dirty="0" err="1"/>
              <a:t>the</a:t>
            </a:r>
            <a:r>
              <a:rPr lang="de-DE" dirty="0"/>
              <a:t> </a:t>
            </a:r>
            <a:r>
              <a:rPr lang="de-DE" dirty="0" err="1"/>
              <a:t>script</a:t>
            </a:r>
            <a:r>
              <a:rPr lang="de-DE" dirty="0"/>
              <a:t>.  </a:t>
            </a:r>
            <a:r>
              <a:rPr lang="de-DE" dirty="0" err="1"/>
              <a:t>Instead</a:t>
            </a:r>
            <a:r>
              <a:rPr lang="de-DE" dirty="0"/>
              <a:t> </a:t>
            </a:r>
            <a:r>
              <a:rPr lang="de-DE" dirty="0" err="1"/>
              <a:t>you</a:t>
            </a:r>
            <a:r>
              <a:rPr lang="de-DE" dirty="0"/>
              <a:t> </a:t>
            </a:r>
            <a:r>
              <a:rPr lang="de-DE" dirty="0" err="1"/>
              <a:t>should</a:t>
            </a:r>
            <a:r>
              <a:rPr lang="de-DE" dirty="0"/>
              <a:t> </a:t>
            </a:r>
            <a:r>
              <a:rPr lang="de-DE" b="1" dirty="0" err="1"/>
              <a:t>actively</a:t>
            </a:r>
            <a:r>
              <a:rPr lang="de-DE" b="1" dirty="0"/>
              <a:t> do </a:t>
            </a:r>
            <a:r>
              <a:rPr lang="de-DE" dirty="0" err="1"/>
              <a:t>the</a:t>
            </a:r>
            <a:r>
              <a:rPr lang="de-DE" dirty="0"/>
              <a:t> </a:t>
            </a:r>
            <a:r>
              <a:rPr lang="de-DE" dirty="0" err="1"/>
              <a:t>exercises</a:t>
            </a:r>
            <a:r>
              <a:rPr lang="de-DE" dirty="0"/>
              <a:t> </a:t>
            </a:r>
            <a:r>
              <a:rPr lang="de-DE" dirty="0" err="1"/>
              <a:t>every</a:t>
            </a:r>
            <a:r>
              <a:rPr lang="de-DE" dirty="0"/>
              <a:t> </a:t>
            </a:r>
            <a:r>
              <a:rPr lang="de-DE" dirty="0" err="1"/>
              <a:t>week</a:t>
            </a:r>
            <a:r>
              <a:rPr lang="de-DE" dirty="0"/>
              <a:t> and </a:t>
            </a:r>
            <a:r>
              <a:rPr lang="de-DE" dirty="0" err="1"/>
              <a:t>then</a:t>
            </a:r>
            <a:r>
              <a:rPr lang="de-DE" dirty="0"/>
              <a:t> check </a:t>
            </a:r>
            <a:r>
              <a:rPr lang="de-DE" dirty="0" err="1"/>
              <a:t>your</a:t>
            </a:r>
            <a:r>
              <a:rPr lang="de-DE" dirty="0"/>
              <a:t> </a:t>
            </a:r>
            <a:r>
              <a:rPr lang="de-DE" dirty="0" err="1"/>
              <a:t>answers</a:t>
            </a:r>
            <a:r>
              <a:rPr lang="de-DE" dirty="0"/>
              <a:t> </a:t>
            </a:r>
            <a:r>
              <a:rPr lang="de-DE" dirty="0" err="1"/>
              <a:t>step-by-step</a:t>
            </a:r>
            <a:r>
              <a:rPr lang="de-DE" dirty="0"/>
              <a:t> </a:t>
            </a:r>
            <a:r>
              <a:rPr lang="de-DE" dirty="0" err="1"/>
              <a:t>the</a:t>
            </a:r>
            <a:r>
              <a:rPr lang="de-DE" dirty="0"/>
              <a:t> </a:t>
            </a:r>
            <a:r>
              <a:rPr lang="de-DE" dirty="0" err="1"/>
              <a:t>next</a:t>
            </a:r>
            <a:r>
              <a:rPr lang="de-DE" dirty="0"/>
              <a:t> </a:t>
            </a:r>
            <a:r>
              <a:rPr lang="de-DE" dirty="0" err="1"/>
              <a:t>week</a:t>
            </a:r>
            <a:r>
              <a:rPr lang="de-DE" dirty="0"/>
              <a:t> </a:t>
            </a:r>
            <a:r>
              <a:rPr lang="de-DE" dirty="0" err="1"/>
              <a:t>to</a:t>
            </a:r>
            <a:r>
              <a:rPr lang="de-DE" dirty="0"/>
              <a:t> </a:t>
            </a:r>
            <a:r>
              <a:rPr lang="de-DE" dirty="0" err="1"/>
              <a:t>see</a:t>
            </a:r>
            <a:r>
              <a:rPr lang="de-DE" dirty="0"/>
              <a:t> </a:t>
            </a:r>
            <a:r>
              <a:rPr lang="de-DE" dirty="0" err="1"/>
              <a:t>what</a:t>
            </a:r>
            <a:r>
              <a:rPr lang="de-DE" dirty="0"/>
              <a:t> </a:t>
            </a:r>
            <a:r>
              <a:rPr lang="de-DE" dirty="0" err="1"/>
              <a:t>you</a:t>
            </a:r>
            <a:r>
              <a:rPr lang="de-DE" dirty="0"/>
              <a:t> </a:t>
            </a:r>
            <a:r>
              <a:rPr lang="de-DE" dirty="0" err="1"/>
              <a:t>got</a:t>
            </a:r>
            <a:r>
              <a:rPr lang="de-DE" dirty="0"/>
              <a:t> </a:t>
            </a:r>
            <a:r>
              <a:rPr lang="de-DE" dirty="0" err="1"/>
              <a:t>correct</a:t>
            </a:r>
            <a:r>
              <a:rPr lang="de-DE" dirty="0"/>
              <a:t> and </a:t>
            </a:r>
            <a:r>
              <a:rPr lang="de-DE" dirty="0" err="1"/>
              <a:t>what</a:t>
            </a:r>
            <a:r>
              <a:rPr lang="de-DE" dirty="0"/>
              <a:t> </a:t>
            </a:r>
            <a:r>
              <a:rPr lang="de-DE" dirty="0" err="1"/>
              <a:t>you</a:t>
            </a:r>
            <a:r>
              <a:rPr lang="de-DE" dirty="0"/>
              <a:t> </a:t>
            </a:r>
            <a:r>
              <a:rPr lang="de-DE" dirty="0" err="1"/>
              <a:t>got</a:t>
            </a:r>
            <a:r>
              <a:rPr lang="de-DE" dirty="0"/>
              <a:t> </a:t>
            </a:r>
            <a:r>
              <a:rPr lang="de-DE" dirty="0" err="1"/>
              <a:t>wrong</a:t>
            </a:r>
            <a:r>
              <a:rPr lang="de-DE" dirty="0"/>
              <a:t>.</a:t>
            </a:r>
          </a:p>
          <a:p>
            <a:r>
              <a:rPr lang="de-DE" dirty="0"/>
              <a:t>Set </a:t>
            </a:r>
            <a:r>
              <a:rPr lang="de-DE" dirty="0" err="1"/>
              <a:t>aside</a:t>
            </a:r>
            <a:r>
              <a:rPr lang="de-DE" dirty="0"/>
              <a:t> a </a:t>
            </a:r>
            <a:r>
              <a:rPr lang="de-DE" b="1" dirty="0" err="1"/>
              <a:t>regular</a:t>
            </a:r>
            <a:r>
              <a:rPr lang="de-DE" b="1" dirty="0"/>
              <a:t> time </a:t>
            </a:r>
            <a:r>
              <a:rPr lang="de-DE" dirty="0" err="1"/>
              <a:t>of</a:t>
            </a:r>
            <a:r>
              <a:rPr lang="de-DE" dirty="0"/>
              <a:t> </a:t>
            </a:r>
            <a:r>
              <a:rPr lang="de-DE" dirty="0" err="1"/>
              <a:t>the</a:t>
            </a:r>
            <a:r>
              <a:rPr lang="de-DE" dirty="0"/>
              <a:t> </a:t>
            </a:r>
            <a:r>
              <a:rPr lang="de-DE" dirty="0" err="1"/>
              <a:t>week</a:t>
            </a:r>
            <a:r>
              <a:rPr lang="de-DE" dirty="0"/>
              <a:t> </a:t>
            </a:r>
            <a:r>
              <a:rPr lang="de-DE" dirty="0" err="1"/>
              <a:t>to</a:t>
            </a:r>
            <a:r>
              <a:rPr lang="de-DE" dirty="0"/>
              <a:t> do </a:t>
            </a:r>
            <a:r>
              <a:rPr lang="de-DE" dirty="0" err="1"/>
              <a:t>your</a:t>
            </a:r>
            <a:r>
              <a:rPr lang="de-DE" dirty="0"/>
              <a:t> </a:t>
            </a:r>
            <a:r>
              <a:rPr lang="de-DE" dirty="0" err="1"/>
              <a:t>asynchronous</a:t>
            </a:r>
            <a:r>
              <a:rPr lang="de-DE" dirty="0"/>
              <a:t> English </a:t>
            </a:r>
            <a:r>
              <a:rPr lang="de-DE" dirty="0" err="1"/>
              <a:t>homework</a:t>
            </a:r>
            <a:r>
              <a:rPr lang="de-DE" dirty="0"/>
              <a:t>.</a:t>
            </a:r>
          </a:p>
          <a:p>
            <a:r>
              <a:rPr lang="de-DE" dirty="0" err="1"/>
              <a:t>Record</a:t>
            </a:r>
            <a:r>
              <a:rPr lang="de-DE" dirty="0"/>
              <a:t> </a:t>
            </a:r>
            <a:r>
              <a:rPr lang="de-DE" dirty="0" err="1"/>
              <a:t>new</a:t>
            </a:r>
            <a:r>
              <a:rPr lang="de-DE" dirty="0"/>
              <a:t> </a:t>
            </a:r>
            <a:r>
              <a:rPr lang="de-DE" dirty="0" err="1"/>
              <a:t>words</a:t>
            </a:r>
            <a:r>
              <a:rPr lang="de-DE" dirty="0"/>
              <a:t>, </a:t>
            </a:r>
            <a:r>
              <a:rPr lang="de-DE" dirty="0" err="1"/>
              <a:t>new</a:t>
            </a:r>
            <a:r>
              <a:rPr lang="de-DE" dirty="0"/>
              <a:t> </a:t>
            </a:r>
            <a:r>
              <a:rPr lang="de-DE" dirty="0" err="1"/>
              <a:t>rules</a:t>
            </a:r>
            <a:r>
              <a:rPr lang="de-DE" dirty="0"/>
              <a:t>, etc. in a </a:t>
            </a:r>
            <a:r>
              <a:rPr lang="de-DE" b="1" dirty="0" err="1"/>
              <a:t>notebook</a:t>
            </a:r>
            <a:r>
              <a:rPr lang="de-DE" b="1" dirty="0"/>
              <a:t> </a:t>
            </a:r>
            <a:r>
              <a:rPr lang="de-DE" b="1" dirty="0" err="1"/>
              <a:t>or</a:t>
            </a:r>
            <a:r>
              <a:rPr lang="de-DE" b="1" dirty="0"/>
              <a:t> separate </a:t>
            </a:r>
            <a:r>
              <a:rPr lang="de-DE" b="1" dirty="0" err="1"/>
              <a:t>computer</a:t>
            </a:r>
            <a:r>
              <a:rPr lang="de-DE" b="1" dirty="0"/>
              <a:t> </a:t>
            </a:r>
            <a:r>
              <a:rPr lang="de-DE" b="1" dirty="0" err="1"/>
              <a:t>file</a:t>
            </a:r>
            <a:r>
              <a:rPr lang="de-DE" dirty="0"/>
              <a:t> </a:t>
            </a:r>
            <a:r>
              <a:rPr lang="de-DE" dirty="0" err="1"/>
              <a:t>called</a:t>
            </a:r>
            <a:r>
              <a:rPr lang="de-DE" dirty="0"/>
              <a:t> „Academic Skills“ </a:t>
            </a:r>
            <a:r>
              <a:rPr lang="de-DE" dirty="0" err="1"/>
              <a:t>to</a:t>
            </a:r>
            <a:r>
              <a:rPr lang="de-DE" dirty="0"/>
              <a:t> </a:t>
            </a:r>
            <a:r>
              <a:rPr lang="de-DE" dirty="0" err="1"/>
              <a:t>document</a:t>
            </a:r>
            <a:r>
              <a:rPr lang="de-DE" dirty="0"/>
              <a:t> </a:t>
            </a:r>
            <a:r>
              <a:rPr lang="de-DE" dirty="0" err="1"/>
              <a:t>your</a:t>
            </a:r>
            <a:r>
              <a:rPr lang="de-DE" dirty="0"/>
              <a:t> </a:t>
            </a:r>
            <a:r>
              <a:rPr lang="de-DE" dirty="0" err="1"/>
              <a:t>work</a:t>
            </a:r>
            <a:r>
              <a:rPr lang="de-DE" dirty="0"/>
              <a:t> and </a:t>
            </a:r>
            <a:r>
              <a:rPr lang="de-DE" dirty="0" err="1"/>
              <a:t>look</a:t>
            </a:r>
            <a:r>
              <a:rPr lang="de-DE" dirty="0"/>
              <a:t> back at </a:t>
            </a:r>
            <a:r>
              <a:rPr lang="de-DE" dirty="0" err="1"/>
              <a:t>when</a:t>
            </a:r>
            <a:r>
              <a:rPr lang="de-DE" dirty="0"/>
              <a:t> </a:t>
            </a:r>
            <a:r>
              <a:rPr lang="de-DE" dirty="0" err="1"/>
              <a:t>studying</a:t>
            </a:r>
            <a:r>
              <a:rPr lang="de-DE" dirty="0"/>
              <a:t> </a:t>
            </a:r>
            <a:r>
              <a:rPr lang="de-DE" dirty="0" err="1"/>
              <a:t>for</a:t>
            </a:r>
            <a:r>
              <a:rPr lang="de-DE" dirty="0"/>
              <a:t> </a:t>
            </a:r>
            <a:r>
              <a:rPr lang="de-DE" dirty="0" err="1"/>
              <a:t>the</a:t>
            </a:r>
            <a:r>
              <a:rPr lang="de-DE" dirty="0"/>
              <a:t> final </a:t>
            </a:r>
            <a:r>
              <a:rPr lang="de-DE" dirty="0" err="1"/>
              <a:t>exam</a:t>
            </a:r>
            <a:r>
              <a:rPr lang="de-DE" dirty="0"/>
              <a:t>.</a:t>
            </a:r>
          </a:p>
        </p:txBody>
      </p:sp>
    </p:spTree>
    <p:extLst>
      <p:ext uri="{BB962C8B-B14F-4D97-AF65-F5344CB8AC3E}">
        <p14:creationId xmlns:p14="http://schemas.microsoft.com/office/powerpoint/2010/main" val="216075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campUAS</a:t>
            </a:r>
            <a:r>
              <a:rPr lang="de-DE" dirty="0"/>
              <a:t> Course</a:t>
            </a:r>
          </a:p>
        </p:txBody>
      </p:sp>
      <p:sp>
        <p:nvSpPr>
          <p:cNvPr id="3" name="Inhaltsplatzhalter 2"/>
          <p:cNvSpPr>
            <a:spLocks noGrp="1"/>
          </p:cNvSpPr>
          <p:nvPr>
            <p:ph idx="1"/>
          </p:nvPr>
        </p:nvSpPr>
        <p:spPr/>
        <p:txBody>
          <a:bodyPr>
            <a:normAutofit fontScale="92500" lnSpcReduction="20000"/>
          </a:bodyPr>
          <a:lstStyle/>
          <a:p>
            <a:pPr marL="0" indent="0">
              <a:buNone/>
            </a:pPr>
            <a:r>
              <a:rPr lang="de-DE" dirty="0" err="1"/>
              <a:t>What</a:t>
            </a:r>
            <a:r>
              <a:rPr lang="de-DE" dirty="0"/>
              <a:t> </a:t>
            </a:r>
            <a:r>
              <a:rPr lang="de-DE" dirty="0" err="1"/>
              <a:t>is</a:t>
            </a:r>
            <a:r>
              <a:rPr lang="de-DE" dirty="0"/>
              <a:t> on </a:t>
            </a:r>
            <a:r>
              <a:rPr lang="de-DE" dirty="0" err="1"/>
              <a:t>the</a:t>
            </a:r>
            <a:r>
              <a:rPr lang="de-DE" dirty="0"/>
              <a:t> </a:t>
            </a:r>
            <a:r>
              <a:rPr lang="de-DE" dirty="0" err="1"/>
              <a:t>campUAS</a:t>
            </a:r>
            <a:r>
              <a:rPr lang="de-DE" dirty="0"/>
              <a:t> Course?</a:t>
            </a:r>
          </a:p>
          <a:p>
            <a:pPr>
              <a:buFont typeface="Arial" charset="0"/>
              <a:buChar char="•"/>
            </a:pPr>
            <a:r>
              <a:rPr lang="de-DE" dirty="0" err="1"/>
              <a:t>Instructor</a:t>
            </a:r>
            <a:r>
              <a:rPr lang="de-DE" dirty="0"/>
              <a:t> </a:t>
            </a:r>
            <a:r>
              <a:rPr lang="de-DE" dirty="0" err="1"/>
              <a:t>Announcements</a:t>
            </a:r>
            <a:endParaRPr lang="de-DE" dirty="0"/>
          </a:p>
          <a:p>
            <a:pPr>
              <a:buFont typeface="Arial" charset="0"/>
              <a:buChar char="•"/>
            </a:pPr>
            <a:r>
              <a:rPr lang="de-DE" dirty="0"/>
              <a:t>„Sprachtest“ (Entrance </a:t>
            </a:r>
            <a:r>
              <a:rPr lang="de-DE" dirty="0" err="1"/>
              <a:t>Exam</a:t>
            </a:r>
            <a:r>
              <a:rPr lang="de-DE" dirty="0"/>
              <a:t>)</a:t>
            </a:r>
          </a:p>
          <a:p>
            <a:pPr>
              <a:buFont typeface="Arial" charset="0"/>
              <a:buChar char="•"/>
            </a:pPr>
            <a:r>
              <a:rPr lang="de-DE" dirty="0"/>
              <a:t>Power Point </a:t>
            </a:r>
            <a:r>
              <a:rPr lang="de-DE" dirty="0" err="1"/>
              <a:t>Slides</a:t>
            </a:r>
            <a:r>
              <a:rPr lang="de-DE" dirty="0"/>
              <a:t> </a:t>
            </a:r>
            <a:r>
              <a:rPr lang="de-DE" dirty="0" err="1"/>
              <a:t>for</a:t>
            </a:r>
            <a:r>
              <a:rPr lang="de-DE" dirty="0"/>
              <a:t> </a:t>
            </a:r>
            <a:r>
              <a:rPr lang="de-DE" dirty="0" err="1"/>
              <a:t>Lessons</a:t>
            </a:r>
            <a:endParaRPr lang="de-DE" dirty="0"/>
          </a:p>
          <a:p>
            <a:pPr>
              <a:buFont typeface="Arial" charset="0"/>
              <a:buChar char="•"/>
            </a:pPr>
            <a:r>
              <a:rPr lang="de-DE" dirty="0" err="1"/>
              <a:t>Presentation</a:t>
            </a:r>
            <a:r>
              <a:rPr lang="de-DE" dirty="0"/>
              <a:t> </a:t>
            </a:r>
            <a:r>
              <a:rPr lang="de-DE" dirty="0" err="1"/>
              <a:t>Sign-Up</a:t>
            </a:r>
            <a:r>
              <a:rPr lang="de-DE" dirty="0"/>
              <a:t> Portal</a:t>
            </a:r>
          </a:p>
          <a:p>
            <a:pPr>
              <a:buFont typeface="Arial" charset="0"/>
              <a:buChar char="•"/>
            </a:pPr>
            <a:r>
              <a:rPr lang="de-DE" dirty="0"/>
              <a:t>Report Upload Portal</a:t>
            </a:r>
          </a:p>
          <a:p>
            <a:pPr>
              <a:buFont typeface="Arial" charset="0"/>
              <a:buChar char="•"/>
            </a:pPr>
            <a:r>
              <a:rPr lang="de-DE" dirty="0" err="1"/>
              <a:t>Assignment</a:t>
            </a:r>
            <a:r>
              <a:rPr lang="de-DE" dirty="0"/>
              <a:t> </a:t>
            </a:r>
            <a:r>
              <a:rPr lang="de-DE" dirty="0" err="1"/>
              <a:t>Descriptions</a:t>
            </a:r>
            <a:endParaRPr lang="de-DE" dirty="0"/>
          </a:p>
          <a:p>
            <a:pPr>
              <a:buFont typeface="Arial" charset="0"/>
              <a:buChar char="•"/>
            </a:pPr>
            <a:r>
              <a:rPr lang="de-DE" dirty="0"/>
              <a:t>Learning Materials</a:t>
            </a:r>
          </a:p>
          <a:p>
            <a:pPr>
              <a:buFont typeface="Arial" charset="0"/>
              <a:buChar char="•"/>
            </a:pPr>
            <a:r>
              <a:rPr lang="de-DE" dirty="0"/>
              <a:t>Access </a:t>
            </a:r>
            <a:r>
              <a:rPr lang="de-DE" dirty="0" err="1"/>
              <a:t>to</a:t>
            </a:r>
            <a:r>
              <a:rPr lang="de-DE" dirty="0"/>
              <a:t> SPEEX Online </a:t>
            </a:r>
            <a:r>
              <a:rPr lang="de-DE" dirty="0" err="1"/>
              <a:t>Self-Learn</a:t>
            </a:r>
            <a:r>
              <a:rPr lang="de-DE" dirty="0"/>
              <a:t> Software</a:t>
            </a:r>
          </a:p>
          <a:p>
            <a:pPr marL="0" indent="0">
              <a:buNone/>
            </a:pPr>
            <a:endParaRPr lang="de-DE" dirty="0"/>
          </a:p>
        </p:txBody>
      </p:sp>
    </p:spTree>
    <p:extLst>
      <p:ext uri="{BB962C8B-B14F-4D97-AF65-F5344CB8AC3E}">
        <p14:creationId xmlns:p14="http://schemas.microsoft.com/office/powerpoint/2010/main" val="3449925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Length</a:t>
            </a:r>
            <a:r>
              <a:rPr lang="de-DE" dirty="0"/>
              <a:t> </a:t>
            </a:r>
            <a:r>
              <a:rPr lang="de-DE" dirty="0" err="1"/>
              <a:t>of</a:t>
            </a:r>
            <a:r>
              <a:rPr lang="de-DE" dirty="0"/>
              <a:t> </a:t>
            </a:r>
            <a:r>
              <a:rPr lang="de-DE" dirty="0" err="1"/>
              <a:t>Written</a:t>
            </a:r>
            <a:r>
              <a:rPr lang="de-DE" dirty="0"/>
              <a:t> </a:t>
            </a:r>
            <a:r>
              <a:rPr lang="de-DE" dirty="0" err="1"/>
              <a:t>Exam</a:t>
            </a:r>
            <a:endParaRPr lang="de-DE" dirty="0"/>
          </a:p>
        </p:txBody>
      </p:sp>
      <p:sp>
        <p:nvSpPr>
          <p:cNvPr id="3" name="Inhaltsplatzhalter 2"/>
          <p:cNvSpPr>
            <a:spLocks noGrp="1"/>
          </p:cNvSpPr>
          <p:nvPr>
            <p:ph idx="1"/>
          </p:nvPr>
        </p:nvSpPr>
        <p:spPr/>
        <p:txBody>
          <a:bodyPr/>
          <a:lstStyle/>
          <a:p>
            <a:pPr marL="0" indent="0">
              <a:buNone/>
            </a:pPr>
            <a:r>
              <a:rPr lang="en-GB" b="1" dirty="0"/>
              <a:t>60 Minutes</a:t>
            </a:r>
            <a:endParaRPr lang="de-DE" dirty="0"/>
          </a:p>
        </p:txBody>
      </p:sp>
    </p:spTree>
    <p:extLst>
      <p:ext uri="{BB962C8B-B14F-4D97-AF65-F5344CB8AC3E}">
        <p14:creationId xmlns:p14="http://schemas.microsoft.com/office/powerpoint/2010/main" val="328606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EDFF7-9EE3-4CCF-3870-121F8DC13A17}"/>
              </a:ext>
            </a:extLst>
          </p:cNvPr>
          <p:cNvSpPr>
            <a:spLocks noGrp="1"/>
          </p:cNvSpPr>
          <p:nvPr>
            <p:ph type="title"/>
          </p:nvPr>
        </p:nvSpPr>
        <p:spPr/>
        <p:txBody>
          <a:bodyPr/>
          <a:lstStyle/>
          <a:p>
            <a:r>
              <a:rPr lang="de-DE" dirty="0"/>
              <a:t>Course Schedule</a:t>
            </a:r>
          </a:p>
        </p:txBody>
      </p:sp>
      <p:sp>
        <p:nvSpPr>
          <p:cNvPr id="3" name="Inhaltsplatzhalter 2">
            <a:extLst>
              <a:ext uri="{FF2B5EF4-FFF2-40B4-BE49-F238E27FC236}">
                <a16:creationId xmlns:a16="http://schemas.microsoft.com/office/drawing/2014/main" id="{96D34742-1AA2-5632-A190-D5D81AAA971D}"/>
              </a:ext>
            </a:extLst>
          </p:cNvPr>
          <p:cNvSpPr>
            <a:spLocks noGrp="1"/>
          </p:cNvSpPr>
          <p:nvPr>
            <p:ph idx="1"/>
          </p:nvPr>
        </p:nvSpPr>
        <p:spPr/>
        <p:txBody>
          <a:bodyPr>
            <a:normAutofit lnSpcReduction="10000"/>
          </a:bodyPr>
          <a:lstStyle/>
          <a:p>
            <a:pPr marL="0" indent="0">
              <a:buNone/>
            </a:pPr>
            <a:r>
              <a:rPr lang="de-DE" b="1" dirty="0"/>
              <a:t>ZUG A</a:t>
            </a:r>
          </a:p>
          <a:p>
            <a:pPr marL="0" indent="0">
              <a:buNone/>
            </a:pPr>
            <a:r>
              <a:rPr lang="de-DE" dirty="0"/>
              <a:t>Teacher: Slawney</a:t>
            </a:r>
          </a:p>
          <a:p>
            <a:pPr marL="0" indent="0">
              <a:buNone/>
            </a:pPr>
            <a:r>
              <a:rPr lang="de-DE" dirty="0"/>
              <a:t>Room: 1-333</a:t>
            </a:r>
          </a:p>
          <a:p>
            <a:pPr marL="0" indent="0">
              <a:buNone/>
            </a:pPr>
            <a:r>
              <a:rPr lang="de-DE" dirty="0"/>
              <a:t>Time: </a:t>
            </a:r>
            <a:r>
              <a:rPr lang="de-DE" dirty="0" err="1"/>
              <a:t>Thursdays</a:t>
            </a:r>
            <a:r>
              <a:rPr lang="de-DE" dirty="0"/>
              <a:t>, Blocks 1 and 2 (8.15-11.30)</a:t>
            </a:r>
          </a:p>
          <a:p>
            <a:pPr marL="0" indent="0">
              <a:buNone/>
            </a:pPr>
            <a:r>
              <a:rPr lang="de-DE" b="1" dirty="0"/>
              <a:t>ZUG B</a:t>
            </a:r>
          </a:p>
          <a:p>
            <a:pPr marL="0" indent="0">
              <a:buNone/>
            </a:pPr>
            <a:r>
              <a:rPr lang="de-DE" dirty="0"/>
              <a:t>Teacher: Hawthorne</a:t>
            </a:r>
          </a:p>
          <a:p>
            <a:pPr marL="0" indent="0">
              <a:buNone/>
            </a:pPr>
            <a:r>
              <a:rPr lang="de-DE" dirty="0"/>
              <a:t>Room: 1-333</a:t>
            </a:r>
          </a:p>
          <a:p>
            <a:pPr marL="0" indent="0">
              <a:buNone/>
            </a:pPr>
            <a:r>
              <a:rPr lang="de-DE" dirty="0"/>
              <a:t>Time: </a:t>
            </a:r>
            <a:r>
              <a:rPr lang="de-DE" dirty="0" err="1"/>
              <a:t>Fridays</a:t>
            </a:r>
            <a:r>
              <a:rPr lang="de-DE" dirty="0"/>
              <a:t>, Blocks 4 and 5 (14:15 – 17:30)</a:t>
            </a:r>
          </a:p>
          <a:p>
            <a:pPr marL="0" indent="0">
              <a:buNone/>
            </a:pPr>
            <a:endParaRPr lang="de-DE" dirty="0"/>
          </a:p>
        </p:txBody>
      </p:sp>
    </p:spTree>
    <p:extLst>
      <p:ext uri="{BB962C8B-B14F-4D97-AF65-F5344CB8AC3E}">
        <p14:creationId xmlns:p14="http://schemas.microsoft.com/office/powerpoint/2010/main" val="206832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Date </a:t>
            </a:r>
            <a:r>
              <a:rPr lang="de-DE" dirty="0" err="1"/>
              <a:t>and</a:t>
            </a:r>
            <a:r>
              <a:rPr lang="de-DE" dirty="0"/>
              <a:t> Place </a:t>
            </a:r>
            <a:r>
              <a:rPr lang="de-DE" dirty="0" err="1"/>
              <a:t>of</a:t>
            </a:r>
            <a:r>
              <a:rPr lang="de-DE" dirty="0"/>
              <a:t> </a:t>
            </a:r>
            <a:r>
              <a:rPr lang="de-DE" dirty="0" err="1"/>
              <a:t>Exam</a:t>
            </a:r>
            <a:endParaRPr lang="de-DE" dirty="0"/>
          </a:p>
        </p:txBody>
      </p:sp>
      <p:sp>
        <p:nvSpPr>
          <p:cNvPr id="3" name="Inhaltsplatzhalter 2"/>
          <p:cNvSpPr>
            <a:spLocks noGrp="1"/>
          </p:cNvSpPr>
          <p:nvPr>
            <p:ph idx="1"/>
          </p:nvPr>
        </p:nvSpPr>
        <p:spPr/>
        <p:txBody>
          <a:bodyPr/>
          <a:lstStyle/>
          <a:p>
            <a:pPr marL="0" indent="0">
              <a:buNone/>
            </a:pPr>
            <a:r>
              <a:rPr lang="en-GB" b="1" dirty="0"/>
              <a:t>Date &amp; Place assigned through Exam Office</a:t>
            </a:r>
          </a:p>
          <a:p>
            <a:pPr marL="0" indent="0">
              <a:buNone/>
            </a:pPr>
            <a:r>
              <a:rPr lang="en-GB" b="1" dirty="0"/>
              <a:t>You will be seated every second seat for the exam.</a:t>
            </a:r>
          </a:p>
          <a:p>
            <a:pPr marL="0" indent="0">
              <a:buNone/>
            </a:pPr>
            <a:r>
              <a:rPr lang="en-GB" b="1" dirty="0"/>
              <a:t>Please register for the exam on time.</a:t>
            </a:r>
          </a:p>
          <a:p>
            <a:pPr marL="0" indent="0">
              <a:buNone/>
            </a:pPr>
            <a:endParaRPr lang="de-DE" dirty="0"/>
          </a:p>
        </p:txBody>
      </p:sp>
    </p:spTree>
    <p:extLst>
      <p:ext uri="{BB962C8B-B14F-4D97-AF65-F5344CB8AC3E}">
        <p14:creationId xmlns:p14="http://schemas.microsoft.com/office/powerpoint/2010/main" val="105692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a:t>
            </a:r>
            <a:r>
              <a:rPr lang="de-DE" dirty="0"/>
              <a:t> Aids</a:t>
            </a:r>
          </a:p>
        </p:txBody>
      </p:sp>
      <p:sp>
        <p:nvSpPr>
          <p:cNvPr id="3" name="Inhaltsplatzhalter 2"/>
          <p:cNvSpPr>
            <a:spLocks noGrp="1"/>
          </p:cNvSpPr>
          <p:nvPr>
            <p:ph idx="1"/>
          </p:nvPr>
        </p:nvSpPr>
        <p:spPr/>
        <p:txBody>
          <a:bodyPr/>
          <a:lstStyle/>
          <a:p>
            <a:r>
              <a:rPr lang="en-GB" b="1" dirty="0"/>
              <a:t>None</a:t>
            </a:r>
          </a:p>
          <a:p>
            <a:r>
              <a:rPr lang="en-GB" b="1" dirty="0"/>
              <a:t>Dictionaries are not allowed</a:t>
            </a:r>
          </a:p>
          <a:p>
            <a:r>
              <a:rPr lang="en-GB" b="1" dirty="0"/>
              <a:t>Notes are not allowed</a:t>
            </a:r>
          </a:p>
          <a:p>
            <a:r>
              <a:rPr lang="en-GB" b="1" dirty="0"/>
              <a:t>Mobile phones are not allowed</a:t>
            </a:r>
          </a:p>
          <a:p>
            <a:r>
              <a:rPr lang="en-GB" b="1" dirty="0"/>
              <a:t>Vocabulary lists are not allowed</a:t>
            </a:r>
          </a:p>
          <a:p>
            <a:pPr marL="0" indent="0">
              <a:buNone/>
            </a:pPr>
            <a:r>
              <a:rPr lang="en-GB" b="1" dirty="0"/>
              <a:t>Reason:</a:t>
            </a:r>
          </a:p>
          <a:p>
            <a:pPr marL="0" indent="0">
              <a:buNone/>
            </a:pPr>
            <a:r>
              <a:rPr lang="en-GB" b="1" dirty="0"/>
              <a:t>Equality of Opportunity (</a:t>
            </a:r>
            <a:r>
              <a:rPr lang="en-GB" b="1" i="1" dirty="0" err="1"/>
              <a:t>Chancengleichheit</a:t>
            </a:r>
            <a:r>
              <a:rPr lang="en-GB" b="1" dirty="0"/>
              <a:t>.)  </a:t>
            </a:r>
            <a:endParaRPr lang="de-DE" dirty="0"/>
          </a:p>
          <a:p>
            <a:endParaRPr lang="de-DE" dirty="0"/>
          </a:p>
        </p:txBody>
      </p:sp>
    </p:spTree>
    <p:extLst>
      <p:ext uri="{BB962C8B-B14F-4D97-AF65-F5344CB8AC3E}">
        <p14:creationId xmlns:p14="http://schemas.microsoft.com/office/powerpoint/2010/main" val="163164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Registration</a:t>
            </a:r>
          </a:p>
        </p:txBody>
      </p:sp>
      <p:sp>
        <p:nvSpPr>
          <p:cNvPr id="3" name="Inhaltsplatzhalter 2"/>
          <p:cNvSpPr>
            <a:spLocks noGrp="1"/>
          </p:cNvSpPr>
          <p:nvPr>
            <p:ph idx="1"/>
          </p:nvPr>
        </p:nvSpPr>
        <p:spPr/>
        <p:txBody>
          <a:bodyPr>
            <a:normAutofit lnSpcReduction="10000"/>
          </a:bodyPr>
          <a:lstStyle/>
          <a:p>
            <a:pPr marL="0" indent="0">
              <a:buNone/>
            </a:pPr>
            <a:r>
              <a:rPr lang="en-GB" b="1" dirty="0"/>
              <a:t>There are two registration time periods.</a:t>
            </a:r>
          </a:p>
          <a:p>
            <a:pPr marL="0" indent="0">
              <a:buNone/>
            </a:pPr>
            <a:r>
              <a:rPr lang="en-GB" b="1" dirty="0"/>
              <a:t>1  Please register for the course “Academic Skills” already right now. </a:t>
            </a:r>
          </a:p>
          <a:p>
            <a:pPr marL="0" indent="0">
              <a:buNone/>
            </a:pPr>
            <a:r>
              <a:rPr lang="en-GB" b="1" dirty="0"/>
              <a:t>2  Registration for the final exam will be possible once the Exam Office completes the input of the Preliminary Exam (</a:t>
            </a:r>
            <a:r>
              <a:rPr lang="en-GB" b="1" i="1" dirty="0" err="1"/>
              <a:t>Vorleistung</a:t>
            </a:r>
            <a:r>
              <a:rPr lang="en-GB" b="1" dirty="0"/>
              <a:t>) results, i.e. after the successful completion of the Presentation has been recorded.  This will be end of June or beginning of July.</a:t>
            </a:r>
          </a:p>
          <a:p>
            <a:endParaRPr lang="de-DE" dirty="0"/>
          </a:p>
        </p:txBody>
      </p:sp>
    </p:spTree>
    <p:extLst>
      <p:ext uri="{BB962C8B-B14F-4D97-AF65-F5344CB8AC3E}">
        <p14:creationId xmlns:p14="http://schemas.microsoft.com/office/powerpoint/2010/main" val="240962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Exam</a:t>
            </a:r>
            <a:r>
              <a:rPr lang="de-DE" dirty="0"/>
              <a:t> </a:t>
            </a:r>
            <a:r>
              <a:rPr lang="de-DE" dirty="0" err="1"/>
              <a:t>Preparation</a:t>
            </a:r>
            <a:endParaRPr lang="de-DE" dirty="0"/>
          </a:p>
        </p:txBody>
      </p:sp>
      <p:sp>
        <p:nvSpPr>
          <p:cNvPr id="3" name="Inhaltsplatzhalter 2"/>
          <p:cNvSpPr>
            <a:spLocks noGrp="1"/>
          </p:cNvSpPr>
          <p:nvPr>
            <p:ph idx="1"/>
          </p:nvPr>
        </p:nvSpPr>
        <p:spPr/>
        <p:txBody>
          <a:bodyPr/>
          <a:lstStyle/>
          <a:p>
            <a:r>
              <a:rPr lang="en-GB" b="1" dirty="0"/>
              <a:t>The best way to prepare for the exam is to review the exercises we did in the script.  </a:t>
            </a:r>
          </a:p>
          <a:p>
            <a:r>
              <a:rPr lang="en-GB" b="1" dirty="0"/>
              <a:t>The exam is strongly based on these exercises and participation in the classes helped you prepare for the exam already.</a:t>
            </a:r>
            <a:endParaRPr lang="de-DE" dirty="0"/>
          </a:p>
        </p:txBody>
      </p:sp>
    </p:spTree>
    <p:extLst>
      <p:ext uri="{BB962C8B-B14F-4D97-AF65-F5344CB8AC3E}">
        <p14:creationId xmlns:p14="http://schemas.microsoft.com/office/powerpoint/2010/main" val="258016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Pass Grade</a:t>
            </a:r>
          </a:p>
        </p:txBody>
      </p:sp>
      <p:sp>
        <p:nvSpPr>
          <p:cNvPr id="3" name="Inhaltsplatzhalter 2"/>
          <p:cNvSpPr>
            <a:spLocks noGrp="1"/>
          </p:cNvSpPr>
          <p:nvPr>
            <p:ph idx="1"/>
          </p:nvPr>
        </p:nvSpPr>
        <p:spPr/>
        <p:txBody>
          <a:bodyPr/>
          <a:lstStyle/>
          <a:p>
            <a:r>
              <a:rPr lang="en-GB" b="1" dirty="0"/>
              <a:t>You must get at least 50 points out of a 100 to pass the Final Exam.</a:t>
            </a:r>
            <a:endParaRPr lang="de-DE" dirty="0"/>
          </a:p>
          <a:p>
            <a:pPr marL="0" indent="0">
              <a:buNone/>
            </a:pPr>
            <a:endParaRPr lang="de-DE" dirty="0"/>
          </a:p>
        </p:txBody>
      </p:sp>
    </p:spTree>
    <p:extLst>
      <p:ext uri="{BB962C8B-B14F-4D97-AF65-F5344CB8AC3E}">
        <p14:creationId xmlns:p14="http://schemas.microsoft.com/office/powerpoint/2010/main" val="1775864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Structure</a:t>
            </a:r>
            <a:r>
              <a:rPr lang="de-DE" dirty="0"/>
              <a:t> </a:t>
            </a:r>
            <a:r>
              <a:rPr lang="de-DE" dirty="0" err="1"/>
              <a:t>of</a:t>
            </a:r>
            <a:r>
              <a:rPr lang="de-DE" dirty="0"/>
              <a:t> </a:t>
            </a:r>
            <a:r>
              <a:rPr lang="de-DE" dirty="0" err="1"/>
              <a:t>Exam</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r>
              <a:rPr lang="en-GB" b="1" u="sng" dirty="0"/>
              <a:t>Structure</a:t>
            </a:r>
            <a:r>
              <a:rPr lang="en-GB" b="1" dirty="0"/>
              <a:t>:</a:t>
            </a:r>
            <a:endParaRPr lang="de-DE" dirty="0"/>
          </a:p>
          <a:p>
            <a:pPr marL="0" indent="0">
              <a:buNone/>
            </a:pPr>
            <a:r>
              <a:rPr lang="en-GB" b="1" dirty="0"/>
              <a:t> </a:t>
            </a:r>
            <a:endParaRPr lang="de-DE" dirty="0"/>
          </a:p>
          <a:p>
            <a:pPr marL="0" indent="0">
              <a:buNone/>
            </a:pPr>
            <a:r>
              <a:rPr lang="en-GB" b="1" u="sng" dirty="0"/>
              <a:t>Part 1: Listening</a:t>
            </a:r>
            <a:r>
              <a:rPr lang="en-GB" b="1" dirty="0"/>
              <a:t>.  </a:t>
            </a:r>
            <a:endParaRPr lang="de-DE" dirty="0"/>
          </a:p>
          <a:p>
            <a:pPr marL="0" indent="0">
              <a:buNone/>
            </a:pPr>
            <a:r>
              <a:rPr lang="en-GB" b="1" dirty="0"/>
              <a:t> You hear a recording </a:t>
            </a:r>
            <a:r>
              <a:rPr lang="en-GB" b="1" u="sng" dirty="0"/>
              <a:t>two</a:t>
            </a:r>
            <a:r>
              <a:rPr lang="en-GB" b="1" dirty="0"/>
              <a:t> times, and have to answer some questions about it.</a:t>
            </a:r>
            <a:endParaRPr lang="de-DE" dirty="0"/>
          </a:p>
          <a:p>
            <a:pPr marL="0" indent="0">
              <a:buNone/>
            </a:pPr>
            <a:endParaRPr lang="de-DE" dirty="0"/>
          </a:p>
          <a:p>
            <a:pPr marL="0" indent="0">
              <a:buNone/>
            </a:pPr>
            <a:r>
              <a:rPr lang="en-GB" b="1" u="sng" dirty="0"/>
              <a:t>Part 2: Language Review and Vocabulary</a:t>
            </a:r>
            <a:endParaRPr lang="de-DE" dirty="0"/>
          </a:p>
          <a:p>
            <a:pPr marL="0" indent="0">
              <a:buNone/>
            </a:pPr>
            <a:r>
              <a:rPr lang="en-GB" b="1" dirty="0"/>
              <a:t> You have to do some of the exercises (from script or very similar to script) we did in class. </a:t>
            </a:r>
            <a:endParaRPr lang="de-DE" dirty="0"/>
          </a:p>
          <a:p>
            <a:endParaRPr lang="de-DE" dirty="0"/>
          </a:p>
          <a:p>
            <a:pPr marL="0" indent="0">
              <a:buNone/>
            </a:pPr>
            <a:r>
              <a:rPr lang="en-GB" b="1" u="sng" dirty="0"/>
              <a:t>Part 3 Reading</a:t>
            </a:r>
            <a:endParaRPr lang="de-DE" dirty="0"/>
          </a:p>
          <a:p>
            <a:pPr marL="0" indent="0">
              <a:buNone/>
            </a:pPr>
            <a:r>
              <a:rPr lang="en-GB" b="1" dirty="0"/>
              <a:t>You have to read an article about a similar theme to one of the Units we covered in class and answer questions about it.  </a:t>
            </a:r>
            <a:endParaRPr lang="de-DE" dirty="0"/>
          </a:p>
          <a:p>
            <a:pPr marL="0" indent="0">
              <a:buNone/>
            </a:pPr>
            <a:r>
              <a:rPr lang="en-GB" b="1" dirty="0"/>
              <a:t> </a:t>
            </a:r>
            <a:endParaRPr lang="de-DE" dirty="0"/>
          </a:p>
          <a:p>
            <a:endParaRPr lang="de-DE" dirty="0"/>
          </a:p>
        </p:txBody>
      </p:sp>
    </p:spTree>
    <p:extLst>
      <p:ext uri="{BB962C8B-B14F-4D97-AF65-F5344CB8AC3E}">
        <p14:creationId xmlns:p14="http://schemas.microsoft.com/office/powerpoint/2010/main" val="359566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5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5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p:sp>
        <p:nvSpPr>
          <p:cNvPr id="160"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6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Semester abroad? Daad Sprachnachweis</a:t>
            </a:r>
          </a:p>
        </p:txBody>
      </p:sp>
      <p:pic>
        <p:nvPicPr>
          <p:cNvPr id="162" name="Grafik 8" descr="Grafik 8"/>
          <p:cNvPicPr>
            <a:picLocks noChangeAspect="1"/>
          </p:cNvPicPr>
          <p:nvPr/>
        </p:nvPicPr>
        <p:blipFill>
          <a:blip r:embed="rId2"/>
          <a:stretch>
            <a:fillRect/>
          </a:stretch>
        </p:blipFill>
        <p:spPr>
          <a:xfrm>
            <a:off x="178679" y="2282879"/>
            <a:ext cx="5269622" cy="3295962"/>
          </a:xfrm>
          <a:prstGeom prst="rect">
            <a:avLst/>
          </a:prstGeom>
          <a:ln w="12700">
            <a:miter lim="400000"/>
          </a:ln>
        </p:spPr>
      </p:pic>
      <p:pic>
        <p:nvPicPr>
          <p:cNvPr id="163" name="Grafik 9" descr="Grafik 9"/>
          <p:cNvPicPr>
            <a:picLocks noChangeAspect="1"/>
          </p:cNvPicPr>
          <p:nvPr/>
        </p:nvPicPr>
        <p:blipFill>
          <a:blip r:embed="rId3"/>
          <a:stretch>
            <a:fillRect/>
          </a:stretch>
        </p:blipFill>
        <p:spPr>
          <a:xfrm>
            <a:off x="5762221" y="2282880"/>
            <a:ext cx="3301907" cy="3301907"/>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66"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67"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a:p>
        </p:txBody>
      </p:sp>
      <p:sp>
        <p:nvSpPr>
          <p:cNvPr id="168"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69"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FSZ Language courses</a:t>
            </a:r>
          </a:p>
        </p:txBody>
      </p:sp>
      <p:pic>
        <p:nvPicPr>
          <p:cNvPr id="170" name="Grafik 1" descr="Grafik 1"/>
          <p:cNvPicPr>
            <a:picLocks noChangeAspect="1"/>
          </p:cNvPicPr>
          <p:nvPr/>
        </p:nvPicPr>
        <p:blipFill>
          <a:blip r:embed="rId2"/>
          <a:stretch>
            <a:fillRect/>
          </a:stretch>
        </p:blipFill>
        <p:spPr>
          <a:xfrm>
            <a:off x="309354" y="2062457"/>
            <a:ext cx="4143590" cy="3148175"/>
          </a:xfrm>
          <a:prstGeom prst="rect">
            <a:avLst/>
          </a:prstGeom>
          <a:ln w="12700">
            <a:miter lim="400000"/>
          </a:ln>
        </p:spPr>
      </p:pic>
      <p:pic>
        <p:nvPicPr>
          <p:cNvPr id="171" name="Grafik 10" descr="Grafik 10"/>
          <p:cNvPicPr>
            <a:picLocks noChangeAspect="1"/>
          </p:cNvPicPr>
          <p:nvPr/>
        </p:nvPicPr>
        <p:blipFill>
          <a:blip r:embed="rId3"/>
          <a:stretch>
            <a:fillRect/>
          </a:stretch>
        </p:blipFill>
        <p:spPr>
          <a:xfrm>
            <a:off x="5062062" y="2307942"/>
            <a:ext cx="3148175" cy="3148175"/>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74"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75"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a:p>
        </p:txBody>
      </p:sp>
      <p:sp>
        <p:nvSpPr>
          <p:cNvPr id="176"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77"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Fachsprachenzertifikat</a:t>
            </a:r>
          </a:p>
        </p:txBody>
      </p:sp>
      <p:pic>
        <p:nvPicPr>
          <p:cNvPr id="178" name="Grafik 8" descr="Grafik 8"/>
          <p:cNvPicPr>
            <a:picLocks noChangeAspect="1"/>
          </p:cNvPicPr>
          <p:nvPr/>
        </p:nvPicPr>
        <p:blipFill>
          <a:blip r:embed="rId2"/>
          <a:stretch>
            <a:fillRect/>
          </a:stretch>
        </p:blipFill>
        <p:spPr>
          <a:xfrm>
            <a:off x="881233" y="1873061"/>
            <a:ext cx="3944768" cy="3884163"/>
          </a:xfrm>
          <a:prstGeom prst="rect">
            <a:avLst/>
          </a:prstGeom>
          <a:ln w="12700">
            <a:miter lim="400000"/>
          </a:ln>
        </p:spPr>
      </p:pic>
      <p:pic>
        <p:nvPicPr>
          <p:cNvPr id="179" name="Grafik 9" descr="Grafik 9"/>
          <p:cNvPicPr>
            <a:picLocks noChangeAspect="1"/>
          </p:cNvPicPr>
          <p:nvPr/>
        </p:nvPicPr>
        <p:blipFill>
          <a:blip r:embed="rId3"/>
          <a:stretch>
            <a:fillRect/>
          </a:stretch>
        </p:blipFill>
        <p:spPr>
          <a:xfrm>
            <a:off x="5110421" y="1873061"/>
            <a:ext cx="3884163" cy="388416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82"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83"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184"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85"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Speexx</a:t>
            </a:r>
          </a:p>
        </p:txBody>
      </p:sp>
      <p:pic>
        <p:nvPicPr>
          <p:cNvPr id="186" name="Inhaltsplatzhalter 4" descr="Inhaltsplatzhalter 4"/>
          <p:cNvPicPr>
            <a:picLocks noChangeAspect="1"/>
          </p:cNvPicPr>
          <p:nvPr/>
        </p:nvPicPr>
        <p:blipFill>
          <a:blip r:embed="rId2"/>
          <a:stretch>
            <a:fillRect/>
          </a:stretch>
        </p:blipFill>
        <p:spPr>
          <a:xfrm>
            <a:off x="248879" y="1875613"/>
            <a:ext cx="6598429" cy="3316992"/>
          </a:xfrm>
          <a:prstGeom prst="rect">
            <a:avLst/>
          </a:prstGeom>
          <a:ln w="12700">
            <a:miter lim="400000"/>
          </a:ln>
        </p:spPr>
      </p:pic>
      <p:pic>
        <p:nvPicPr>
          <p:cNvPr id="187" name="Grafik 11" descr="Grafik 11"/>
          <p:cNvPicPr>
            <a:picLocks noChangeAspect="1"/>
          </p:cNvPicPr>
          <p:nvPr/>
        </p:nvPicPr>
        <p:blipFill>
          <a:blip r:embed="rId3"/>
          <a:stretch>
            <a:fillRect/>
          </a:stretch>
        </p:blipFill>
        <p:spPr>
          <a:xfrm>
            <a:off x="6847306" y="3636169"/>
            <a:ext cx="1893095" cy="189309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10455-2985-CB15-D148-BE23BDFD9D74}"/>
              </a:ext>
            </a:extLst>
          </p:cNvPr>
          <p:cNvSpPr>
            <a:spLocks noGrp="1"/>
          </p:cNvSpPr>
          <p:nvPr>
            <p:ph type="title"/>
          </p:nvPr>
        </p:nvSpPr>
        <p:spPr/>
        <p:txBody>
          <a:bodyPr/>
          <a:lstStyle/>
          <a:p>
            <a:r>
              <a:rPr lang="de-DE" dirty="0"/>
              <a:t>„Zug“ </a:t>
            </a:r>
            <a:r>
              <a:rPr lang="de-DE" dirty="0" err="1"/>
              <a:t>Changes</a:t>
            </a:r>
            <a:endParaRPr lang="de-DE" dirty="0"/>
          </a:p>
        </p:txBody>
      </p:sp>
      <p:sp>
        <p:nvSpPr>
          <p:cNvPr id="3" name="Inhaltsplatzhalter 2">
            <a:extLst>
              <a:ext uri="{FF2B5EF4-FFF2-40B4-BE49-F238E27FC236}">
                <a16:creationId xmlns:a16="http://schemas.microsoft.com/office/drawing/2014/main" id="{C4493703-4AF5-F64E-15F6-E320D1C286A4}"/>
              </a:ext>
            </a:extLst>
          </p:cNvPr>
          <p:cNvSpPr>
            <a:spLocks noGrp="1"/>
          </p:cNvSpPr>
          <p:nvPr>
            <p:ph idx="1"/>
          </p:nvPr>
        </p:nvSpPr>
        <p:spPr/>
        <p:txBody>
          <a:bodyPr/>
          <a:lstStyle/>
          <a:p>
            <a:pPr marL="0" indent="0">
              <a:buNone/>
            </a:pPr>
            <a:r>
              <a:rPr lang="de-DE" dirty="0" err="1"/>
              <a:t>Please</a:t>
            </a:r>
            <a:r>
              <a:rPr lang="de-DE" dirty="0"/>
              <a:t> </a:t>
            </a:r>
            <a:r>
              <a:rPr lang="de-DE" dirty="0" err="1"/>
              <a:t>stay</a:t>
            </a:r>
            <a:r>
              <a:rPr lang="de-DE" dirty="0"/>
              <a:t> in </a:t>
            </a:r>
            <a:r>
              <a:rPr lang="de-DE" dirty="0" err="1"/>
              <a:t>the</a:t>
            </a:r>
            <a:r>
              <a:rPr lang="de-DE" dirty="0"/>
              <a:t> „Zug“ </a:t>
            </a:r>
            <a:r>
              <a:rPr lang="de-DE" dirty="0" err="1"/>
              <a:t>you</a:t>
            </a:r>
            <a:r>
              <a:rPr lang="de-DE" dirty="0"/>
              <a:t> </a:t>
            </a:r>
            <a:r>
              <a:rPr lang="de-DE" dirty="0" err="1"/>
              <a:t>are</a:t>
            </a:r>
            <a:r>
              <a:rPr lang="de-DE" dirty="0"/>
              <a:t> </a:t>
            </a:r>
            <a:r>
              <a:rPr lang="de-DE" dirty="0" err="1"/>
              <a:t>assigned</a:t>
            </a:r>
            <a:r>
              <a:rPr lang="de-DE" dirty="0"/>
              <a:t> </a:t>
            </a:r>
            <a:r>
              <a:rPr lang="de-DE" dirty="0" err="1"/>
              <a:t>to</a:t>
            </a:r>
            <a:r>
              <a:rPr lang="de-DE" dirty="0"/>
              <a:t>--</a:t>
            </a:r>
            <a:r>
              <a:rPr lang="de-DE" dirty="0" err="1"/>
              <a:t>otherwise</a:t>
            </a:r>
            <a:r>
              <a:rPr lang="de-DE" dirty="0"/>
              <a:t> </a:t>
            </a:r>
            <a:r>
              <a:rPr lang="de-DE" dirty="0" err="1"/>
              <a:t>there</a:t>
            </a:r>
            <a:r>
              <a:rPr lang="de-DE" dirty="0"/>
              <a:t> will </a:t>
            </a:r>
            <a:r>
              <a:rPr lang="de-DE" dirty="0" err="1"/>
              <a:t>be</a:t>
            </a:r>
            <a:r>
              <a:rPr lang="de-DE" dirty="0"/>
              <a:t> an </a:t>
            </a:r>
            <a:r>
              <a:rPr lang="de-DE" dirty="0" err="1"/>
              <a:t>imbalance</a:t>
            </a:r>
            <a:r>
              <a:rPr lang="de-DE" dirty="0"/>
              <a:t> in </a:t>
            </a:r>
            <a:r>
              <a:rPr lang="de-DE" dirty="0" err="1"/>
              <a:t>the</a:t>
            </a:r>
            <a:r>
              <a:rPr lang="de-DE" dirty="0"/>
              <a:t> </a:t>
            </a:r>
            <a:r>
              <a:rPr lang="de-DE" dirty="0" err="1"/>
              <a:t>class</a:t>
            </a:r>
            <a:r>
              <a:rPr lang="de-DE" dirty="0"/>
              <a:t> </a:t>
            </a:r>
            <a:r>
              <a:rPr lang="de-DE" dirty="0" err="1"/>
              <a:t>sizes</a:t>
            </a:r>
            <a:r>
              <a:rPr lang="de-DE" dirty="0"/>
              <a:t> </a:t>
            </a:r>
            <a:r>
              <a:rPr lang="de-DE" dirty="0" err="1"/>
              <a:t>that</a:t>
            </a:r>
            <a:r>
              <a:rPr lang="de-DE" dirty="0"/>
              <a:t> will </a:t>
            </a:r>
            <a:r>
              <a:rPr lang="de-DE" dirty="0" err="1"/>
              <a:t>lead</a:t>
            </a:r>
            <a:r>
              <a:rPr lang="de-DE" dirty="0"/>
              <a:t> </a:t>
            </a:r>
            <a:r>
              <a:rPr lang="de-DE" dirty="0" err="1"/>
              <a:t>to</a:t>
            </a:r>
            <a:r>
              <a:rPr lang="de-DE" dirty="0"/>
              <a:t> </a:t>
            </a:r>
            <a:r>
              <a:rPr lang="de-DE" dirty="0" err="1"/>
              <a:t>crowding</a:t>
            </a:r>
            <a:r>
              <a:rPr lang="de-DE" dirty="0"/>
              <a:t> in </a:t>
            </a:r>
            <a:r>
              <a:rPr lang="de-DE" dirty="0" err="1"/>
              <a:t>the</a:t>
            </a:r>
            <a:r>
              <a:rPr lang="de-DE" dirty="0"/>
              <a:t> </a:t>
            </a:r>
            <a:r>
              <a:rPr lang="de-DE" dirty="0" err="1"/>
              <a:t>classrooms</a:t>
            </a:r>
            <a:r>
              <a:rPr lang="de-DE" dirty="0"/>
              <a:t>.</a:t>
            </a:r>
          </a:p>
          <a:p>
            <a:pPr marL="0" indent="0">
              <a:buNone/>
            </a:pPr>
            <a:endParaRPr lang="de-DE" dirty="0"/>
          </a:p>
        </p:txBody>
      </p:sp>
    </p:spTree>
    <p:extLst>
      <p:ext uri="{BB962C8B-B14F-4D97-AF65-F5344CB8AC3E}">
        <p14:creationId xmlns:p14="http://schemas.microsoft.com/office/powerpoint/2010/main" val="203336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0"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1"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p:sp>
        <p:nvSpPr>
          <p:cNvPr id="192"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193"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EUniTa</a:t>
            </a:r>
          </a:p>
        </p:txBody>
      </p:sp>
      <p:pic>
        <p:nvPicPr>
          <p:cNvPr id="194" name="Inhaltsplatzhalter 4" descr="Inhaltsplatzhalter 4"/>
          <p:cNvPicPr>
            <a:picLocks noChangeAspect="1"/>
          </p:cNvPicPr>
          <p:nvPr/>
        </p:nvPicPr>
        <p:blipFill>
          <a:blip r:embed="rId2"/>
          <a:stretch>
            <a:fillRect/>
          </a:stretch>
        </p:blipFill>
        <p:spPr>
          <a:xfrm>
            <a:off x="970773" y="2041980"/>
            <a:ext cx="7167335" cy="3712274"/>
          </a:xfrm>
          <a:prstGeom prst="rect">
            <a:avLst/>
          </a:prstGeom>
          <a:ln w="12700">
            <a:miter lim="400000"/>
          </a:ln>
        </p:spPr>
      </p:pic>
      <p:pic>
        <p:nvPicPr>
          <p:cNvPr id="195" name="Grafik 7" descr="Grafik 7"/>
          <p:cNvPicPr>
            <a:picLocks noChangeAspect="1"/>
          </p:cNvPicPr>
          <p:nvPr/>
        </p:nvPicPr>
        <p:blipFill>
          <a:blip r:embed="rId3"/>
          <a:stretch>
            <a:fillRect/>
          </a:stretch>
        </p:blipFill>
        <p:spPr>
          <a:xfrm>
            <a:off x="7008395" y="3284620"/>
            <a:ext cx="1968855" cy="1968855"/>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z="4000" dirty="0" err="1"/>
              <a:t>What</a:t>
            </a:r>
            <a:r>
              <a:rPr lang="de-DE" altLang="de-DE" sz="4000" dirty="0"/>
              <a:t> </a:t>
            </a:r>
            <a:r>
              <a:rPr lang="de-DE" altLang="de-DE" sz="4000" dirty="0" err="1"/>
              <a:t>You</a:t>
            </a:r>
            <a:r>
              <a:rPr lang="de-DE" altLang="de-DE" sz="4000" dirty="0"/>
              <a:t> Need </a:t>
            </a:r>
            <a:r>
              <a:rPr lang="de-DE" altLang="de-DE" sz="4000" dirty="0" err="1"/>
              <a:t>to</a:t>
            </a:r>
            <a:r>
              <a:rPr lang="de-DE" altLang="de-DE" sz="4000" dirty="0"/>
              <a:t> Do This Week</a:t>
            </a:r>
          </a:p>
        </p:txBody>
      </p:sp>
      <p:sp>
        <p:nvSpPr>
          <p:cNvPr id="29699" name="Rectangle 3"/>
          <p:cNvSpPr>
            <a:spLocks noGrp="1" noChangeArrowheads="1"/>
          </p:cNvSpPr>
          <p:nvPr>
            <p:ph type="body" idx="1"/>
          </p:nvPr>
        </p:nvSpPr>
        <p:spPr/>
        <p:txBody>
          <a:bodyPr>
            <a:normAutofit fontScale="70000" lnSpcReduction="20000"/>
          </a:bodyPr>
          <a:lstStyle/>
          <a:p>
            <a:pPr eaLnBrk="1" hangingPunct="1"/>
            <a:r>
              <a:rPr lang="de-DE" altLang="de-DE" dirty="0"/>
              <a:t>Register </a:t>
            </a:r>
            <a:r>
              <a:rPr lang="de-DE" altLang="de-DE" dirty="0" err="1"/>
              <a:t>for</a:t>
            </a:r>
            <a:r>
              <a:rPr lang="de-DE" altLang="de-DE" dirty="0"/>
              <a:t> </a:t>
            </a:r>
            <a:r>
              <a:rPr lang="de-DE" altLang="de-DE" dirty="0" err="1"/>
              <a:t>the</a:t>
            </a:r>
            <a:r>
              <a:rPr lang="de-DE" altLang="de-DE" dirty="0"/>
              <a:t> </a:t>
            </a:r>
            <a:r>
              <a:rPr lang="de-DE" altLang="de-DE" dirty="0" err="1"/>
              <a:t>course</a:t>
            </a:r>
            <a:r>
              <a:rPr lang="de-DE" altLang="de-DE" dirty="0"/>
              <a:t>.  After </a:t>
            </a:r>
            <a:r>
              <a:rPr lang="de-DE" altLang="de-DE" dirty="0" err="1"/>
              <a:t>the</a:t>
            </a:r>
            <a:r>
              <a:rPr lang="de-DE" altLang="de-DE" dirty="0"/>
              <a:t> </a:t>
            </a:r>
            <a:r>
              <a:rPr lang="de-DE" altLang="de-DE" dirty="0" err="1"/>
              <a:t>deadline</a:t>
            </a:r>
            <a:r>
              <a:rPr lang="de-DE" altLang="de-DE" dirty="0"/>
              <a:t> </a:t>
            </a:r>
            <a:r>
              <a:rPr lang="de-DE" altLang="de-DE" dirty="0" err="1"/>
              <a:t>it</a:t>
            </a:r>
            <a:r>
              <a:rPr lang="de-DE" altLang="de-DE" dirty="0"/>
              <a:t> </a:t>
            </a:r>
            <a:r>
              <a:rPr lang="de-DE" altLang="de-DE" dirty="0" err="1"/>
              <a:t>is</a:t>
            </a:r>
            <a:r>
              <a:rPr lang="de-DE" altLang="de-DE" dirty="0"/>
              <a:t> impossible </a:t>
            </a:r>
            <a:r>
              <a:rPr lang="de-DE" altLang="de-DE" dirty="0" err="1"/>
              <a:t>to</a:t>
            </a:r>
            <a:r>
              <a:rPr lang="de-DE" altLang="de-DE" dirty="0"/>
              <a:t> </a:t>
            </a:r>
            <a:r>
              <a:rPr lang="de-DE" altLang="de-DE" dirty="0" err="1"/>
              <a:t>register</a:t>
            </a:r>
            <a:r>
              <a:rPr lang="de-DE" altLang="de-DE" dirty="0"/>
              <a:t> and </a:t>
            </a:r>
            <a:r>
              <a:rPr lang="de-DE" altLang="de-DE" dirty="0" err="1"/>
              <a:t>to</a:t>
            </a:r>
            <a:r>
              <a:rPr lang="de-DE" altLang="de-DE" dirty="0"/>
              <a:t> </a:t>
            </a:r>
            <a:r>
              <a:rPr lang="de-DE" altLang="de-DE" dirty="0" err="1"/>
              <a:t>get</a:t>
            </a:r>
            <a:r>
              <a:rPr lang="de-DE" altLang="de-DE" dirty="0"/>
              <a:t> a grade </a:t>
            </a:r>
            <a:r>
              <a:rPr lang="de-DE" altLang="de-DE" dirty="0" err="1"/>
              <a:t>for</a:t>
            </a:r>
            <a:r>
              <a:rPr lang="de-DE" altLang="de-DE" dirty="0"/>
              <a:t> </a:t>
            </a:r>
            <a:r>
              <a:rPr lang="de-DE" altLang="de-DE" dirty="0" err="1"/>
              <a:t>the</a:t>
            </a:r>
            <a:r>
              <a:rPr lang="de-DE" altLang="de-DE" dirty="0"/>
              <a:t> </a:t>
            </a:r>
            <a:r>
              <a:rPr lang="de-DE" altLang="de-DE" dirty="0" err="1"/>
              <a:t>module</a:t>
            </a:r>
            <a:r>
              <a:rPr lang="de-DE" altLang="de-DE" dirty="0"/>
              <a:t>.</a:t>
            </a:r>
          </a:p>
          <a:p>
            <a:pPr eaLnBrk="1" hangingPunct="1"/>
            <a:r>
              <a:rPr lang="de-DE" altLang="de-DE" dirty="0"/>
              <a:t>Take Entrance </a:t>
            </a:r>
            <a:r>
              <a:rPr lang="de-DE" altLang="de-DE" dirty="0" err="1"/>
              <a:t>Exam</a:t>
            </a:r>
            <a:r>
              <a:rPr lang="de-DE" altLang="de-DE" dirty="0"/>
              <a:t> Online.  </a:t>
            </a:r>
          </a:p>
          <a:p>
            <a:pPr eaLnBrk="1" hangingPunct="1"/>
            <a:r>
              <a:rPr lang="de-DE" altLang="de-DE" dirty="0" err="1"/>
              <a:t>Get</a:t>
            </a:r>
            <a:r>
              <a:rPr lang="de-DE" altLang="de-DE" dirty="0"/>
              <a:t> </a:t>
            </a:r>
            <a:r>
              <a:rPr lang="de-DE" altLang="de-DE" dirty="0" err="1"/>
              <a:t>the</a:t>
            </a:r>
            <a:r>
              <a:rPr lang="de-DE" altLang="de-DE" dirty="0"/>
              <a:t> Book Cambridge English </a:t>
            </a:r>
            <a:r>
              <a:rPr lang="de-DE" altLang="de-DE" dirty="0" err="1"/>
              <a:t>for</a:t>
            </a:r>
            <a:r>
              <a:rPr lang="de-DE" altLang="de-DE" dirty="0"/>
              <a:t> Engineering (</a:t>
            </a:r>
            <a:r>
              <a:rPr lang="de-DE" altLang="de-DE" dirty="0" err="1"/>
              <a:t>either</a:t>
            </a:r>
            <a:r>
              <a:rPr lang="de-DE" altLang="de-DE" dirty="0"/>
              <a:t> at </a:t>
            </a:r>
            <a:r>
              <a:rPr lang="de-DE" altLang="de-DE" dirty="0" err="1"/>
              <a:t>bookstore</a:t>
            </a:r>
            <a:r>
              <a:rPr lang="de-DE" altLang="de-DE" dirty="0"/>
              <a:t> </a:t>
            </a:r>
            <a:r>
              <a:rPr lang="de-DE" altLang="de-DE" dirty="0" err="1"/>
              <a:t>or</a:t>
            </a:r>
            <a:r>
              <a:rPr lang="de-DE" altLang="de-DE" dirty="0"/>
              <a:t> at Campus Library)</a:t>
            </a:r>
          </a:p>
          <a:p>
            <a:pPr eaLnBrk="1" hangingPunct="1"/>
            <a:r>
              <a:rPr lang="de-DE" altLang="de-DE" dirty="0" err="1"/>
              <a:t>Get</a:t>
            </a:r>
            <a:r>
              <a:rPr lang="de-DE" altLang="de-DE" dirty="0"/>
              <a:t> A Dictionary </a:t>
            </a:r>
            <a:r>
              <a:rPr lang="de-DE" altLang="de-DE" dirty="0" err="1"/>
              <a:t>or</a:t>
            </a:r>
            <a:r>
              <a:rPr lang="de-DE" altLang="de-DE" dirty="0"/>
              <a:t> Upload a Dictionary App </a:t>
            </a:r>
            <a:r>
              <a:rPr lang="de-DE" altLang="de-DE" dirty="0" err="1"/>
              <a:t>from</a:t>
            </a:r>
            <a:r>
              <a:rPr lang="de-DE" altLang="de-DE" dirty="0"/>
              <a:t> a Publisher</a:t>
            </a:r>
          </a:p>
          <a:p>
            <a:pPr eaLnBrk="1" hangingPunct="1"/>
            <a:r>
              <a:rPr lang="de-DE" altLang="de-DE" dirty="0" err="1"/>
              <a:t>Get</a:t>
            </a:r>
            <a:r>
              <a:rPr lang="de-DE" altLang="de-DE" dirty="0"/>
              <a:t> a Note Book </a:t>
            </a:r>
            <a:r>
              <a:rPr lang="de-DE" altLang="de-DE" dirty="0" err="1"/>
              <a:t>or</a:t>
            </a:r>
            <a:r>
              <a:rPr lang="de-DE" altLang="de-DE" dirty="0"/>
              <a:t> </a:t>
            </a:r>
            <a:r>
              <a:rPr lang="de-DE" altLang="de-DE" dirty="0" err="1"/>
              <a:t>set</a:t>
            </a:r>
            <a:r>
              <a:rPr lang="de-DE" altLang="de-DE" dirty="0"/>
              <a:t> </a:t>
            </a:r>
            <a:r>
              <a:rPr lang="de-DE" altLang="de-DE" dirty="0" err="1"/>
              <a:t>up</a:t>
            </a:r>
            <a:r>
              <a:rPr lang="de-DE" altLang="de-DE" dirty="0"/>
              <a:t> a </a:t>
            </a:r>
            <a:r>
              <a:rPr lang="de-DE" altLang="de-DE" dirty="0" err="1"/>
              <a:t>dedicated</a:t>
            </a:r>
            <a:r>
              <a:rPr lang="de-DE" altLang="de-DE" dirty="0"/>
              <a:t> </a:t>
            </a:r>
            <a:r>
              <a:rPr lang="de-DE" altLang="de-DE" dirty="0" err="1"/>
              <a:t>file</a:t>
            </a:r>
            <a:r>
              <a:rPr lang="de-DE" altLang="de-DE" dirty="0"/>
              <a:t> </a:t>
            </a:r>
            <a:r>
              <a:rPr lang="de-DE" altLang="de-DE" dirty="0" err="1"/>
              <a:t>for</a:t>
            </a:r>
            <a:r>
              <a:rPr lang="de-DE" altLang="de-DE" dirty="0"/>
              <a:t> „Academic Skills“ on </a:t>
            </a:r>
            <a:r>
              <a:rPr lang="de-DE" altLang="de-DE" dirty="0" err="1"/>
              <a:t>your</a:t>
            </a:r>
            <a:r>
              <a:rPr lang="de-DE" altLang="de-DE" dirty="0"/>
              <a:t> </a:t>
            </a:r>
            <a:r>
              <a:rPr lang="de-DE" altLang="de-DE" dirty="0" err="1"/>
              <a:t>computer</a:t>
            </a:r>
            <a:r>
              <a:rPr lang="de-DE" altLang="de-DE" dirty="0"/>
              <a:t>.</a:t>
            </a:r>
          </a:p>
          <a:p>
            <a:pPr eaLnBrk="1" hangingPunct="1"/>
            <a:r>
              <a:rPr lang="de-DE" altLang="de-DE" dirty="0" err="1"/>
              <a:t>Decide</a:t>
            </a:r>
            <a:r>
              <a:rPr lang="de-DE" altLang="de-DE" dirty="0"/>
              <a:t> </a:t>
            </a:r>
            <a:r>
              <a:rPr lang="de-DE" altLang="de-DE" dirty="0" err="1"/>
              <a:t>If</a:t>
            </a:r>
            <a:r>
              <a:rPr lang="de-DE" altLang="de-DE" dirty="0"/>
              <a:t> </a:t>
            </a:r>
            <a:r>
              <a:rPr lang="de-DE" altLang="de-DE" dirty="0" err="1"/>
              <a:t>You</a:t>
            </a:r>
            <a:r>
              <a:rPr lang="de-DE" altLang="de-DE" dirty="0"/>
              <a:t> Want </a:t>
            </a:r>
            <a:r>
              <a:rPr lang="de-DE" altLang="de-DE" dirty="0" err="1"/>
              <a:t>to</a:t>
            </a:r>
            <a:r>
              <a:rPr lang="de-DE" altLang="de-DE" dirty="0"/>
              <a:t> Take Other Language Courses at University Language Center</a:t>
            </a:r>
          </a:p>
          <a:p>
            <a:pPr eaLnBrk="1" hangingPunct="1"/>
            <a:r>
              <a:rPr lang="de-DE" altLang="de-DE" dirty="0"/>
              <a:t>Start </a:t>
            </a:r>
            <a:r>
              <a:rPr lang="de-DE" altLang="de-DE" dirty="0" err="1"/>
              <a:t>working</a:t>
            </a:r>
            <a:r>
              <a:rPr lang="de-DE" altLang="de-DE" dirty="0"/>
              <a:t> </a:t>
            </a:r>
            <a:r>
              <a:rPr lang="de-DE" altLang="de-DE" dirty="0" err="1"/>
              <a:t>through</a:t>
            </a:r>
            <a:r>
              <a:rPr lang="de-DE" altLang="de-DE" dirty="0"/>
              <a:t> </a:t>
            </a:r>
            <a:r>
              <a:rPr lang="de-DE" altLang="de-DE" dirty="0" err="1"/>
              <a:t>the</a:t>
            </a:r>
            <a:r>
              <a:rPr lang="de-DE" altLang="de-DE" dirty="0"/>
              <a:t> </a:t>
            </a:r>
            <a:r>
              <a:rPr lang="de-DE" altLang="de-DE" dirty="0" err="1"/>
              <a:t>Exercises</a:t>
            </a:r>
            <a:r>
              <a:rPr lang="de-DE" altLang="de-DE" dirty="0"/>
              <a:t> in </a:t>
            </a:r>
            <a:r>
              <a:rPr lang="de-DE" altLang="de-DE" dirty="0" err="1"/>
              <a:t>the</a:t>
            </a:r>
            <a:r>
              <a:rPr lang="de-DE" altLang="de-DE" dirty="0"/>
              <a:t> </a:t>
            </a:r>
            <a:r>
              <a:rPr lang="de-DE" altLang="de-DE" dirty="0" err="1"/>
              <a:t>Script</a:t>
            </a:r>
            <a:r>
              <a:rPr lang="de-DE" altLang="de-DE" dirty="0"/>
              <a:t> </a:t>
            </a:r>
            <a:r>
              <a:rPr lang="de-DE" altLang="de-DE" dirty="0" err="1"/>
              <a:t>for</a:t>
            </a:r>
            <a:r>
              <a:rPr lang="de-DE" altLang="de-DE" dirty="0"/>
              <a:t> Unit 1 </a:t>
            </a:r>
            <a:r>
              <a:rPr lang="de-DE" altLang="de-DE" dirty="0" err="1"/>
              <a:t>pages</a:t>
            </a:r>
            <a:r>
              <a:rPr lang="de-DE" altLang="de-DE" dirty="0"/>
              <a:t> 6 </a:t>
            </a:r>
            <a:r>
              <a:rPr lang="de-DE" altLang="de-DE" dirty="0" err="1"/>
              <a:t>to</a:t>
            </a:r>
            <a:r>
              <a:rPr lang="de-DE" altLang="de-DE" dirty="0"/>
              <a:t> 9.  (</a:t>
            </a:r>
            <a:r>
              <a:rPr lang="de-DE" altLang="de-DE" dirty="0" err="1"/>
              <a:t>the</a:t>
            </a:r>
            <a:r>
              <a:rPr lang="de-DE" altLang="de-DE" dirty="0"/>
              <a:t> </a:t>
            </a:r>
            <a:r>
              <a:rPr lang="de-DE" altLang="de-DE" dirty="0" err="1"/>
              <a:t>first</a:t>
            </a:r>
            <a:r>
              <a:rPr lang="de-DE" altLang="de-DE" dirty="0"/>
              <a:t> </a:t>
            </a:r>
            <a:r>
              <a:rPr lang="de-DE" altLang="de-DE" dirty="0" err="1"/>
              <a:t>of</a:t>
            </a:r>
            <a:r>
              <a:rPr lang="de-DE" altLang="de-DE" dirty="0"/>
              <a:t> Unit 1 </a:t>
            </a:r>
            <a:r>
              <a:rPr lang="de-DE" altLang="de-DE" dirty="0" err="1"/>
              <a:t>has</a:t>
            </a:r>
            <a:r>
              <a:rPr lang="de-DE" altLang="de-DE" dirty="0"/>
              <a:t> </a:t>
            </a:r>
            <a:r>
              <a:rPr lang="de-DE" altLang="de-DE" dirty="0" err="1"/>
              <a:t>two</a:t>
            </a:r>
            <a:r>
              <a:rPr lang="de-DE" altLang="de-DE" dirty="0"/>
              <a:t> </a:t>
            </a:r>
            <a:r>
              <a:rPr lang="de-DE" altLang="de-DE" dirty="0" err="1"/>
              <a:t>Sections</a:t>
            </a:r>
            <a:r>
              <a:rPr lang="de-DE" altLang="de-DE" dirty="0"/>
              <a:t>: „</a:t>
            </a:r>
            <a:r>
              <a:rPr lang="de-DE" altLang="de-DE" dirty="0" err="1"/>
              <a:t>Describing</a:t>
            </a:r>
            <a:r>
              <a:rPr lang="de-DE" altLang="de-DE" dirty="0"/>
              <a:t> Technical </a:t>
            </a:r>
            <a:r>
              <a:rPr lang="de-DE" altLang="de-DE" dirty="0" err="1"/>
              <a:t>Functions</a:t>
            </a:r>
            <a:r>
              <a:rPr lang="de-DE" altLang="de-DE" dirty="0"/>
              <a:t> and </a:t>
            </a:r>
            <a:r>
              <a:rPr lang="de-DE" altLang="de-DE" dirty="0" err="1"/>
              <a:t>Applications</a:t>
            </a:r>
            <a:r>
              <a:rPr lang="de-DE" altLang="de-DE" dirty="0"/>
              <a:t>“ and „</a:t>
            </a:r>
            <a:r>
              <a:rPr lang="de-DE" altLang="de-DE" dirty="0" err="1"/>
              <a:t>Explaining</a:t>
            </a:r>
            <a:r>
              <a:rPr lang="de-DE" altLang="de-DE" dirty="0"/>
              <a:t> </a:t>
            </a:r>
            <a:r>
              <a:rPr lang="de-DE" altLang="de-DE" dirty="0" err="1"/>
              <a:t>How</a:t>
            </a:r>
            <a:r>
              <a:rPr lang="de-DE" altLang="de-DE" dirty="0"/>
              <a:t> Technology Works“).  </a:t>
            </a:r>
          </a:p>
        </p:txBody>
      </p:sp>
    </p:spTree>
    <p:extLst>
      <p:ext uri="{BB962C8B-B14F-4D97-AF65-F5344CB8AC3E}">
        <p14:creationId xmlns:p14="http://schemas.microsoft.com/office/powerpoint/2010/main" val="2941220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Online Placement Test</a:t>
            </a:r>
          </a:p>
        </p:txBody>
      </p:sp>
      <p:sp>
        <p:nvSpPr>
          <p:cNvPr id="3" name="Inhaltsplatzhalter 2"/>
          <p:cNvSpPr>
            <a:spLocks noGrp="1"/>
          </p:cNvSpPr>
          <p:nvPr>
            <p:ph idx="1"/>
          </p:nvPr>
        </p:nvSpPr>
        <p:spPr/>
        <p:txBody>
          <a:bodyPr>
            <a:normAutofit fontScale="62500" lnSpcReduction="20000"/>
          </a:bodyPr>
          <a:lstStyle/>
          <a:p>
            <a:pPr marL="0" indent="0">
              <a:buNone/>
            </a:pPr>
            <a:r>
              <a:rPr lang="en-US" dirty="0"/>
              <a:t>The online placement test is used to determine where your strengths and weaknesses are as well as to place you in the group best suited for your needs. You should complete the test the first week of the semester. You can take the test twice. Take it alone and without outside help so that we have an accurate idea of your skills.</a:t>
            </a:r>
            <a:endParaRPr lang="de-DE" dirty="0"/>
          </a:p>
          <a:p>
            <a:pPr marL="0" indent="0">
              <a:buNone/>
            </a:pPr>
            <a:r>
              <a:rPr lang="en-US" dirty="0"/>
              <a:t> </a:t>
            </a:r>
            <a:endParaRPr lang="de-DE" dirty="0"/>
          </a:p>
          <a:p>
            <a:pPr marL="0" indent="0">
              <a:buNone/>
            </a:pPr>
            <a:r>
              <a:rPr lang="en-US" dirty="0"/>
              <a:t>The online test is available in your </a:t>
            </a:r>
            <a:r>
              <a:rPr lang="en-US" dirty="0" err="1"/>
              <a:t>campUAS</a:t>
            </a:r>
            <a:r>
              <a:rPr lang="en-US" dirty="0"/>
              <a:t> course room. In order to access the online placement exam, you must have a </a:t>
            </a:r>
            <a:r>
              <a:rPr lang="en-US" dirty="0" err="1"/>
              <a:t>campUAS</a:t>
            </a:r>
            <a:r>
              <a:rPr lang="en-US" dirty="0"/>
              <a:t> account. You can access the test via the FRA-UAS </a:t>
            </a:r>
            <a:r>
              <a:rPr lang="en-US" dirty="0" err="1"/>
              <a:t>campUAS</a:t>
            </a:r>
            <a:r>
              <a:rPr lang="en-US" dirty="0"/>
              <a:t> platform: </a:t>
            </a:r>
            <a:endParaRPr lang="de-DE" dirty="0"/>
          </a:p>
          <a:p>
            <a:pPr marL="0" indent="0">
              <a:buNone/>
            </a:pPr>
            <a:endParaRPr lang="en-US" dirty="0"/>
          </a:p>
          <a:p>
            <a:pPr marL="0" indent="0">
              <a:buNone/>
            </a:pPr>
            <a:r>
              <a:rPr lang="en-US" b="1" dirty="0"/>
              <a:t>Course: Hawthorne/Slawney: Academic Skills EIT – WS 25 26</a:t>
            </a:r>
            <a:endParaRPr lang="de-DE" dirty="0"/>
          </a:p>
          <a:p>
            <a:pPr marL="0" indent="0">
              <a:buNone/>
            </a:pPr>
            <a:r>
              <a:rPr lang="en-US" b="1" dirty="0"/>
              <a:t>Password: Skills</a:t>
            </a:r>
            <a:endParaRPr lang="de-DE" dirty="0"/>
          </a:p>
          <a:p>
            <a:pPr marL="0" indent="0">
              <a:buNone/>
            </a:pPr>
            <a:r>
              <a:rPr lang="en-US" b="1" dirty="0"/>
              <a:t> </a:t>
            </a:r>
            <a:endParaRPr lang="de-DE" dirty="0"/>
          </a:p>
          <a:p>
            <a:pPr marL="0" indent="0">
              <a:buNone/>
            </a:pPr>
            <a:r>
              <a:rPr lang="de-DE" dirty="0"/>
              <a:t>Time </a:t>
            </a:r>
            <a:r>
              <a:rPr lang="de-DE" dirty="0" err="1"/>
              <a:t>is</a:t>
            </a:r>
            <a:r>
              <a:rPr lang="de-DE" dirty="0"/>
              <a:t> </a:t>
            </a:r>
            <a:r>
              <a:rPr lang="de-DE" dirty="0" err="1"/>
              <a:t>given</a:t>
            </a:r>
            <a:r>
              <a:rPr lang="de-DE" dirty="0"/>
              <a:t> </a:t>
            </a:r>
            <a:r>
              <a:rPr lang="de-DE" dirty="0" err="1"/>
              <a:t>to</a:t>
            </a:r>
            <a:r>
              <a:rPr lang="de-DE" dirty="0"/>
              <a:t> </a:t>
            </a:r>
            <a:r>
              <a:rPr lang="de-DE" dirty="0" err="1"/>
              <a:t>you</a:t>
            </a:r>
            <a:r>
              <a:rPr lang="de-DE" dirty="0"/>
              <a:t> in </a:t>
            </a:r>
            <a:r>
              <a:rPr lang="de-DE" dirty="0" err="1"/>
              <a:t>the</a:t>
            </a:r>
            <a:r>
              <a:rPr lang="de-DE" dirty="0"/>
              <a:t> </a:t>
            </a:r>
            <a:r>
              <a:rPr lang="de-DE" dirty="0" err="1"/>
              <a:t>first</a:t>
            </a:r>
            <a:r>
              <a:rPr lang="de-DE" dirty="0"/>
              <a:t> </a:t>
            </a:r>
            <a:r>
              <a:rPr lang="de-DE" dirty="0" err="1"/>
              <a:t>lesson</a:t>
            </a:r>
            <a:r>
              <a:rPr lang="de-DE" dirty="0"/>
              <a:t> </a:t>
            </a:r>
            <a:r>
              <a:rPr lang="de-DE" dirty="0" err="1"/>
              <a:t>to</a:t>
            </a:r>
            <a:r>
              <a:rPr lang="de-DE" dirty="0"/>
              <a:t> do </a:t>
            </a:r>
            <a:r>
              <a:rPr lang="de-DE" dirty="0" err="1"/>
              <a:t>this</a:t>
            </a:r>
            <a:r>
              <a:rPr lang="de-DE" dirty="0"/>
              <a:t> </a:t>
            </a:r>
            <a:r>
              <a:rPr lang="de-DE" dirty="0" err="1"/>
              <a:t>exam</a:t>
            </a:r>
            <a:r>
              <a:rPr lang="de-DE" dirty="0"/>
              <a:t> </a:t>
            </a:r>
            <a:r>
              <a:rPr lang="de-DE" dirty="0" err="1"/>
              <a:t>up</a:t>
            </a:r>
            <a:r>
              <a:rPr lang="de-DE" dirty="0"/>
              <a:t> </a:t>
            </a:r>
            <a:r>
              <a:rPr lang="de-DE" dirty="0" err="1"/>
              <a:t>to</a:t>
            </a:r>
            <a:r>
              <a:rPr lang="de-DE" dirty="0"/>
              <a:t> </a:t>
            </a:r>
            <a:r>
              <a:rPr lang="de-DE" dirty="0" err="1"/>
              <a:t>two</a:t>
            </a:r>
            <a:r>
              <a:rPr lang="de-DE" dirty="0"/>
              <a:t> </a:t>
            </a:r>
            <a:r>
              <a:rPr lang="de-DE" dirty="0" err="1"/>
              <a:t>times</a:t>
            </a:r>
            <a:r>
              <a:rPr lang="de-DE" dirty="0"/>
              <a:t>.  </a:t>
            </a:r>
            <a:r>
              <a:rPr lang="de-DE" dirty="0" err="1"/>
              <a:t>If</a:t>
            </a:r>
            <a:r>
              <a:rPr lang="de-DE" dirty="0"/>
              <a:t> </a:t>
            </a:r>
            <a:r>
              <a:rPr lang="de-DE" dirty="0" err="1"/>
              <a:t>you</a:t>
            </a:r>
            <a:r>
              <a:rPr lang="de-DE" dirty="0"/>
              <a:t> </a:t>
            </a:r>
            <a:r>
              <a:rPr lang="de-DE" dirty="0" err="1"/>
              <a:t>have</a:t>
            </a:r>
            <a:r>
              <a:rPr lang="de-DE" dirty="0"/>
              <a:t> </a:t>
            </a:r>
            <a:r>
              <a:rPr lang="de-DE" dirty="0" err="1"/>
              <a:t>less</a:t>
            </a:r>
            <a:r>
              <a:rPr lang="de-DE" dirty="0"/>
              <a:t> </a:t>
            </a:r>
            <a:r>
              <a:rPr lang="de-DE" dirty="0" err="1"/>
              <a:t>than</a:t>
            </a:r>
            <a:r>
              <a:rPr lang="de-DE" dirty="0"/>
              <a:t> 50 </a:t>
            </a:r>
            <a:r>
              <a:rPr lang="de-DE" dirty="0" err="1"/>
              <a:t>points</a:t>
            </a:r>
            <a:r>
              <a:rPr lang="de-DE" dirty="0"/>
              <a:t> </a:t>
            </a:r>
            <a:r>
              <a:rPr lang="de-DE" dirty="0" err="1"/>
              <a:t>correct</a:t>
            </a:r>
            <a:r>
              <a:rPr lang="de-DE" dirty="0"/>
              <a:t> on </a:t>
            </a:r>
            <a:r>
              <a:rPr lang="de-DE" dirty="0" err="1"/>
              <a:t>the</a:t>
            </a:r>
            <a:r>
              <a:rPr lang="de-DE" dirty="0"/>
              <a:t> Online Placement Test </a:t>
            </a:r>
            <a:r>
              <a:rPr lang="de-DE" dirty="0" err="1"/>
              <a:t>you</a:t>
            </a:r>
            <a:r>
              <a:rPr lang="de-DE" dirty="0"/>
              <a:t> will </a:t>
            </a:r>
            <a:r>
              <a:rPr lang="de-DE" dirty="0" err="1"/>
              <a:t>need</a:t>
            </a:r>
            <a:r>
              <a:rPr lang="de-DE" dirty="0"/>
              <a:t> </a:t>
            </a:r>
            <a:r>
              <a:rPr lang="de-DE" dirty="0" err="1"/>
              <a:t>to</a:t>
            </a:r>
            <a:r>
              <a:rPr lang="de-DE" dirty="0"/>
              <a:t> </a:t>
            </a:r>
            <a:r>
              <a:rPr lang="de-DE" dirty="0" err="1"/>
              <a:t>strengthen</a:t>
            </a:r>
            <a:r>
              <a:rPr lang="de-DE" dirty="0"/>
              <a:t> </a:t>
            </a:r>
            <a:r>
              <a:rPr lang="de-DE" dirty="0" err="1"/>
              <a:t>your</a:t>
            </a:r>
            <a:r>
              <a:rPr lang="de-DE" dirty="0"/>
              <a:t> English </a:t>
            </a:r>
            <a:r>
              <a:rPr lang="de-DE" dirty="0" err="1"/>
              <a:t>throughout</a:t>
            </a:r>
            <a:r>
              <a:rPr lang="de-DE" dirty="0"/>
              <a:t> </a:t>
            </a:r>
            <a:r>
              <a:rPr lang="de-DE" dirty="0" err="1"/>
              <a:t>the</a:t>
            </a:r>
            <a:r>
              <a:rPr lang="de-DE" dirty="0"/>
              <a:t> </a:t>
            </a:r>
            <a:r>
              <a:rPr lang="de-DE" dirty="0" err="1"/>
              <a:t>semester</a:t>
            </a:r>
            <a:r>
              <a:rPr lang="de-DE" dirty="0"/>
              <a:t>.</a:t>
            </a:r>
          </a:p>
        </p:txBody>
      </p:sp>
    </p:spTree>
    <p:extLst>
      <p:ext uri="{BB962C8B-B14F-4D97-AF65-F5344CB8AC3E}">
        <p14:creationId xmlns:p14="http://schemas.microsoft.com/office/powerpoint/2010/main" val="304376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33</a:t>
            </a:fld>
            <a:endParaRPr/>
          </a:p>
        </p:txBody>
      </p:sp>
      <p:sp>
        <p:nvSpPr>
          <p:cNvPr id="200"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20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Any questions???</a:t>
            </a:r>
          </a:p>
        </p:txBody>
      </p:sp>
      <p:pic>
        <p:nvPicPr>
          <p:cNvPr id="202" name="Grafik 9" descr="Grafik 9"/>
          <p:cNvPicPr>
            <a:picLocks noChangeAspect="1"/>
          </p:cNvPicPr>
          <p:nvPr/>
        </p:nvPicPr>
        <p:blipFill>
          <a:blip r:embed="rId2"/>
          <a:stretch>
            <a:fillRect/>
          </a:stretch>
        </p:blipFill>
        <p:spPr>
          <a:xfrm>
            <a:off x="970773" y="2593182"/>
            <a:ext cx="5518928" cy="2573014"/>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Fußzeilenplatzhalter 3"/>
          <p:cNvSpPr txBox="1"/>
          <p:nvPr/>
        </p:nvSpPr>
        <p:spPr>
          <a:xfrm>
            <a:off x="1155755" y="5812331"/>
            <a:ext cx="6979613"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205" name="Textplatzhalter 1"/>
          <p:cNvSpPr txBox="1">
            <a:spLocks noGrp="1"/>
          </p:cNvSpPr>
          <p:nvPr>
            <p:ph type="body" idx="1"/>
          </p:nvPr>
        </p:nvSpPr>
        <p:spPr>
          <a:xfrm>
            <a:off x="414336" y="2436019"/>
            <a:ext cx="7721033" cy="3152621"/>
          </a:xfrm>
          <a:prstGeom prst="rect">
            <a:avLst/>
          </a:prstGeom>
        </p:spPr>
        <p:txBody>
          <a:bodyPr>
            <a:normAutofit/>
          </a:bodyPr>
          <a:lstStyle/>
          <a:p>
            <a:pPr marL="0" indent="0">
              <a:buNone/>
            </a:pPr>
            <a:r>
              <a:rPr dirty="0"/>
              <a:t>James Slawney</a:t>
            </a:r>
          </a:p>
          <a:p>
            <a:pPr marL="0" indent="0">
              <a:buNone/>
            </a:pPr>
            <a:r>
              <a:rPr lang="de-DE" dirty="0"/>
              <a:t>j</a:t>
            </a:r>
            <a:r>
              <a:rPr dirty="0" err="1"/>
              <a:t>slawne</a:t>
            </a:r>
            <a:r>
              <a:rPr lang="de-DE" dirty="0"/>
              <a:t>y</a:t>
            </a:r>
            <a:r>
              <a:rPr dirty="0"/>
              <a:t>@fra-uas.de</a:t>
            </a:r>
          </a:p>
          <a:p>
            <a:pPr marL="0" indent="0">
              <a:buNone/>
            </a:pPr>
            <a:endParaRPr lang="de-DE" dirty="0"/>
          </a:p>
          <a:p>
            <a:pPr marL="0" indent="0">
              <a:buNone/>
            </a:pPr>
            <a:r>
              <a:rPr lang="de-DE" dirty="0"/>
              <a:t>Office Hours: </a:t>
            </a:r>
            <a:r>
              <a:rPr lang="de-DE" dirty="0" err="1"/>
              <a:t>Tuesdays</a:t>
            </a:r>
            <a:r>
              <a:rPr lang="de-DE" dirty="0"/>
              <a:t>, 14.00-15.00, 2/375</a:t>
            </a:r>
            <a:endParaRPr dirty="0"/>
          </a:p>
        </p:txBody>
      </p:sp>
      <p:sp>
        <p:nvSpPr>
          <p:cNvPr id="206" name="Textplatzhalter 2"/>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Fachsprachenzentrum (FSZ)</a:t>
            </a:r>
          </a:p>
        </p:txBody>
      </p:sp>
      <p:sp>
        <p:nvSpPr>
          <p:cNvPr id="207"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34</a:t>
            </a:fld>
            <a:endParaRPr/>
          </a:p>
        </p:txBody>
      </p:sp>
      <p:sp>
        <p:nvSpPr>
          <p:cNvPr id="208" name="Datumsplatzhalter 5"/>
          <p:cNvSpPr txBox="1"/>
          <p:nvPr/>
        </p:nvSpPr>
        <p:spPr>
          <a:xfrm>
            <a:off x="616392" y="5812331"/>
            <a:ext cx="464655" cy="115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1000">
                <a:solidFill>
                  <a:srgbClr val="002060"/>
                </a:solidFill>
              </a:defRPr>
            </a:lvl1pPr>
          </a:lstStyle>
          <a:p>
            <a:r>
              <a:rPr sz="750"/>
              <a:t>11.10.2024</a:t>
            </a:r>
          </a:p>
        </p:txBody>
      </p:sp>
      <p:sp>
        <p:nvSpPr>
          <p:cNvPr id="209"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Contact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endParaRPr lang="de-DE" dirty="0"/>
          </a:p>
        </p:txBody>
      </p:sp>
      <p:sp>
        <p:nvSpPr>
          <p:cNvPr id="3" name="Inhaltsplatzhalter 2"/>
          <p:cNvSpPr>
            <a:spLocks noGrp="1"/>
          </p:cNvSpPr>
          <p:nvPr>
            <p:ph idx="1"/>
          </p:nvPr>
        </p:nvSpPr>
        <p:spPr/>
        <p:txBody>
          <a:bodyPr/>
          <a:lstStyle/>
          <a:p>
            <a:pPr marL="0" indent="0">
              <a:buNone/>
            </a:pPr>
            <a:r>
              <a:rPr lang="de-DE" dirty="0"/>
              <a:t>See </a:t>
            </a:r>
            <a:r>
              <a:rPr lang="de-DE" dirty="0" err="1"/>
              <a:t>you</a:t>
            </a:r>
            <a:r>
              <a:rPr lang="de-DE" dirty="0"/>
              <a:t> in </a:t>
            </a:r>
            <a:r>
              <a:rPr lang="de-DE" dirty="0" err="1"/>
              <a:t>class</a:t>
            </a:r>
            <a:r>
              <a:rPr lang="de-DE" dirty="0"/>
              <a:t> </a:t>
            </a:r>
            <a:r>
              <a:rPr lang="de-DE" dirty="0" err="1"/>
              <a:t>next</a:t>
            </a:r>
            <a:r>
              <a:rPr lang="de-DE" dirty="0"/>
              <a:t> </a:t>
            </a:r>
            <a:r>
              <a:rPr lang="de-DE" dirty="0" err="1"/>
              <a:t>week</a:t>
            </a:r>
            <a:r>
              <a:rPr lang="de-DE" dirty="0"/>
              <a:t>.</a:t>
            </a:r>
          </a:p>
          <a:p>
            <a:pPr marL="0" indent="0">
              <a:buNone/>
            </a:pPr>
            <a:endParaRPr lang="de-DE" dirty="0"/>
          </a:p>
          <a:p>
            <a:pPr marL="0" indent="0">
              <a:buNone/>
            </a:pPr>
            <a:r>
              <a:rPr lang="de-DE" dirty="0"/>
              <a:t>Use </a:t>
            </a:r>
            <a:r>
              <a:rPr lang="de-DE" dirty="0" err="1"/>
              <a:t>remaining</a:t>
            </a:r>
            <a:r>
              <a:rPr lang="de-DE" dirty="0"/>
              <a:t> time </a:t>
            </a:r>
            <a:r>
              <a:rPr lang="de-DE" dirty="0" err="1"/>
              <a:t>to</a:t>
            </a:r>
            <a:r>
              <a:rPr lang="de-DE" dirty="0"/>
              <a:t> do </a:t>
            </a:r>
            <a:r>
              <a:rPr lang="de-DE" dirty="0" err="1"/>
              <a:t>the</a:t>
            </a:r>
            <a:r>
              <a:rPr lang="de-DE" dirty="0"/>
              <a:t> Entrance </a:t>
            </a:r>
            <a:r>
              <a:rPr lang="de-DE" dirty="0" err="1"/>
              <a:t>Exam</a:t>
            </a:r>
            <a:r>
              <a:rPr lang="de-DE" dirty="0"/>
              <a:t> on </a:t>
            </a:r>
            <a:r>
              <a:rPr lang="de-DE" dirty="0" err="1"/>
              <a:t>campUAS</a:t>
            </a:r>
            <a:r>
              <a:rPr lang="de-DE" dirty="0"/>
              <a:t>.</a:t>
            </a:r>
          </a:p>
        </p:txBody>
      </p:sp>
    </p:spTree>
    <p:extLst>
      <p:ext uri="{BB962C8B-B14F-4D97-AF65-F5344CB8AC3E}">
        <p14:creationId xmlns:p14="http://schemas.microsoft.com/office/powerpoint/2010/main" val="416563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de-DE" altLang="de-DE" sz="4000" dirty="0" err="1"/>
              <a:t>CampUAS</a:t>
            </a:r>
            <a:r>
              <a:rPr lang="de-DE" altLang="de-DE" sz="4000" dirty="0"/>
              <a:t> Online Course </a:t>
            </a:r>
            <a:r>
              <a:rPr lang="de-DE" altLang="de-DE" sz="4000" dirty="0" err="1"/>
              <a:t>for</a:t>
            </a:r>
            <a:r>
              <a:rPr lang="de-DE" altLang="de-DE" sz="4000" dirty="0"/>
              <a:t> Academic Skills </a:t>
            </a:r>
            <a:r>
              <a:rPr lang="de-DE" altLang="de-DE" sz="4000" dirty="0" err="1"/>
              <a:t>Program</a:t>
            </a:r>
            <a:r>
              <a:rPr lang="de-DE" altLang="de-DE" sz="4000" dirty="0"/>
              <a:t> in EIT</a:t>
            </a:r>
          </a:p>
        </p:txBody>
      </p:sp>
      <p:sp>
        <p:nvSpPr>
          <p:cNvPr id="27651" name="Rectangle 3"/>
          <p:cNvSpPr>
            <a:spLocks noGrp="1" noChangeArrowheads="1"/>
          </p:cNvSpPr>
          <p:nvPr>
            <p:ph type="body" idx="1"/>
          </p:nvPr>
        </p:nvSpPr>
        <p:spPr/>
        <p:txBody>
          <a:bodyPr/>
          <a:lstStyle/>
          <a:p>
            <a:pPr eaLnBrk="1" hangingPunct="1"/>
            <a:r>
              <a:rPr lang="de-DE" altLang="de-DE" dirty="0"/>
              <a:t>Course Title: „Hawthorne/Slawney: Academic Skills EIT –  WS 25 26“  </a:t>
            </a:r>
          </a:p>
          <a:p>
            <a:pPr eaLnBrk="1" hangingPunct="1"/>
            <a:r>
              <a:rPr lang="de-DE" altLang="de-DE" dirty="0" err="1"/>
              <a:t>Located</a:t>
            </a:r>
            <a:r>
              <a:rPr lang="de-DE" altLang="de-DE" dirty="0"/>
              <a:t> in </a:t>
            </a:r>
            <a:r>
              <a:rPr lang="de-DE" altLang="de-DE" dirty="0" err="1"/>
              <a:t>the</a:t>
            </a:r>
            <a:r>
              <a:rPr lang="de-DE" altLang="de-DE" dirty="0"/>
              <a:t> </a:t>
            </a:r>
            <a:r>
              <a:rPr lang="de-DE" altLang="de-DE" dirty="0" err="1"/>
              <a:t>CampUAS</a:t>
            </a:r>
            <a:r>
              <a:rPr lang="de-DE" altLang="de-DE" dirty="0"/>
              <a:t> </a:t>
            </a:r>
            <a:r>
              <a:rPr lang="de-DE" altLang="de-DE" dirty="0" err="1"/>
              <a:t>section</a:t>
            </a:r>
            <a:r>
              <a:rPr lang="de-DE" altLang="de-DE" dirty="0"/>
              <a:t> </a:t>
            </a:r>
            <a:r>
              <a:rPr lang="de-DE" altLang="de-DE" dirty="0" err="1"/>
              <a:t>for</a:t>
            </a:r>
            <a:r>
              <a:rPr lang="de-DE" altLang="de-DE" dirty="0"/>
              <a:t> Fachsprachenzentrum--FSZ.</a:t>
            </a:r>
          </a:p>
          <a:p>
            <a:pPr eaLnBrk="1" hangingPunct="1"/>
            <a:r>
              <a:rPr lang="de-DE" altLang="de-DE" dirty="0"/>
              <a:t>Password: </a:t>
            </a:r>
            <a:r>
              <a:rPr lang="de-DE" altLang="de-DE" dirty="0">
                <a:solidFill>
                  <a:srgbClr val="FF0000"/>
                </a:solidFill>
              </a:rPr>
              <a:t>Skills</a:t>
            </a:r>
          </a:p>
          <a:p>
            <a:pPr eaLnBrk="1" hangingPunct="1"/>
            <a:r>
              <a:rPr lang="de-DE" altLang="de-DE" dirty="0" err="1"/>
              <a:t>Please</a:t>
            </a:r>
            <a:r>
              <a:rPr lang="de-DE" altLang="de-DE" dirty="0"/>
              <a:t> </a:t>
            </a:r>
            <a:r>
              <a:rPr lang="de-DE" altLang="de-DE" dirty="0" err="1"/>
              <a:t>feel</a:t>
            </a:r>
            <a:r>
              <a:rPr lang="de-DE" altLang="de-DE" dirty="0"/>
              <a:t> </a:t>
            </a:r>
            <a:r>
              <a:rPr lang="de-DE" altLang="de-DE" dirty="0" err="1"/>
              <a:t>free</a:t>
            </a:r>
            <a:r>
              <a:rPr lang="de-DE" altLang="de-DE" dirty="0"/>
              <a:t> </a:t>
            </a:r>
            <a:r>
              <a:rPr lang="de-DE" altLang="de-DE" dirty="0" err="1"/>
              <a:t>to</a:t>
            </a:r>
            <a:r>
              <a:rPr lang="de-DE" altLang="de-DE" dirty="0"/>
              <a:t> </a:t>
            </a:r>
            <a:r>
              <a:rPr lang="de-DE" altLang="de-DE" dirty="0" err="1"/>
              <a:t>sign</a:t>
            </a:r>
            <a:r>
              <a:rPr lang="de-DE" altLang="de-DE" dirty="0"/>
              <a:t> in </a:t>
            </a:r>
            <a:r>
              <a:rPr lang="de-DE" altLang="de-DE" dirty="0" err="1"/>
              <a:t>right</a:t>
            </a:r>
            <a:r>
              <a:rPr lang="de-DE" altLang="de-DE" dirty="0"/>
              <a:t> </a:t>
            </a:r>
            <a:r>
              <a:rPr lang="de-DE" altLang="de-DE" dirty="0" err="1"/>
              <a:t>away</a:t>
            </a:r>
            <a:r>
              <a:rPr lang="de-DE" altLang="de-DE" dirty="0"/>
              <a:t>.</a:t>
            </a:r>
          </a:p>
        </p:txBody>
      </p:sp>
    </p:spTree>
    <p:extLst>
      <p:ext uri="{BB962C8B-B14F-4D97-AF65-F5344CB8AC3E}">
        <p14:creationId xmlns:p14="http://schemas.microsoft.com/office/powerpoint/2010/main" val="426735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F2D06-B353-42A5-BE53-F2D644F33834}"/>
              </a:ext>
            </a:extLst>
          </p:cNvPr>
          <p:cNvSpPr>
            <a:spLocks noGrp="1"/>
          </p:cNvSpPr>
          <p:nvPr>
            <p:ph type="title"/>
          </p:nvPr>
        </p:nvSpPr>
        <p:spPr/>
        <p:txBody>
          <a:bodyPr/>
          <a:lstStyle/>
          <a:p>
            <a:r>
              <a:rPr lang="de-DE" dirty="0" err="1"/>
              <a:t>Today‘s</a:t>
            </a:r>
            <a:r>
              <a:rPr lang="de-DE" dirty="0"/>
              <a:t> Orientation Session</a:t>
            </a:r>
          </a:p>
        </p:txBody>
      </p:sp>
      <p:sp>
        <p:nvSpPr>
          <p:cNvPr id="3" name="Inhaltsplatzhalter 2">
            <a:extLst>
              <a:ext uri="{FF2B5EF4-FFF2-40B4-BE49-F238E27FC236}">
                <a16:creationId xmlns:a16="http://schemas.microsoft.com/office/drawing/2014/main" id="{AD039E04-3E6D-4E48-92E8-429DCA893B38}"/>
              </a:ext>
            </a:extLst>
          </p:cNvPr>
          <p:cNvSpPr>
            <a:spLocks noGrp="1"/>
          </p:cNvSpPr>
          <p:nvPr>
            <p:ph idx="1"/>
          </p:nvPr>
        </p:nvSpPr>
        <p:spPr/>
        <p:txBody>
          <a:bodyPr/>
          <a:lstStyle/>
          <a:p>
            <a:r>
              <a:rPr lang="de-DE" dirty="0"/>
              <a:t>Information About </a:t>
            </a:r>
            <a:r>
              <a:rPr lang="de-DE" dirty="0" err="1"/>
              <a:t>the</a:t>
            </a:r>
            <a:r>
              <a:rPr lang="de-DE" dirty="0"/>
              <a:t> Course </a:t>
            </a:r>
            <a:r>
              <a:rPr lang="de-DE" dirty="0" err="1"/>
              <a:t>Program</a:t>
            </a:r>
            <a:endParaRPr lang="de-DE" dirty="0"/>
          </a:p>
          <a:p>
            <a:r>
              <a:rPr lang="de-DE" dirty="0"/>
              <a:t>Time </a:t>
            </a:r>
            <a:r>
              <a:rPr lang="de-DE" dirty="0" err="1"/>
              <a:t>for</a:t>
            </a:r>
            <a:r>
              <a:rPr lang="de-DE" dirty="0"/>
              <a:t> </a:t>
            </a:r>
            <a:r>
              <a:rPr lang="de-DE" dirty="0" err="1"/>
              <a:t>You</a:t>
            </a:r>
            <a:r>
              <a:rPr lang="de-DE" dirty="0"/>
              <a:t> </a:t>
            </a:r>
            <a:r>
              <a:rPr lang="de-DE" dirty="0" err="1"/>
              <a:t>to</a:t>
            </a:r>
            <a:r>
              <a:rPr lang="de-DE" dirty="0"/>
              <a:t> Do </a:t>
            </a:r>
            <a:r>
              <a:rPr lang="de-DE" dirty="0" err="1"/>
              <a:t>the</a:t>
            </a:r>
            <a:r>
              <a:rPr lang="de-DE" dirty="0"/>
              <a:t> Online Electronic Entrance </a:t>
            </a:r>
            <a:r>
              <a:rPr lang="de-DE" dirty="0" err="1"/>
              <a:t>Exam</a:t>
            </a:r>
            <a:r>
              <a:rPr lang="de-DE" dirty="0"/>
              <a:t> in English</a:t>
            </a:r>
          </a:p>
          <a:p>
            <a:pPr marL="0" indent="0">
              <a:buNone/>
            </a:pPr>
            <a:endParaRPr lang="de-DE" dirty="0"/>
          </a:p>
        </p:txBody>
      </p:sp>
    </p:spTree>
    <p:extLst>
      <p:ext uri="{BB962C8B-B14F-4D97-AF65-F5344CB8AC3E}">
        <p14:creationId xmlns:p14="http://schemas.microsoft.com/office/powerpoint/2010/main" val="420089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Brief </a:t>
            </a:r>
            <a:r>
              <a:rPr lang="de-DE" dirty="0" err="1"/>
              <a:t>Overview</a:t>
            </a:r>
            <a:r>
              <a:rPr lang="de-DE" dirty="0"/>
              <a:t>: </a:t>
            </a:r>
            <a:br>
              <a:rPr lang="de-DE" dirty="0"/>
            </a:br>
            <a:r>
              <a:rPr lang="de-DE" dirty="0"/>
              <a:t>Academic Skills Course </a:t>
            </a:r>
            <a:r>
              <a:rPr lang="de-DE" dirty="0" err="1"/>
              <a:t>Program</a:t>
            </a:r>
            <a:endParaRPr lang="de-DE" dirty="0"/>
          </a:p>
        </p:txBody>
      </p:sp>
      <p:sp>
        <p:nvSpPr>
          <p:cNvPr id="3" name="Inhaltsplatzhalter 2"/>
          <p:cNvSpPr>
            <a:spLocks noGrp="1"/>
          </p:cNvSpPr>
          <p:nvPr>
            <p:ph idx="1"/>
          </p:nvPr>
        </p:nvSpPr>
        <p:spPr/>
        <p:txBody>
          <a:bodyPr>
            <a:normAutofit fontScale="55000" lnSpcReduction="20000"/>
          </a:bodyPr>
          <a:lstStyle/>
          <a:p>
            <a:r>
              <a:rPr lang="de-DE" dirty="0"/>
              <a:t>Focus on Technical English &amp; Academic Skills</a:t>
            </a:r>
          </a:p>
          <a:p>
            <a:r>
              <a:rPr lang="de-DE" dirty="0"/>
              <a:t>Book (</a:t>
            </a:r>
            <a:r>
              <a:rPr lang="de-DE" dirty="0" err="1"/>
              <a:t>see</a:t>
            </a:r>
            <a:r>
              <a:rPr lang="de-DE" dirty="0"/>
              <a:t> </a:t>
            </a:r>
            <a:r>
              <a:rPr lang="de-DE" dirty="0" err="1"/>
              <a:t>CampUAS</a:t>
            </a:r>
            <a:r>
              <a:rPr lang="de-DE" dirty="0"/>
              <a:t>): Cambridge English </a:t>
            </a:r>
            <a:r>
              <a:rPr lang="de-DE" dirty="0" err="1"/>
              <a:t>for</a:t>
            </a:r>
            <a:r>
              <a:rPr lang="de-DE" dirty="0"/>
              <a:t> Engineering, Mark </a:t>
            </a:r>
            <a:r>
              <a:rPr lang="de-DE" dirty="0" err="1"/>
              <a:t>Ibbotson</a:t>
            </a:r>
            <a:r>
              <a:rPr lang="de-DE" dirty="0"/>
              <a:t>, (Cambridge UP, 2008).  </a:t>
            </a:r>
            <a:r>
              <a:rPr lang="de-DE" dirty="0" err="1"/>
              <a:t>Available</a:t>
            </a:r>
            <a:r>
              <a:rPr lang="de-DE" dirty="0"/>
              <a:t> </a:t>
            </a:r>
            <a:r>
              <a:rPr lang="de-DE" dirty="0" err="1"/>
              <a:t>from</a:t>
            </a:r>
            <a:r>
              <a:rPr lang="de-DE" dirty="0"/>
              <a:t> Amazon </a:t>
            </a:r>
            <a:r>
              <a:rPr lang="de-DE" dirty="0" err="1"/>
              <a:t>or</a:t>
            </a:r>
            <a:r>
              <a:rPr lang="de-DE" dirty="0"/>
              <a:t> in Campus Library </a:t>
            </a:r>
            <a:r>
              <a:rPr lang="de-DE" dirty="0" err="1"/>
              <a:t>as</a:t>
            </a:r>
            <a:r>
              <a:rPr lang="de-DE" dirty="0"/>
              <a:t> „Semesterapparat“</a:t>
            </a:r>
          </a:p>
          <a:p>
            <a:r>
              <a:rPr lang="de-DE" dirty="0"/>
              <a:t> </a:t>
            </a:r>
            <a:r>
              <a:rPr lang="de-DE" dirty="0" err="1"/>
              <a:t>Prerequisites</a:t>
            </a:r>
            <a:r>
              <a:rPr lang="de-DE" dirty="0"/>
              <a:t>: B2 School English</a:t>
            </a:r>
          </a:p>
          <a:p>
            <a:r>
              <a:rPr lang="de-DE" dirty="0"/>
              <a:t>Deadline </a:t>
            </a:r>
            <a:r>
              <a:rPr lang="de-DE" dirty="0" err="1"/>
              <a:t>for</a:t>
            </a:r>
            <a:r>
              <a:rPr lang="de-DE" dirty="0"/>
              <a:t> Registration </a:t>
            </a:r>
            <a:r>
              <a:rPr lang="de-DE" dirty="0" err="1"/>
              <a:t>for</a:t>
            </a:r>
            <a:r>
              <a:rPr lang="de-DE" dirty="0"/>
              <a:t> Academic Skills Module: </a:t>
            </a:r>
            <a:r>
              <a:rPr lang="de-DE" dirty="0" err="1"/>
              <a:t>please</a:t>
            </a:r>
            <a:r>
              <a:rPr lang="de-DE" dirty="0"/>
              <a:t> </a:t>
            </a:r>
            <a:r>
              <a:rPr lang="de-DE" dirty="0" err="1"/>
              <a:t>register</a:t>
            </a:r>
            <a:r>
              <a:rPr lang="de-DE" dirty="0"/>
              <a:t> </a:t>
            </a:r>
            <a:r>
              <a:rPr lang="de-DE" dirty="0" err="1"/>
              <a:t>before</a:t>
            </a:r>
            <a:r>
              <a:rPr lang="de-DE" dirty="0"/>
              <a:t> </a:t>
            </a:r>
            <a:r>
              <a:rPr lang="de-DE" dirty="0" err="1"/>
              <a:t>deadline</a:t>
            </a:r>
            <a:endParaRPr lang="de-DE" dirty="0"/>
          </a:p>
          <a:p>
            <a:r>
              <a:rPr lang="de-DE" dirty="0"/>
              <a:t>Entrance </a:t>
            </a:r>
            <a:r>
              <a:rPr lang="de-DE" dirty="0" err="1"/>
              <a:t>Exam</a:t>
            </a:r>
            <a:r>
              <a:rPr lang="de-DE" dirty="0"/>
              <a:t>: </a:t>
            </a:r>
            <a:r>
              <a:rPr lang="de-DE" dirty="0" err="1"/>
              <a:t>Done</a:t>
            </a:r>
            <a:r>
              <a:rPr lang="de-DE" dirty="0"/>
              <a:t> on </a:t>
            </a:r>
            <a:r>
              <a:rPr lang="de-DE" dirty="0" err="1"/>
              <a:t>campUAS</a:t>
            </a:r>
            <a:r>
              <a:rPr lang="de-DE" dirty="0"/>
              <a:t> First Week </a:t>
            </a:r>
            <a:r>
              <a:rPr lang="de-DE" dirty="0" err="1"/>
              <a:t>of</a:t>
            </a:r>
            <a:r>
              <a:rPr lang="de-DE" dirty="0"/>
              <a:t> Semester – See </a:t>
            </a:r>
            <a:r>
              <a:rPr lang="de-DE" dirty="0" err="1"/>
              <a:t>campUAS</a:t>
            </a:r>
            <a:r>
              <a:rPr lang="de-DE" dirty="0"/>
              <a:t> </a:t>
            </a:r>
            <a:r>
              <a:rPr lang="de-DE" dirty="0" err="1"/>
              <a:t>Platform</a:t>
            </a:r>
            <a:r>
              <a:rPr lang="de-DE" dirty="0"/>
              <a:t>.  In-</a:t>
            </a:r>
            <a:r>
              <a:rPr lang="de-DE" dirty="0" err="1"/>
              <a:t>class</a:t>
            </a:r>
            <a:r>
              <a:rPr lang="de-DE" dirty="0"/>
              <a:t> time </a:t>
            </a:r>
            <a:r>
              <a:rPr lang="de-DE" dirty="0" err="1"/>
              <a:t>first</a:t>
            </a:r>
            <a:r>
              <a:rPr lang="de-DE" dirty="0"/>
              <a:t> </a:t>
            </a:r>
            <a:r>
              <a:rPr lang="de-DE" dirty="0" err="1"/>
              <a:t>week</a:t>
            </a:r>
            <a:r>
              <a:rPr lang="de-DE" dirty="0"/>
              <a:t> </a:t>
            </a:r>
            <a:r>
              <a:rPr lang="de-DE" dirty="0" err="1"/>
              <a:t>is</a:t>
            </a:r>
            <a:r>
              <a:rPr lang="de-DE" dirty="0"/>
              <a:t> </a:t>
            </a:r>
            <a:r>
              <a:rPr lang="de-DE" dirty="0" err="1"/>
              <a:t>reserved</a:t>
            </a:r>
            <a:r>
              <a:rPr lang="de-DE" dirty="0"/>
              <a:t> </a:t>
            </a:r>
            <a:r>
              <a:rPr lang="de-DE" dirty="0" err="1"/>
              <a:t>for</a:t>
            </a:r>
            <a:r>
              <a:rPr lang="de-DE" dirty="0"/>
              <a:t> </a:t>
            </a:r>
            <a:r>
              <a:rPr lang="de-DE" dirty="0" err="1"/>
              <a:t>doing</a:t>
            </a:r>
            <a:r>
              <a:rPr lang="de-DE" dirty="0"/>
              <a:t> </a:t>
            </a:r>
            <a:r>
              <a:rPr lang="de-DE" dirty="0" err="1"/>
              <a:t>the</a:t>
            </a:r>
            <a:r>
              <a:rPr lang="de-DE" dirty="0"/>
              <a:t> Entrance </a:t>
            </a:r>
            <a:r>
              <a:rPr lang="de-DE" dirty="0" err="1"/>
              <a:t>Exam</a:t>
            </a:r>
            <a:r>
              <a:rPr lang="de-DE" dirty="0"/>
              <a:t>.  </a:t>
            </a:r>
          </a:p>
          <a:p>
            <a:r>
              <a:rPr lang="de-DE" dirty="0"/>
              <a:t>Portfolio </a:t>
            </a:r>
            <a:r>
              <a:rPr lang="de-DE" dirty="0" err="1"/>
              <a:t>Exam</a:t>
            </a:r>
            <a:r>
              <a:rPr lang="de-DE" dirty="0"/>
              <a:t>: </a:t>
            </a:r>
            <a:r>
              <a:rPr lang="en-US" dirty="0"/>
              <a:t>1. </a:t>
            </a:r>
            <a:r>
              <a:rPr lang="en-US" b="1" dirty="0"/>
              <a:t>written exam</a:t>
            </a:r>
            <a:r>
              <a:rPr lang="en-US" dirty="0"/>
              <a:t>, 60 minutes (50%, during exam period, in exam room)</a:t>
            </a:r>
            <a:r>
              <a:rPr lang="de-DE" dirty="0"/>
              <a:t>; </a:t>
            </a:r>
            <a:r>
              <a:rPr lang="en-US" dirty="0"/>
              <a:t>2. exercise-based </a:t>
            </a:r>
            <a:r>
              <a:rPr lang="en-US" b="1" dirty="0"/>
              <a:t>presentation</a:t>
            </a:r>
            <a:r>
              <a:rPr lang="en-US" dirty="0"/>
              <a:t>, min. 5, max. 10 minutes (25%, from CW 2 in 2026, appointments via </a:t>
            </a:r>
            <a:r>
              <a:rPr lang="en-US" dirty="0" err="1"/>
              <a:t>campUAS</a:t>
            </a:r>
            <a:r>
              <a:rPr lang="en-US" dirty="0"/>
              <a:t>)</a:t>
            </a:r>
            <a:r>
              <a:rPr lang="de-DE" dirty="0"/>
              <a:t>; </a:t>
            </a:r>
            <a:r>
              <a:rPr lang="en-US" dirty="0"/>
              <a:t>3. </a:t>
            </a:r>
            <a:r>
              <a:rPr lang="en-US" b="1" dirty="0"/>
              <a:t>written scientific report </a:t>
            </a:r>
            <a:r>
              <a:rPr lang="en-US" dirty="0"/>
              <a:t>(25%, assigned on </a:t>
            </a:r>
            <a:r>
              <a:rPr lang="en-US" dirty="0" err="1"/>
              <a:t>campUAS</a:t>
            </a:r>
            <a:r>
              <a:rPr lang="en-US" dirty="0"/>
              <a:t> mid semester, uploaded on </a:t>
            </a:r>
            <a:r>
              <a:rPr lang="en-US" dirty="0" err="1"/>
              <a:t>campUAS</a:t>
            </a:r>
            <a:r>
              <a:rPr lang="en-US" dirty="0"/>
              <a:t>)  </a:t>
            </a:r>
          </a:p>
          <a:p>
            <a:r>
              <a:rPr lang="en-US" dirty="0"/>
              <a:t>Time frame:  You need to do all three of these things in the same semester to get a grade.  You cannot get credit for work from previous semester this semester.</a:t>
            </a:r>
          </a:p>
          <a:p>
            <a:r>
              <a:rPr lang="en-US" dirty="0"/>
              <a:t>Attendance Requirement: you must regularly attend this class—be here at least 70% of the semester.</a:t>
            </a:r>
          </a:p>
        </p:txBody>
      </p:sp>
    </p:spTree>
    <p:extLst>
      <p:ext uri="{BB962C8B-B14F-4D97-AF65-F5344CB8AC3E}">
        <p14:creationId xmlns:p14="http://schemas.microsoft.com/office/powerpoint/2010/main" val="204357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Learning Outcomes </a:t>
            </a:r>
            <a:r>
              <a:rPr lang="de-DE" dirty="0" err="1"/>
              <a:t>and</a:t>
            </a:r>
            <a:r>
              <a:rPr lang="de-DE" dirty="0"/>
              <a:t> Skills</a:t>
            </a:r>
          </a:p>
        </p:txBody>
      </p:sp>
      <p:sp>
        <p:nvSpPr>
          <p:cNvPr id="3" name="Inhaltsplatzhalter 2"/>
          <p:cNvSpPr>
            <a:spLocks noGrp="1"/>
          </p:cNvSpPr>
          <p:nvPr>
            <p:ph idx="1"/>
          </p:nvPr>
        </p:nvSpPr>
        <p:spPr/>
        <p:txBody>
          <a:bodyPr>
            <a:normAutofit fontScale="92500" lnSpcReduction="20000"/>
          </a:bodyPr>
          <a:lstStyle/>
          <a:p>
            <a:pPr marL="0" indent="0">
              <a:buNone/>
            </a:pPr>
            <a:r>
              <a:rPr lang="en-US" dirty="0"/>
              <a:t>The students know the requirements for writing scientific papers and reports.  They are able to work with different scientific sources and to handle the intellectual property rights.  The students enhance their communication skills in English language, especially in a professional engineering context.  They know the basic professional vocabulary.  The students are able to present their results and solutions in English in both written and spoken form.</a:t>
            </a:r>
            <a:endParaRPr lang="de-DE" dirty="0"/>
          </a:p>
          <a:p>
            <a:pPr marL="0" indent="0">
              <a:buNone/>
            </a:pPr>
            <a:r>
              <a:rPr lang="de-DE" dirty="0"/>
              <a:t>(Quelle: Modulhandbuch)</a:t>
            </a:r>
          </a:p>
          <a:p>
            <a:endParaRPr lang="de-DE" dirty="0"/>
          </a:p>
        </p:txBody>
      </p:sp>
    </p:spTree>
    <p:extLst>
      <p:ext uri="{BB962C8B-B14F-4D97-AF65-F5344CB8AC3E}">
        <p14:creationId xmlns:p14="http://schemas.microsoft.com/office/powerpoint/2010/main" val="343857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Contents</a:t>
            </a:r>
          </a:p>
        </p:txBody>
      </p:sp>
      <p:sp>
        <p:nvSpPr>
          <p:cNvPr id="3" name="Inhaltsplatzhalter 2"/>
          <p:cNvSpPr>
            <a:spLocks noGrp="1"/>
          </p:cNvSpPr>
          <p:nvPr>
            <p:ph idx="1"/>
          </p:nvPr>
        </p:nvSpPr>
        <p:spPr/>
        <p:txBody>
          <a:bodyPr/>
          <a:lstStyle/>
          <a:p>
            <a:r>
              <a:rPr lang="en-US" dirty="0"/>
              <a:t>Technical English (2.5 SWS)</a:t>
            </a:r>
          </a:p>
          <a:p>
            <a:r>
              <a:rPr lang="en-US" dirty="0"/>
              <a:t>Scientific writing, communication and presentation technique (1.5 SWS)</a:t>
            </a:r>
          </a:p>
          <a:p>
            <a:pPr marL="0" indent="0">
              <a:buNone/>
            </a:pPr>
            <a:endParaRPr lang="de-DE" dirty="0"/>
          </a:p>
        </p:txBody>
      </p:sp>
    </p:spTree>
    <p:extLst>
      <p:ext uri="{BB962C8B-B14F-4D97-AF65-F5344CB8AC3E}">
        <p14:creationId xmlns:p14="http://schemas.microsoft.com/office/powerpoint/2010/main" val="57990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Type </a:t>
            </a:r>
            <a:r>
              <a:rPr lang="de-DE" dirty="0" err="1"/>
              <a:t>of</a:t>
            </a:r>
            <a:r>
              <a:rPr lang="de-DE" dirty="0"/>
              <a:t> </a:t>
            </a:r>
            <a:r>
              <a:rPr lang="de-DE" dirty="0" err="1"/>
              <a:t>Exam</a:t>
            </a:r>
            <a:endParaRPr lang="de-DE" dirty="0"/>
          </a:p>
        </p:txBody>
      </p:sp>
      <p:sp>
        <p:nvSpPr>
          <p:cNvPr id="3" name="Inhaltsplatzhalter 2"/>
          <p:cNvSpPr>
            <a:spLocks noGrp="1"/>
          </p:cNvSpPr>
          <p:nvPr>
            <p:ph idx="1"/>
          </p:nvPr>
        </p:nvSpPr>
        <p:spPr/>
        <p:txBody>
          <a:bodyPr/>
          <a:lstStyle/>
          <a:p>
            <a:r>
              <a:rPr lang="en-US" b="1" dirty="0"/>
              <a:t>„</a:t>
            </a:r>
            <a:r>
              <a:rPr lang="en-US" b="1" dirty="0" err="1"/>
              <a:t>Prüfungsleistung</a:t>
            </a:r>
            <a:r>
              <a:rPr lang="en-US" b="1" dirty="0"/>
              <a:t>“ (PL).  </a:t>
            </a:r>
          </a:p>
          <a:p>
            <a:r>
              <a:rPr lang="en-US" b="1" dirty="0"/>
              <a:t>You can take this exam only a limited number of times (3x) before nation-wide ex-matriculation from the Study Program.</a:t>
            </a:r>
            <a:endParaRPr lang="de-DE" dirty="0"/>
          </a:p>
          <a:p>
            <a:endParaRPr lang="de-DE" dirty="0"/>
          </a:p>
        </p:txBody>
      </p:sp>
    </p:spTree>
    <p:extLst>
      <p:ext uri="{BB962C8B-B14F-4D97-AF65-F5344CB8AC3E}">
        <p14:creationId xmlns:p14="http://schemas.microsoft.com/office/powerpoint/2010/main" val="55963771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Bildschirmpräsentation (4:3)</PresentationFormat>
  <Paragraphs>193</Paragraphs>
  <Slides>35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35</vt:i4>
      </vt:variant>
    </vt:vector>
  </HeadingPairs>
  <TitlesOfParts>
    <vt:vector size="39" baseType="lpstr">
      <vt:lpstr>Arial</vt:lpstr>
      <vt:lpstr>Calibri</vt:lpstr>
      <vt:lpstr>Space Grotesk Medium</vt:lpstr>
      <vt:lpstr>Larissa</vt:lpstr>
      <vt:lpstr>Module: Academic Skills (5 ECTS) Studiengang: EIT   Slides for Kick-Off</vt:lpstr>
      <vt:lpstr>Course Schedule</vt:lpstr>
      <vt:lpstr>„Zug“ Changes</vt:lpstr>
      <vt:lpstr>CampUAS Online Course for Academic Skills Program in EIT</vt:lpstr>
      <vt:lpstr>Today‘s Orientation Session</vt:lpstr>
      <vt:lpstr>Brief Overview:  Academic Skills Course Program</vt:lpstr>
      <vt:lpstr>Learning Outcomes and Skills</vt:lpstr>
      <vt:lpstr>Module Contents</vt:lpstr>
      <vt:lpstr>Type of Exam</vt:lpstr>
      <vt:lpstr>Breakdown of Different Assignments</vt:lpstr>
      <vt:lpstr>Prerequisites for Written Exam</vt:lpstr>
      <vt:lpstr>Grading</vt:lpstr>
      <vt:lpstr>Basis - Literature</vt:lpstr>
      <vt:lpstr>Where Is The Book Available?</vt:lpstr>
      <vt:lpstr>Language of the Unit</vt:lpstr>
      <vt:lpstr>Teaching Form</vt:lpstr>
      <vt:lpstr>Study Tips</vt:lpstr>
      <vt:lpstr>campUAS Course</vt:lpstr>
      <vt:lpstr>Length of Written Exam</vt:lpstr>
      <vt:lpstr>Date and Place of Exam</vt:lpstr>
      <vt:lpstr>Exam Aids</vt:lpstr>
      <vt:lpstr>Registration</vt:lpstr>
      <vt:lpstr>Exam Preparation</vt:lpstr>
      <vt:lpstr>Pass Grade</vt:lpstr>
      <vt:lpstr>Structure of Exam</vt:lpstr>
      <vt:lpstr>Semester abroad? Daad Sprachnachweis</vt:lpstr>
      <vt:lpstr>FSZ Language courses</vt:lpstr>
      <vt:lpstr>Fachsprachenzertifikat</vt:lpstr>
      <vt:lpstr>Speexx</vt:lpstr>
      <vt:lpstr>EUniTa</vt:lpstr>
      <vt:lpstr>What You Need to Do This Week</vt:lpstr>
      <vt:lpstr>Online Placement Test</vt:lpstr>
      <vt:lpstr>Any questions???</vt:lpstr>
      <vt:lpstr>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Skills Exam Information EEE/IST/EKT</dc:title>
  <dc:creator>Slawney, James</dc:creator>
  <cp:lastModifiedBy>Slawney, James</cp:lastModifiedBy>
  <cp:revision>32</cp:revision>
  <dcterms:created xsi:type="dcterms:W3CDTF">2014-01-24T09:38:25Z</dcterms:created>
  <dcterms:modified xsi:type="dcterms:W3CDTF">2025-10-16T05:38:40Z</dcterms:modified>
</cp:coreProperties>
</file>