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7" r:id="rId8"/>
    <p:sldId id="289" r:id="rId9"/>
    <p:sldId id="290" r:id="rId10"/>
    <p:sldId id="291" r:id="rId11"/>
    <p:sldId id="317" r:id="rId12"/>
    <p:sldId id="307" r:id="rId13"/>
    <p:sldId id="318"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36" autoAdjust="0"/>
    <p:restoredTop sz="94667" autoAdjust="0"/>
  </p:normalViewPr>
  <p:slideViewPr>
    <p:cSldViewPr>
      <p:cViewPr varScale="1">
        <p:scale>
          <a:sx n="76" d="100"/>
          <a:sy n="76" d="100"/>
        </p:scale>
        <p:origin x="-372" y="-90"/>
      </p:cViewPr>
      <p:guideLst>
        <p:guide orient="horz" pos="2160"/>
        <p:guide pos="2880"/>
      </p:guideLst>
    </p:cSldViewPr>
  </p:slideViewPr>
  <p:outlineViewPr>
    <p:cViewPr>
      <p:scale>
        <a:sx n="33" d="100"/>
        <a:sy n="33" d="100"/>
      </p:scale>
      <p:origin x="0" y="3593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9B8B5B0-37F9-4379-8324-4FE76D5526BA}"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11FD0F-677D-422C-ABD4-329405508A05}" type="slidenum">
              <a:rPr lang="de-DE" smtClean="0"/>
              <a:pPr/>
              <a:t>‹Nr.›</a:t>
            </a:fld>
            <a:endParaRPr lang="de-DE"/>
          </a:p>
        </p:txBody>
      </p:sp>
    </p:spTree>
    <p:extLst>
      <p:ext uri="{BB962C8B-B14F-4D97-AF65-F5344CB8AC3E}">
        <p14:creationId xmlns:p14="http://schemas.microsoft.com/office/powerpoint/2010/main" val="291964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B8B5B0-37F9-4379-8324-4FE76D5526BA}"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11FD0F-677D-422C-ABD4-329405508A05}" type="slidenum">
              <a:rPr lang="de-DE" smtClean="0"/>
              <a:pPr/>
              <a:t>‹Nr.›</a:t>
            </a:fld>
            <a:endParaRPr lang="de-DE"/>
          </a:p>
        </p:txBody>
      </p:sp>
    </p:spTree>
    <p:extLst>
      <p:ext uri="{BB962C8B-B14F-4D97-AF65-F5344CB8AC3E}">
        <p14:creationId xmlns:p14="http://schemas.microsoft.com/office/powerpoint/2010/main" val="3902929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B8B5B0-37F9-4379-8324-4FE76D5526BA}"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11FD0F-677D-422C-ABD4-329405508A05}" type="slidenum">
              <a:rPr lang="de-DE" smtClean="0"/>
              <a:pPr/>
              <a:t>‹Nr.›</a:t>
            </a:fld>
            <a:endParaRPr lang="de-DE"/>
          </a:p>
        </p:txBody>
      </p:sp>
    </p:spTree>
    <p:extLst>
      <p:ext uri="{BB962C8B-B14F-4D97-AF65-F5344CB8AC3E}">
        <p14:creationId xmlns:p14="http://schemas.microsoft.com/office/powerpoint/2010/main" val="852509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B8B5B0-37F9-4379-8324-4FE76D5526BA}"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11FD0F-677D-422C-ABD4-329405508A05}" type="slidenum">
              <a:rPr lang="de-DE" smtClean="0"/>
              <a:pPr/>
              <a:t>‹Nr.›</a:t>
            </a:fld>
            <a:endParaRPr lang="de-DE"/>
          </a:p>
        </p:txBody>
      </p:sp>
    </p:spTree>
    <p:extLst>
      <p:ext uri="{BB962C8B-B14F-4D97-AF65-F5344CB8AC3E}">
        <p14:creationId xmlns:p14="http://schemas.microsoft.com/office/powerpoint/2010/main" val="2788103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29B8B5B0-37F9-4379-8324-4FE76D5526BA}" type="datetimeFigureOut">
              <a:rPr lang="de-DE" smtClean="0"/>
              <a:pPr/>
              <a:t>27.01.2014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11FD0F-677D-422C-ABD4-329405508A05}" type="slidenum">
              <a:rPr lang="de-DE" smtClean="0"/>
              <a:pPr/>
              <a:t>‹Nr.›</a:t>
            </a:fld>
            <a:endParaRPr lang="de-DE"/>
          </a:p>
        </p:txBody>
      </p:sp>
    </p:spTree>
    <p:extLst>
      <p:ext uri="{BB962C8B-B14F-4D97-AF65-F5344CB8AC3E}">
        <p14:creationId xmlns:p14="http://schemas.microsoft.com/office/powerpoint/2010/main" val="184518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9B8B5B0-37F9-4379-8324-4FE76D5526BA}" type="datetimeFigureOut">
              <a:rPr lang="de-DE" smtClean="0"/>
              <a:pPr/>
              <a:t>27.01.2014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711FD0F-677D-422C-ABD4-329405508A05}" type="slidenum">
              <a:rPr lang="de-DE" smtClean="0"/>
              <a:pPr/>
              <a:t>‹Nr.›</a:t>
            </a:fld>
            <a:endParaRPr lang="de-DE"/>
          </a:p>
        </p:txBody>
      </p:sp>
    </p:spTree>
    <p:extLst>
      <p:ext uri="{BB962C8B-B14F-4D97-AF65-F5344CB8AC3E}">
        <p14:creationId xmlns:p14="http://schemas.microsoft.com/office/powerpoint/2010/main" val="2787852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9B8B5B0-37F9-4379-8324-4FE76D5526BA}" type="datetimeFigureOut">
              <a:rPr lang="de-DE" smtClean="0"/>
              <a:pPr/>
              <a:t>27.01.2014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711FD0F-677D-422C-ABD4-329405508A05}" type="slidenum">
              <a:rPr lang="de-DE" smtClean="0"/>
              <a:pPr/>
              <a:t>‹Nr.›</a:t>
            </a:fld>
            <a:endParaRPr lang="de-DE"/>
          </a:p>
        </p:txBody>
      </p:sp>
    </p:spTree>
    <p:extLst>
      <p:ext uri="{BB962C8B-B14F-4D97-AF65-F5344CB8AC3E}">
        <p14:creationId xmlns:p14="http://schemas.microsoft.com/office/powerpoint/2010/main" val="1391840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9B8B5B0-37F9-4379-8324-4FE76D5526BA}" type="datetimeFigureOut">
              <a:rPr lang="de-DE" smtClean="0"/>
              <a:pPr/>
              <a:t>27.01.2014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711FD0F-677D-422C-ABD4-329405508A05}" type="slidenum">
              <a:rPr lang="de-DE" smtClean="0"/>
              <a:pPr/>
              <a:t>‹Nr.›</a:t>
            </a:fld>
            <a:endParaRPr lang="de-DE"/>
          </a:p>
        </p:txBody>
      </p:sp>
    </p:spTree>
    <p:extLst>
      <p:ext uri="{BB962C8B-B14F-4D97-AF65-F5344CB8AC3E}">
        <p14:creationId xmlns:p14="http://schemas.microsoft.com/office/powerpoint/2010/main" val="3224667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9B8B5B0-37F9-4379-8324-4FE76D5526BA}" type="datetimeFigureOut">
              <a:rPr lang="de-DE" smtClean="0"/>
              <a:pPr/>
              <a:t>27.01.2014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711FD0F-677D-422C-ABD4-329405508A05}" type="slidenum">
              <a:rPr lang="de-DE" smtClean="0"/>
              <a:pPr/>
              <a:t>‹Nr.›</a:t>
            </a:fld>
            <a:endParaRPr lang="de-DE"/>
          </a:p>
        </p:txBody>
      </p:sp>
    </p:spTree>
    <p:extLst>
      <p:ext uri="{BB962C8B-B14F-4D97-AF65-F5344CB8AC3E}">
        <p14:creationId xmlns:p14="http://schemas.microsoft.com/office/powerpoint/2010/main" val="3635918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9B8B5B0-37F9-4379-8324-4FE76D5526BA}" type="datetimeFigureOut">
              <a:rPr lang="de-DE" smtClean="0"/>
              <a:pPr/>
              <a:t>27.01.2014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711FD0F-677D-422C-ABD4-329405508A05}" type="slidenum">
              <a:rPr lang="de-DE" smtClean="0"/>
              <a:pPr/>
              <a:t>‹Nr.›</a:t>
            </a:fld>
            <a:endParaRPr lang="de-DE"/>
          </a:p>
        </p:txBody>
      </p:sp>
    </p:spTree>
    <p:extLst>
      <p:ext uri="{BB962C8B-B14F-4D97-AF65-F5344CB8AC3E}">
        <p14:creationId xmlns:p14="http://schemas.microsoft.com/office/powerpoint/2010/main" val="1721587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9B8B5B0-37F9-4379-8324-4FE76D5526BA}" type="datetimeFigureOut">
              <a:rPr lang="de-DE" smtClean="0"/>
              <a:pPr/>
              <a:t>27.01.2014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711FD0F-677D-422C-ABD4-329405508A05}" type="slidenum">
              <a:rPr lang="de-DE" smtClean="0"/>
              <a:pPr/>
              <a:t>‹Nr.›</a:t>
            </a:fld>
            <a:endParaRPr lang="de-DE"/>
          </a:p>
        </p:txBody>
      </p:sp>
    </p:spTree>
    <p:extLst>
      <p:ext uri="{BB962C8B-B14F-4D97-AF65-F5344CB8AC3E}">
        <p14:creationId xmlns:p14="http://schemas.microsoft.com/office/powerpoint/2010/main" val="2519431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8B5B0-37F9-4379-8324-4FE76D5526BA}" type="datetimeFigureOut">
              <a:rPr lang="de-DE" smtClean="0"/>
              <a:pPr/>
              <a:t>27.01.2014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1FD0F-677D-422C-ABD4-329405508A05}" type="slidenum">
              <a:rPr lang="de-DE" smtClean="0"/>
              <a:pPr/>
              <a:t>‹Nr.›</a:t>
            </a:fld>
            <a:endParaRPr lang="de-DE"/>
          </a:p>
        </p:txBody>
      </p:sp>
    </p:spTree>
    <p:extLst>
      <p:ext uri="{BB962C8B-B14F-4D97-AF65-F5344CB8AC3E}">
        <p14:creationId xmlns:p14="http://schemas.microsoft.com/office/powerpoint/2010/main" val="3123513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t>English </a:t>
            </a:r>
            <a:r>
              <a:rPr lang="de-DE" dirty="0" err="1" smtClean="0"/>
              <a:t>for</a:t>
            </a:r>
            <a:r>
              <a:rPr lang="de-DE" dirty="0" smtClean="0"/>
              <a:t> Engineering</a:t>
            </a:r>
            <a:br>
              <a:rPr lang="de-DE" dirty="0" smtClean="0"/>
            </a:br>
            <a:r>
              <a:rPr lang="de-DE" dirty="0" smtClean="0"/>
              <a:t>Unit 4</a:t>
            </a:r>
            <a:br>
              <a:rPr lang="de-DE" dirty="0" smtClean="0"/>
            </a:br>
            <a:r>
              <a:rPr lang="de-DE" dirty="0" smtClean="0"/>
              <a:t>Engineering Design</a:t>
            </a:r>
            <a:endParaRPr lang="de-DE" dirty="0"/>
          </a:p>
        </p:txBody>
      </p:sp>
      <p:sp>
        <p:nvSpPr>
          <p:cNvPr id="3" name="Untertitel 2"/>
          <p:cNvSpPr>
            <a:spLocks noGrp="1"/>
          </p:cNvSpPr>
          <p:nvPr>
            <p:ph type="subTitle" idx="1"/>
          </p:nvPr>
        </p:nvSpPr>
        <p:spPr/>
        <p:txBody>
          <a:bodyPr/>
          <a:lstStyle/>
          <a:p>
            <a:r>
              <a:rPr lang="de-DE" dirty="0" smtClean="0"/>
              <a:t>Dr. James Slawney</a:t>
            </a:r>
            <a:endParaRPr lang="de-DE" dirty="0"/>
          </a:p>
        </p:txBody>
      </p:sp>
    </p:spTree>
    <p:extLst>
      <p:ext uri="{BB962C8B-B14F-4D97-AF65-F5344CB8AC3E}">
        <p14:creationId xmlns:p14="http://schemas.microsoft.com/office/powerpoint/2010/main" val="4079714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a:t>Describing</a:t>
            </a:r>
            <a:r>
              <a:rPr lang="de-DE" dirty="0"/>
              <a:t> Design </a:t>
            </a:r>
            <a:r>
              <a:rPr lang="de-DE" dirty="0" err="1"/>
              <a:t>Phases</a:t>
            </a:r>
            <a:r>
              <a:rPr lang="de-DE" dirty="0"/>
              <a:t> </a:t>
            </a:r>
            <a:r>
              <a:rPr lang="de-DE" dirty="0" err="1"/>
              <a:t>and</a:t>
            </a:r>
            <a:r>
              <a:rPr lang="de-DE" dirty="0"/>
              <a:t> </a:t>
            </a:r>
            <a:r>
              <a:rPr lang="de-DE" dirty="0" err="1"/>
              <a:t>Procedures</a:t>
            </a:r>
            <a:r>
              <a:rPr lang="de-DE" dirty="0"/>
              <a:t> (p 34)</a:t>
            </a:r>
          </a:p>
        </p:txBody>
      </p:sp>
      <p:sp>
        <p:nvSpPr>
          <p:cNvPr id="3" name="Inhaltsplatzhalter 2"/>
          <p:cNvSpPr>
            <a:spLocks noGrp="1"/>
          </p:cNvSpPr>
          <p:nvPr>
            <p:ph idx="1"/>
          </p:nvPr>
        </p:nvSpPr>
        <p:spPr/>
        <p:txBody>
          <a:bodyPr/>
          <a:lstStyle/>
          <a:p>
            <a:pPr marL="0" indent="0">
              <a:buNone/>
            </a:pPr>
            <a:r>
              <a:rPr lang="en-GB" b="1" dirty="0" smtClean="0"/>
              <a:t>Overview of Design Process:</a:t>
            </a:r>
          </a:p>
          <a:p>
            <a:pPr marL="0" indent="0">
              <a:buNone/>
            </a:pPr>
            <a:endParaRPr lang="en-GB" b="1" dirty="0"/>
          </a:p>
          <a:p>
            <a:pPr marL="0" indent="0">
              <a:buNone/>
            </a:pPr>
            <a:r>
              <a:rPr lang="en-GB" b="1" dirty="0" smtClean="0"/>
              <a:t>Design </a:t>
            </a:r>
            <a:r>
              <a:rPr lang="en-GB" b="1" dirty="0"/>
              <a:t>brief </a:t>
            </a:r>
            <a:r>
              <a:rPr lang="en-GB" b="1" dirty="0">
                <a:sym typeface="Wingdings"/>
              </a:rPr>
              <a:t></a:t>
            </a:r>
            <a:r>
              <a:rPr lang="en-GB" b="1" dirty="0"/>
              <a:t> Preliminary drawings </a:t>
            </a:r>
            <a:r>
              <a:rPr lang="en-GB" b="1" dirty="0">
                <a:sym typeface="Wingdings"/>
              </a:rPr>
              <a:t></a:t>
            </a:r>
            <a:r>
              <a:rPr lang="en-GB" b="1" dirty="0"/>
              <a:t> Working drawings</a:t>
            </a:r>
            <a:endParaRPr lang="de-DE" dirty="0"/>
          </a:p>
          <a:p>
            <a:pPr marL="0" indent="0">
              <a:buNone/>
            </a:pPr>
            <a:endParaRPr lang="de-DE" dirty="0"/>
          </a:p>
        </p:txBody>
      </p:sp>
    </p:spTree>
    <p:extLst>
      <p:ext uri="{BB962C8B-B14F-4D97-AF65-F5344CB8AC3E}">
        <p14:creationId xmlns:p14="http://schemas.microsoft.com/office/powerpoint/2010/main" val="4144085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More </a:t>
            </a:r>
            <a:r>
              <a:rPr lang="de-DE" dirty="0" err="1" smtClean="0"/>
              <a:t>Vocabulary</a:t>
            </a:r>
            <a:endParaRPr lang="de-DE" dirty="0"/>
          </a:p>
        </p:txBody>
      </p:sp>
      <p:sp>
        <p:nvSpPr>
          <p:cNvPr id="3" name="Inhaltsplatzhalter 2"/>
          <p:cNvSpPr>
            <a:spLocks noGrp="1"/>
          </p:cNvSpPr>
          <p:nvPr>
            <p:ph idx="1"/>
          </p:nvPr>
        </p:nvSpPr>
        <p:spPr/>
        <p:txBody>
          <a:bodyPr>
            <a:normAutofit fontScale="70000" lnSpcReduction="20000"/>
          </a:bodyPr>
          <a:lstStyle/>
          <a:p>
            <a:pPr marL="0" indent="0">
              <a:buNone/>
            </a:pPr>
            <a:r>
              <a:rPr lang="en-GB" b="1" dirty="0"/>
              <a:t>More Vocabulary</a:t>
            </a:r>
            <a:endParaRPr lang="de-DE" dirty="0"/>
          </a:p>
          <a:p>
            <a:pPr marL="0" indent="0">
              <a:buNone/>
            </a:pPr>
            <a:r>
              <a:rPr lang="en-GB" b="1" dirty="0"/>
              <a:t> </a:t>
            </a:r>
            <a:endParaRPr lang="de-DE" dirty="0"/>
          </a:p>
          <a:p>
            <a:r>
              <a:rPr lang="en-GB" b="1" i="1" dirty="0"/>
              <a:t>Set of </a:t>
            </a:r>
            <a:r>
              <a:rPr lang="en-GB" b="1" dirty="0"/>
              <a:t>= collection / group</a:t>
            </a:r>
            <a:endParaRPr lang="de-DE" dirty="0"/>
          </a:p>
          <a:p>
            <a:r>
              <a:rPr lang="en-GB" b="1" i="1" dirty="0"/>
              <a:t>I attach / Please find attached / Attached are / is</a:t>
            </a:r>
            <a:r>
              <a:rPr lang="en-GB" b="1" dirty="0"/>
              <a:t> = commonly used phrases in emails, when ending attachments</a:t>
            </a:r>
            <a:endParaRPr lang="de-DE" dirty="0"/>
          </a:p>
          <a:p>
            <a:r>
              <a:rPr lang="en-GB" b="1" i="1" dirty="0"/>
              <a:t>Hard copy</a:t>
            </a:r>
            <a:r>
              <a:rPr lang="en-GB" b="1" dirty="0"/>
              <a:t> = printed paper copy</a:t>
            </a:r>
            <a:endParaRPr lang="de-DE" dirty="0"/>
          </a:p>
          <a:p>
            <a:r>
              <a:rPr lang="en-GB" b="1" i="1" dirty="0"/>
              <a:t>Contractor</a:t>
            </a:r>
            <a:r>
              <a:rPr lang="en-GB" b="1" dirty="0"/>
              <a:t> = a company that has been employed for a project / contract</a:t>
            </a:r>
            <a:endParaRPr lang="de-DE" dirty="0"/>
          </a:p>
          <a:p>
            <a:r>
              <a:rPr lang="en-GB" b="1" i="1" dirty="0"/>
              <a:t>Fabrication</a:t>
            </a:r>
            <a:r>
              <a:rPr lang="en-GB" b="1" dirty="0"/>
              <a:t> = making something / putting something together</a:t>
            </a:r>
            <a:endParaRPr lang="de-DE" dirty="0"/>
          </a:p>
          <a:p>
            <a:r>
              <a:rPr lang="en-GB" b="1" i="1" dirty="0"/>
              <a:t>Kick-off meeting</a:t>
            </a:r>
            <a:r>
              <a:rPr lang="en-GB" b="1" dirty="0"/>
              <a:t> = a meeting to get started</a:t>
            </a:r>
            <a:endParaRPr lang="de-DE" dirty="0"/>
          </a:p>
          <a:p>
            <a:r>
              <a:rPr lang="en-GB" b="1" i="1" dirty="0"/>
              <a:t>Queries</a:t>
            </a:r>
            <a:r>
              <a:rPr lang="en-GB" b="1" dirty="0"/>
              <a:t> = questions</a:t>
            </a:r>
            <a:endParaRPr lang="de-DE" dirty="0"/>
          </a:p>
          <a:p>
            <a:r>
              <a:rPr lang="en-GB" b="1" i="1" dirty="0"/>
              <a:t>Submitted</a:t>
            </a:r>
            <a:r>
              <a:rPr lang="en-GB" b="1" dirty="0"/>
              <a:t> = sent officially</a:t>
            </a:r>
            <a:endParaRPr lang="de-DE" dirty="0"/>
          </a:p>
          <a:p>
            <a:r>
              <a:rPr lang="en-GB" b="1" i="1" dirty="0"/>
              <a:t>Please note that</a:t>
            </a:r>
            <a:r>
              <a:rPr lang="en-GB" b="1" dirty="0"/>
              <a:t> = commonly used phrase in correspondence and refers to some important information.</a:t>
            </a:r>
            <a:endParaRPr lang="de-DE" dirty="0"/>
          </a:p>
          <a:p>
            <a:pPr marL="0" indent="0">
              <a:buNone/>
            </a:pPr>
            <a:endParaRPr lang="de-DE" dirty="0"/>
          </a:p>
        </p:txBody>
      </p:sp>
    </p:spTree>
    <p:extLst>
      <p:ext uri="{BB962C8B-B14F-4D97-AF65-F5344CB8AC3E}">
        <p14:creationId xmlns:p14="http://schemas.microsoft.com/office/powerpoint/2010/main" val="25516572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Resolving</a:t>
            </a:r>
            <a:r>
              <a:rPr lang="de-DE" dirty="0" smtClean="0"/>
              <a:t> Design Problems (p 36)</a:t>
            </a:r>
            <a:endParaRPr lang="de-DE" dirty="0"/>
          </a:p>
        </p:txBody>
      </p:sp>
      <p:sp>
        <p:nvSpPr>
          <p:cNvPr id="3" name="Inhaltsplatzhalter 2"/>
          <p:cNvSpPr>
            <a:spLocks noGrp="1"/>
          </p:cNvSpPr>
          <p:nvPr>
            <p:ph idx="1"/>
          </p:nvPr>
        </p:nvSpPr>
        <p:spPr/>
        <p:txBody>
          <a:bodyPr>
            <a:normAutofit fontScale="55000" lnSpcReduction="20000"/>
          </a:bodyPr>
          <a:lstStyle/>
          <a:p>
            <a:pPr marL="0" indent="0">
              <a:buNone/>
            </a:pPr>
            <a:r>
              <a:rPr lang="en-GB" b="1" dirty="0"/>
              <a:t>You will find the following vocabulary useful in this section:</a:t>
            </a:r>
            <a:endParaRPr lang="de-DE" dirty="0"/>
          </a:p>
          <a:p>
            <a:pPr marL="0" indent="0">
              <a:buNone/>
            </a:pPr>
            <a:r>
              <a:rPr lang="en-GB" b="1" dirty="0"/>
              <a:t> </a:t>
            </a:r>
            <a:endParaRPr lang="de-DE" dirty="0"/>
          </a:p>
          <a:p>
            <a:r>
              <a:rPr lang="de-DE" b="1" dirty="0" err="1"/>
              <a:t>Advise</a:t>
            </a:r>
            <a:r>
              <a:rPr lang="de-DE" b="1" dirty="0"/>
              <a:t>		beraten</a:t>
            </a:r>
            <a:endParaRPr lang="de-DE" dirty="0"/>
          </a:p>
          <a:p>
            <a:r>
              <a:rPr lang="de-DE" b="1" dirty="0"/>
              <a:t>Clarify		klären</a:t>
            </a:r>
            <a:endParaRPr lang="de-DE" dirty="0"/>
          </a:p>
          <a:p>
            <a:r>
              <a:rPr lang="de-DE" b="1" dirty="0" err="1"/>
              <a:t>Confirm</a:t>
            </a:r>
            <a:r>
              <a:rPr lang="de-DE" b="1" dirty="0"/>
              <a:t>		bestätigen</a:t>
            </a:r>
            <a:endParaRPr lang="de-DE" dirty="0"/>
          </a:p>
          <a:p>
            <a:r>
              <a:rPr lang="de-DE" b="1" dirty="0" err="1"/>
              <a:t>Disregard</a:t>
            </a:r>
            <a:r>
              <a:rPr lang="de-DE" b="1" dirty="0"/>
              <a:t>		ignorieren, nicht beachten	</a:t>
            </a:r>
            <a:endParaRPr lang="de-DE" dirty="0"/>
          </a:p>
          <a:p>
            <a:r>
              <a:rPr lang="de-DE" b="1" dirty="0" err="1"/>
              <a:t>Indicate</a:t>
            </a:r>
            <a:r>
              <a:rPr lang="de-DE" b="1" dirty="0"/>
              <a:t>		zeigen, bezeichnen</a:t>
            </a:r>
            <a:endParaRPr lang="de-DE" dirty="0"/>
          </a:p>
          <a:p>
            <a:r>
              <a:rPr lang="de-DE" b="1" dirty="0" err="1"/>
              <a:t>Propose</a:t>
            </a:r>
            <a:r>
              <a:rPr lang="de-DE" b="1" dirty="0"/>
              <a:t>		vorschlagen</a:t>
            </a:r>
            <a:endParaRPr lang="de-DE" dirty="0"/>
          </a:p>
          <a:p>
            <a:r>
              <a:rPr lang="de-DE" b="1" dirty="0"/>
              <a:t>Request		bitten</a:t>
            </a:r>
            <a:endParaRPr lang="de-DE" dirty="0"/>
          </a:p>
          <a:p>
            <a:r>
              <a:rPr lang="de-DE" b="1" dirty="0"/>
              <a:t>State			darlegen, vortragen	</a:t>
            </a:r>
            <a:endParaRPr lang="de-DE" dirty="0"/>
          </a:p>
          <a:p>
            <a:r>
              <a:rPr lang="de-DE" b="1" dirty="0"/>
              <a:t>As per		mit Bezug auf</a:t>
            </a:r>
            <a:endParaRPr lang="de-DE" dirty="0"/>
          </a:p>
          <a:p>
            <a:r>
              <a:rPr lang="de-DE" b="1" dirty="0" err="1"/>
              <a:t>Clash</a:t>
            </a:r>
            <a:r>
              <a:rPr lang="de-DE" b="1" dirty="0"/>
              <a:t>			</a:t>
            </a:r>
            <a:r>
              <a:rPr lang="de-DE" b="1" dirty="0" err="1"/>
              <a:t>zusammenstroßen</a:t>
            </a:r>
            <a:r>
              <a:rPr lang="de-DE" b="1" dirty="0"/>
              <a:t>, kollidieren</a:t>
            </a:r>
            <a:endParaRPr lang="de-DE" dirty="0"/>
          </a:p>
          <a:p>
            <a:r>
              <a:rPr lang="de-DE" b="1" dirty="0" err="1"/>
              <a:t>Conflict</a:t>
            </a:r>
            <a:r>
              <a:rPr lang="de-DE" b="1" dirty="0"/>
              <a:t>		Konflikt</a:t>
            </a:r>
            <a:endParaRPr lang="de-DE" dirty="0"/>
          </a:p>
          <a:p>
            <a:r>
              <a:rPr lang="de-DE" b="1" dirty="0" err="1"/>
              <a:t>Contradict</a:t>
            </a:r>
            <a:r>
              <a:rPr lang="de-DE" b="1" dirty="0"/>
              <a:t>		widersprechen</a:t>
            </a:r>
            <a:endParaRPr lang="de-DE" dirty="0"/>
          </a:p>
          <a:p>
            <a:r>
              <a:rPr lang="en-GB" b="1" dirty="0"/>
              <a:t>Discrepancy	</a:t>
            </a:r>
            <a:r>
              <a:rPr lang="en-GB" b="1" dirty="0" smtClean="0"/>
              <a:t>	</a:t>
            </a:r>
            <a:r>
              <a:rPr lang="en-GB" b="1" dirty="0" err="1" smtClean="0"/>
              <a:t>Diskrepanz</a:t>
            </a:r>
            <a:endParaRPr lang="de-DE" dirty="0"/>
          </a:p>
          <a:p>
            <a:pPr marL="0" indent="0">
              <a:buNone/>
            </a:pPr>
            <a:endParaRPr lang="de-DE" dirty="0"/>
          </a:p>
        </p:txBody>
      </p:sp>
    </p:spTree>
    <p:extLst>
      <p:ext uri="{BB962C8B-B14F-4D97-AF65-F5344CB8AC3E}">
        <p14:creationId xmlns:p14="http://schemas.microsoft.com/office/powerpoint/2010/main" val="2345393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Vocabulary</a:t>
            </a:r>
            <a:endParaRPr lang="de-DE" dirty="0"/>
          </a:p>
        </p:txBody>
      </p:sp>
      <p:sp>
        <p:nvSpPr>
          <p:cNvPr id="3" name="Inhaltsplatzhalter 2"/>
          <p:cNvSpPr>
            <a:spLocks noGrp="1"/>
          </p:cNvSpPr>
          <p:nvPr>
            <p:ph idx="1"/>
          </p:nvPr>
        </p:nvSpPr>
        <p:spPr/>
        <p:txBody>
          <a:bodyPr>
            <a:normAutofit fontScale="62500" lnSpcReduction="20000"/>
          </a:bodyPr>
          <a:lstStyle/>
          <a:p>
            <a:pPr marL="0" indent="0">
              <a:buNone/>
            </a:pPr>
            <a:r>
              <a:rPr lang="en-GB" b="1" u="sng" dirty="0"/>
              <a:t>Vocabulary</a:t>
            </a:r>
            <a:endParaRPr lang="de-DE" dirty="0"/>
          </a:p>
          <a:p>
            <a:r>
              <a:rPr lang="en-GB" b="1" i="1" dirty="0"/>
              <a:t>Cable tray</a:t>
            </a:r>
            <a:r>
              <a:rPr lang="en-GB" b="1" dirty="0"/>
              <a:t> = a narrow metal desk suspended from a ceiling or fixed to a wall which supports several cables</a:t>
            </a:r>
            <a:endParaRPr lang="de-DE" dirty="0"/>
          </a:p>
          <a:p>
            <a:r>
              <a:rPr lang="en-GB" b="1" i="1" dirty="0"/>
              <a:t>Ductwork</a:t>
            </a:r>
            <a:r>
              <a:rPr lang="en-GB" b="1" dirty="0"/>
              <a:t> = a collective term for ducts/ducting –large-section pipes with circular or square profiles for carrying air, or a protective cover for cables or hoses</a:t>
            </a:r>
            <a:endParaRPr lang="de-DE" dirty="0"/>
          </a:p>
          <a:p>
            <a:r>
              <a:rPr lang="en-GB" b="1" dirty="0"/>
              <a:t> </a:t>
            </a:r>
            <a:r>
              <a:rPr lang="en-GB" b="1" i="1" dirty="0"/>
              <a:t>Grid D14</a:t>
            </a:r>
            <a:r>
              <a:rPr lang="en-GB" b="1" dirty="0"/>
              <a:t> = in the designs of large structures a grid is often superimposed on plan drawings to allow elements and installations to be located relative to the gridlines –usually, the vertical gridlines are labelled with numbers and the horizontal gridlines are labelled with letters.</a:t>
            </a:r>
            <a:endParaRPr lang="de-DE" dirty="0"/>
          </a:p>
          <a:p>
            <a:r>
              <a:rPr lang="en-GB" b="1" i="1" dirty="0"/>
              <a:t>Black bolts</a:t>
            </a:r>
            <a:r>
              <a:rPr lang="en-GB" b="1" dirty="0"/>
              <a:t> = a term used in civil engineering to describe ordinary bolts</a:t>
            </a:r>
            <a:endParaRPr lang="de-DE" dirty="0"/>
          </a:p>
          <a:p>
            <a:r>
              <a:rPr lang="en-GB" b="1" i="1" dirty="0"/>
              <a:t>High Strength Friction Grip (HSFG) bolts</a:t>
            </a:r>
            <a:r>
              <a:rPr lang="en-GB" b="1" dirty="0"/>
              <a:t> = bolts which compress steel plates together so tightly that the plates are held together purely by the friction generated between the surfaces of the plates.  This means that an HSFG bolt is not subjected to shear force (a scissoring action)</a:t>
            </a:r>
            <a:endParaRPr lang="de-DE" dirty="0"/>
          </a:p>
          <a:p>
            <a:endParaRPr lang="de-DE" dirty="0"/>
          </a:p>
        </p:txBody>
      </p:sp>
    </p:spTree>
    <p:extLst>
      <p:ext uri="{BB962C8B-B14F-4D97-AF65-F5344CB8AC3E}">
        <p14:creationId xmlns:p14="http://schemas.microsoft.com/office/powerpoint/2010/main" val="2139574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Working </a:t>
            </a:r>
            <a:r>
              <a:rPr lang="de-DE" dirty="0" err="1" smtClean="0"/>
              <a:t>With</a:t>
            </a:r>
            <a:r>
              <a:rPr lang="de-DE" dirty="0" smtClean="0"/>
              <a:t> </a:t>
            </a:r>
            <a:r>
              <a:rPr lang="de-DE" dirty="0" err="1" smtClean="0"/>
              <a:t>Drawings</a:t>
            </a:r>
            <a:r>
              <a:rPr lang="de-DE" dirty="0" smtClean="0"/>
              <a:t> (p 30)</a:t>
            </a:r>
            <a:endParaRPr lang="de-DE" dirty="0"/>
          </a:p>
        </p:txBody>
      </p:sp>
      <p:sp>
        <p:nvSpPr>
          <p:cNvPr id="3" name="Inhaltsplatzhalter 2"/>
          <p:cNvSpPr>
            <a:spLocks noGrp="1"/>
          </p:cNvSpPr>
          <p:nvPr>
            <p:ph idx="1"/>
          </p:nvPr>
        </p:nvSpPr>
        <p:spPr/>
        <p:txBody>
          <a:bodyPr>
            <a:normAutofit fontScale="92500" lnSpcReduction="20000"/>
          </a:bodyPr>
          <a:lstStyle/>
          <a:p>
            <a:pPr marL="0" indent="0">
              <a:buNone/>
            </a:pPr>
            <a:r>
              <a:rPr lang="de-DE" dirty="0" err="1" smtClean="0"/>
              <a:t>Useful</a:t>
            </a:r>
            <a:r>
              <a:rPr lang="de-DE" dirty="0" smtClean="0"/>
              <a:t> </a:t>
            </a:r>
            <a:r>
              <a:rPr lang="de-DE" dirty="0" err="1" smtClean="0"/>
              <a:t>Vocabulary</a:t>
            </a:r>
            <a:r>
              <a:rPr lang="de-DE" dirty="0" smtClean="0"/>
              <a:t>:</a:t>
            </a:r>
          </a:p>
          <a:p>
            <a:pPr marL="0" indent="0">
              <a:buNone/>
            </a:pPr>
            <a:r>
              <a:rPr lang="de-DE" dirty="0" smtClean="0"/>
              <a:t>Drawing</a:t>
            </a:r>
          </a:p>
          <a:p>
            <a:pPr marL="0" indent="0">
              <a:buNone/>
            </a:pPr>
            <a:r>
              <a:rPr lang="de-DE" dirty="0" smtClean="0"/>
              <a:t>Cross-</a:t>
            </a:r>
            <a:r>
              <a:rPr lang="de-DE" dirty="0" err="1" smtClean="0"/>
              <a:t>section</a:t>
            </a:r>
            <a:endParaRPr lang="de-DE" dirty="0" smtClean="0"/>
          </a:p>
          <a:p>
            <a:pPr marL="0" indent="0">
              <a:buNone/>
            </a:pPr>
            <a:r>
              <a:rPr lang="de-DE" dirty="0" smtClean="0"/>
              <a:t>Elevation</a:t>
            </a:r>
          </a:p>
          <a:p>
            <a:pPr marL="0" indent="0">
              <a:buNone/>
            </a:pPr>
            <a:r>
              <a:rPr lang="de-DE" dirty="0" err="1" smtClean="0"/>
              <a:t>Exploded</a:t>
            </a:r>
            <a:r>
              <a:rPr lang="de-DE" dirty="0" smtClean="0"/>
              <a:t> </a:t>
            </a:r>
            <a:r>
              <a:rPr lang="de-DE" dirty="0" err="1" smtClean="0"/>
              <a:t>view</a:t>
            </a:r>
            <a:endParaRPr lang="de-DE" dirty="0" smtClean="0"/>
          </a:p>
          <a:p>
            <a:pPr marL="0" indent="0">
              <a:buNone/>
            </a:pPr>
            <a:r>
              <a:rPr lang="de-DE" dirty="0" smtClean="0"/>
              <a:t>Note</a:t>
            </a:r>
          </a:p>
          <a:p>
            <a:pPr marL="0" indent="0">
              <a:buNone/>
            </a:pPr>
            <a:r>
              <a:rPr lang="de-DE" dirty="0" smtClean="0"/>
              <a:t>Plan</a:t>
            </a:r>
          </a:p>
          <a:p>
            <a:pPr marL="0" indent="0">
              <a:buNone/>
            </a:pPr>
            <a:r>
              <a:rPr lang="de-DE" dirty="0" err="1" smtClean="0"/>
              <a:t>Schematic</a:t>
            </a:r>
            <a:endParaRPr lang="de-DE" dirty="0" smtClean="0"/>
          </a:p>
          <a:p>
            <a:pPr marL="0" indent="0">
              <a:buNone/>
            </a:pPr>
            <a:r>
              <a:rPr lang="de-DE" dirty="0" err="1"/>
              <a:t>S</a:t>
            </a:r>
            <a:r>
              <a:rPr lang="de-DE" dirty="0" err="1" smtClean="0"/>
              <a:t>pecification</a:t>
            </a:r>
            <a:endParaRPr lang="de-DE" dirty="0" smtClean="0"/>
          </a:p>
        </p:txBody>
      </p:sp>
    </p:spTree>
    <p:extLst>
      <p:ext uri="{BB962C8B-B14F-4D97-AF65-F5344CB8AC3E}">
        <p14:creationId xmlns:p14="http://schemas.microsoft.com/office/powerpoint/2010/main" val="10942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Cross-</a:t>
            </a:r>
            <a:r>
              <a:rPr lang="de-DE" dirty="0" err="1" smtClean="0"/>
              <a:t>Section</a:t>
            </a:r>
            <a:endParaRPr lang="de-DE"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30750" y="1600200"/>
            <a:ext cx="6482499" cy="4525963"/>
          </a:xfrm>
        </p:spPr>
      </p:pic>
    </p:spTree>
    <p:extLst>
      <p:ext uri="{BB962C8B-B14F-4D97-AF65-F5344CB8AC3E}">
        <p14:creationId xmlns:p14="http://schemas.microsoft.com/office/powerpoint/2010/main" val="100125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Elevation</a:t>
            </a:r>
            <a:endParaRPr lang="de-DE"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77528" y="1600200"/>
            <a:ext cx="6788944" cy="4525963"/>
          </a:xfrm>
        </p:spPr>
      </p:pic>
    </p:spTree>
    <p:extLst>
      <p:ext uri="{BB962C8B-B14F-4D97-AF65-F5344CB8AC3E}">
        <p14:creationId xmlns:p14="http://schemas.microsoft.com/office/powerpoint/2010/main" val="975052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Exploded</a:t>
            </a:r>
            <a:r>
              <a:rPr lang="de-DE" dirty="0" smtClean="0"/>
              <a:t> View</a:t>
            </a:r>
            <a:endParaRPr lang="de-DE"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68552" y="1708245"/>
            <a:ext cx="6406896" cy="4309872"/>
          </a:xfrm>
        </p:spPr>
      </p:pic>
    </p:spTree>
    <p:extLst>
      <p:ext uri="{BB962C8B-B14F-4D97-AF65-F5344CB8AC3E}">
        <p14:creationId xmlns:p14="http://schemas.microsoft.com/office/powerpoint/2010/main" val="18763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Schematic</a:t>
            </a:r>
            <a:endParaRPr lang="de-DE"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28992" y="1600200"/>
            <a:ext cx="5486015" cy="4525963"/>
          </a:xfrm>
        </p:spPr>
      </p:pic>
    </p:spTree>
    <p:extLst>
      <p:ext uri="{BB962C8B-B14F-4D97-AF65-F5344CB8AC3E}">
        <p14:creationId xmlns:p14="http://schemas.microsoft.com/office/powerpoint/2010/main" val="3137919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a:t>Discussing</a:t>
            </a:r>
            <a:r>
              <a:rPr lang="de-DE" dirty="0"/>
              <a:t> </a:t>
            </a:r>
            <a:r>
              <a:rPr lang="de-DE" dirty="0" err="1"/>
              <a:t>Dimensions</a:t>
            </a:r>
            <a:r>
              <a:rPr lang="de-DE" dirty="0"/>
              <a:t> </a:t>
            </a:r>
            <a:r>
              <a:rPr lang="de-DE" dirty="0" err="1"/>
              <a:t>and</a:t>
            </a:r>
            <a:r>
              <a:rPr lang="de-DE" dirty="0"/>
              <a:t> Precision (p 33)</a:t>
            </a:r>
          </a:p>
        </p:txBody>
      </p:sp>
      <p:sp>
        <p:nvSpPr>
          <p:cNvPr id="3" name="Inhaltsplatzhalter 2"/>
          <p:cNvSpPr>
            <a:spLocks noGrp="1"/>
          </p:cNvSpPr>
          <p:nvPr>
            <p:ph idx="1"/>
          </p:nvPr>
        </p:nvSpPr>
        <p:spPr/>
        <p:txBody>
          <a:bodyPr/>
          <a:lstStyle/>
          <a:p>
            <a:pPr marL="0" indent="0">
              <a:buNone/>
            </a:pPr>
            <a:r>
              <a:rPr lang="de-DE" dirty="0" err="1" smtClean="0"/>
              <a:t>Which</a:t>
            </a:r>
            <a:r>
              <a:rPr lang="de-DE" dirty="0" smtClean="0"/>
              <a:t> </a:t>
            </a:r>
            <a:r>
              <a:rPr lang="de-DE" dirty="0" err="1" smtClean="0"/>
              <a:t>two</a:t>
            </a:r>
            <a:r>
              <a:rPr lang="de-DE" dirty="0" smtClean="0"/>
              <a:t> </a:t>
            </a:r>
            <a:r>
              <a:rPr lang="de-DE" dirty="0" err="1" smtClean="0"/>
              <a:t>words</a:t>
            </a:r>
            <a:r>
              <a:rPr lang="de-DE" dirty="0" smtClean="0"/>
              <a:t> in </a:t>
            </a:r>
            <a:r>
              <a:rPr lang="de-DE" dirty="0" err="1" smtClean="0"/>
              <a:t>the</a:t>
            </a:r>
            <a:r>
              <a:rPr lang="de-DE" dirty="0" smtClean="0"/>
              <a:t> email </a:t>
            </a:r>
            <a:r>
              <a:rPr lang="de-DE" dirty="0" err="1" smtClean="0"/>
              <a:t>relate</a:t>
            </a:r>
            <a:r>
              <a:rPr lang="de-DE" dirty="0" smtClean="0"/>
              <a:t> </a:t>
            </a:r>
            <a:r>
              <a:rPr lang="de-DE" dirty="0" err="1" smtClean="0"/>
              <a:t>to</a:t>
            </a:r>
            <a:r>
              <a:rPr lang="de-DE" dirty="0" smtClean="0"/>
              <a:t> </a:t>
            </a:r>
            <a:r>
              <a:rPr lang="de-DE" dirty="0" err="1" smtClean="0"/>
              <a:t>circles</a:t>
            </a:r>
            <a:r>
              <a:rPr lang="de-DE" dirty="0" smtClean="0"/>
              <a:t>?  </a:t>
            </a:r>
            <a:r>
              <a:rPr lang="de-DE" dirty="0" err="1" smtClean="0"/>
              <a:t>What</a:t>
            </a:r>
            <a:r>
              <a:rPr lang="de-DE" dirty="0" smtClean="0"/>
              <a:t> </a:t>
            </a:r>
            <a:r>
              <a:rPr lang="de-DE" dirty="0" err="1" smtClean="0"/>
              <a:t>aspects</a:t>
            </a:r>
            <a:r>
              <a:rPr lang="de-DE" dirty="0" smtClean="0"/>
              <a:t> </a:t>
            </a:r>
            <a:r>
              <a:rPr lang="de-DE" dirty="0" err="1" smtClean="0"/>
              <a:t>of</a:t>
            </a:r>
            <a:r>
              <a:rPr lang="de-DE" dirty="0" smtClean="0"/>
              <a:t> a </a:t>
            </a:r>
            <a:r>
              <a:rPr lang="de-DE" dirty="0" err="1" smtClean="0"/>
              <a:t>circle</a:t>
            </a:r>
            <a:r>
              <a:rPr lang="de-DE" dirty="0" smtClean="0"/>
              <a:t> do </a:t>
            </a:r>
            <a:r>
              <a:rPr lang="de-DE" dirty="0" err="1" smtClean="0"/>
              <a:t>they</a:t>
            </a:r>
            <a:r>
              <a:rPr lang="de-DE" dirty="0" smtClean="0"/>
              <a:t> </a:t>
            </a:r>
            <a:r>
              <a:rPr lang="de-DE" dirty="0" err="1" smtClean="0"/>
              <a:t>describe</a:t>
            </a:r>
            <a:r>
              <a:rPr lang="de-DE" dirty="0" smtClean="0"/>
              <a:t>?</a:t>
            </a:r>
          </a:p>
          <a:p>
            <a:pPr marL="0" indent="0">
              <a:buNone/>
            </a:pPr>
            <a:endParaRPr lang="de-DE" dirty="0"/>
          </a:p>
          <a:p>
            <a:pPr marL="0" indent="0">
              <a:buNone/>
            </a:pPr>
            <a:r>
              <a:rPr lang="de-DE" dirty="0" smtClean="0"/>
              <a:t>Diameter: </a:t>
            </a:r>
            <a:r>
              <a:rPr lang="de-DE" dirty="0" err="1" smtClean="0"/>
              <a:t>the</a:t>
            </a:r>
            <a:r>
              <a:rPr lang="de-DE" dirty="0" smtClean="0"/>
              <a:t> </a:t>
            </a:r>
            <a:r>
              <a:rPr lang="de-DE" dirty="0" err="1" smtClean="0"/>
              <a:t>maximum</a:t>
            </a:r>
            <a:r>
              <a:rPr lang="de-DE" dirty="0" smtClean="0"/>
              <a:t> </a:t>
            </a:r>
            <a:r>
              <a:rPr lang="de-DE" dirty="0" err="1" smtClean="0"/>
              <a:t>width</a:t>
            </a:r>
            <a:r>
              <a:rPr lang="de-DE" dirty="0" smtClean="0"/>
              <a:t> </a:t>
            </a:r>
            <a:r>
              <a:rPr lang="de-DE" dirty="0" err="1" smtClean="0"/>
              <a:t>of</a:t>
            </a:r>
            <a:r>
              <a:rPr lang="de-DE" dirty="0" smtClean="0"/>
              <a:t> a </a:t>
            </a:r>
            <a:r>
              <a:rPr lang="de-DE" dirty="0" err="1" smtClean="0"/>
              <a:t>circle</a:t>
            </a:r>
            <a:endParaRPr lang="de-DE" dirty="0" smtClean="0"/>
          </a:p>
          <a:p>
            <a:pPr marL="0" indent="0">
              <a:buNone/>
            </a:pPr>
            <a:r>
              <a:rPr lang="de-DE" dirty="0" smtClean="0"/>
              <a:t>Radius: </a:t>
            </a:r>
            <a:r>
              <a:rPr lang="de-DE" dirty="0" err="1" smtClean="0"/>
              <a:t>the</a:t>
            </a:r>
            <a:r>
              <a:rPr lang="de-DE" dirty="0" smtClean="0"/>
              <a:t> </a:t>
            </a:r>
            <a:r>
              <a:rPr lang="de-DE" dirty="0" err="1" smtClean="0"/>
              <a:t>distance</a:t>
            </a:r>
            <a:r>
              <a:rPr lang="de-DE" dirty="0" smtClean="0"/>
              <a:t> </a:t>
            </a:r>
            <a:r>
              <a:rPr lang="de-DE" dirty="0" err="1" smtClean="0"/>
              <a:t>from</a:t>
            </a:r>
            <a:r>
              <a:rPr lang="de-DE" dirty="0" smtClean="0"/>
              <a:t> </a:t>
            </a:r>
            <a:r>
              <a:rPr lang="de-DE" dirty="0" err="1" smtClean="0"/>
              <a:t>the</a:t>
            </a:r>
            <a:r>
              <a:rPr lang="de-DE" dirty="0" smtClean="0"/>
              <a:t> </a:t>
            </a:r>
            <a:r>
              <a:rPr lang="de-DE" dirty="0" err="1" smtClean="0"/>
              <a:t>centre</a:t>
            </a:r>
            <a:r>
              <a:rPr lang="de-DE" dirty="0" smtClean="0"/>
              <a:t> </a:t>
            </a:r>
            <a:r>
              <a:rPr lang="de-DE" dirty="0" err="1" smtClean="0"/>
              <a:t>of</a:t>
            </a:r>
            <a:r>
              <a:rPr lang="de-DE" dirty="0" smtClean="0"/>
              <a:t> a </a:t>
            </a:r>
            <a:r>
              <a:rPr lang="de-DE" dirty="0" err="1" smtClean="0"/>
              <a:t>circle</a:t>
            </a:r>
            <a:r>
              <a:rPr lang="de-DE" dirty="0" smtClean="0"/>
              <a:t> </a:t>
            </a:r>
            <a:r>
              <a:rPr lang="de-DE" dirty="0" err="1" smtClean="0"/>
              <a:t>to</a:t>
            </a:r>
            <a:r>
              <a:rPr lang="de-DE" dirty="0" smtClean="0"/>
              <a:t> </a:t>
            </a:r>
            <a:r>
              <a:rPr lang="de-DE" dirty="0" err="1" smtClean="0"/>
              <a:t>its</a:t>
            </a:r>
            <a:r>
              <a:rPr lang="de-DE" dirty="0" smtClean="0"/>
              <a:t> </a:t>
            </a:r>
            <a:r>
              <a:rPr lang="de-DE" dirty="0" err="1" smtClean="0"/>
              <a:t>circumference</a:t>
            </a:r>
            <a:r>
              <a:rPr lang="de-DE" dirty="0" smtClean="0"/>
              <a:t> (half </a:t>
            </a:r>
            <a:r>
              <a:rPr lang="de-DE" dirty="0" err="1" smtClean="0"/>
              <a:t>the</a:t>
            </a:r>
            <a:r>
              <a:rPr lang="de-DE" dirty="0" smtClean="0"/>
              <a:t> </a:t>
            </a:r>
            <a:r>
              <a:rPr lang="de-DE" dirty="0" err="1" smtClean="0"/>
              <a:t>diameter</a:t>
            </a:r>
            <a:r>
              <a:rPr lang="de-DE" dirty="0" smtClean="0"/>
              <a:t>)</a:t>
            </a:r>
            <a:endParaRPr lang="de-DE" dirty="0"/>
          </a:p>
        </p:txBody>
      </p:sp>
    </p:spTree>
    <p:extLst>
      <p:ext uri="{BB962C8B-B14F-4D97-AF65-F5344CB8AC3E}">
        <p14:creationId xmlns:p14="http://schemas.microsoft.com/office/powerpoint/2010/main" val="563295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a:t>Discussing</a:t>
            </a:r>
            <a:r>
              <a:rPr lang="de-DE" dirty="0"/>
              <a:t> </a:t>
            </a:r>
            <a:r>
              <a:rPr lang="de-DE" dirty="0" err="1"/>
              <a:t>Dimensions</a:t>
            </a:r>
            <a:r>
              <a:rPr lang="de-DE" dirty="0"/>
              <a:t> </a:t>
            </a:r>
            <a:r>
              <a:rPr lang="de-DE" dirty="0" err="1"/>
              <a:t>and</a:t>
            </a:r>
            <a:r>
              <a:rPr lang="de-DE" dirty="0"/>
              <a:t> Precision (p 33)</a:t>
            </a:r>
          </a:p>
        </p:txBody>
      </p:sp>
      <p:sp>
        <p:nvSpPr>
          <p:cNvPr id="3" name="Inhaltsplatzhalter 2"/>
          <p:cNvSpPr>
            <a:spLocks noGrp="1"/>
          </p:cNvSpPr>
          <p:nvPr>
            <p:ph idx="1"/>
          </p:nvPr>
        </p:nvSpPr>
        <p:spPr/>
        <p:txBody>
          <a:bodyPr>
            <a:normAutofit fontScale="70000" lnSpcReduction="20000"/>
          </a:bodyPr>
          <a:lstStyle/>
          <a:p>
            <a:pPr marL="0" indent="0">
              <a:buNone/>
            </a:pPr>
            <a:r>
              <a:rPr lang="de-DE" dirty="0" smtClean="0"/>
              <a:t>ANSWERS</a:t>
            </a:r>
          </a:p>
          <a:p>
            <a:pPr marL="0" indent="0">
              <a:buNone/>
            </a:pPr>
            <a:r>
              <a:rPr lang="de-DE" dirty="0" smtClean="0"/>
              <a:t>8)</a:t>
            </a:r>
          </a:p>
          <a:p>
            <a:pPr marL="0" indent="0">
              <a:buNone/>
            </a:pPr>
            <a:r>
              <a:rPr lang="de-DE" dirty="0" smtClean="0"/>
              <a:t>T=	</a:t>
            </a:r>
            <a:r>
              <a:rPr lang="de-DE" dirty="0" err="1" smtClean="0"/>
              <a:t>thickness</a:t>
            </a:r>
            <a:r>
              <a:rPr lang="de-DE" dirty="0" smtClean="0"/>
              <a:t> </a:t>
            </a:r>
            <a:r>
              <a:rPr lang="de-DE" dirty="0" err="1" smtClean="0"/>
              <a:t>of</a:t>
            </a:r>
            <a:r>
              <a:rPr lang="de-DE" dirty="0" smtClean="0"/>
              <a:t> </a:t>
            </a:r>
            <a:r>
              <a:rPr lang="de-DE" dirty="0" err="1" smtClean="0"/>
              <a:t>the</a:t>
            </a:r>
            <a:r>
              <a:rPr lang="de-DE" dirty="0" smtClean="0"/>
              <a:t> </a:t>
            </a:r>
            <a:r>
              <a:rPr lang="de-DE" dirty="0" err="1" smtClean="0"/>
              <a:t>flanges</a:t>
            </a:r>
            <a:endParaRPr lang="de-DE" dirty="0" smtClean="0"/>
          </a:p>
          <a:p>
            <a:pPr marL="0" indent="0">
              <a:buNone/>
            </a:pPr>
            <a:r>
              <a:rPr lang="de-DE" dirty="0" smtClean="0"/>
              <a:t>t= 	</a:t>
            </a:r>
            <a:r>
              <a:rPr lang="de-DE" dirty="0" err="1" smtClean="0"/>
              <a:t>thickness</a:t>
            </a:r>
            <a:r>
              <a:rPr lang="de-DE" dirty="0" smtClean="0"/>
              <a:t> </a:t>
            </a:r>
            <a:r>
              <a:rPr lang="de-DE" dirty="0" err="1" smtClean="0"/>
              <a:t>of</a:t>
            </a:r>
            <a:r>
              <a:rPr lang="de-DE" dirty="0" smtClean="0"/>
              <a:t> </a:t>
            </a:r>
            <a:r>
              <a:rPr lang="de-DE" dirty="0" err="1" smtClean="0"/>
              <a:t>the</a:t>
            </a:r>
            <a:r>
              <a:rPr lang="de-DE" dirty="0" smtClean="0"/>
              <a:t> web</a:t>
            </a:r>
          </a:p>
          <a:p>
            <a:pPr marL="0" indent="0">
              <a:buNone/>
            </a:pPr>
            <a:r>
              <a:rPr lang="de-DE" dirty="0" smtClean="0"/>
              <a:t>W= 	</a:t>
            </a:r>
            <a:r>
              <a:rPr lang="de-DE" dirty="0" err="1" smtClean="0"/>
              <a:t>width</a:t>
            </a:r>
            <a:r>
              <a:rPr lang="de-DE" dirty="0" smtClean="0"/>
              <a:t> </a:t>
            </a:r>
            <a:r>
              <a:rPr lang="de-DE" dirty="0" err="1" smtClean="0"/>
              <a:t>of</a:t>
            </a:r>
            <a:r>
              <a:rPr lang="de-DE" dirty="0" smtClean="0"/>
              <a:t> </a:t>
            </a:r>
            <a:r>
              <a:rPr lang="de-DE" dirty="0" err="1" smtClean="0"/>
              <a:t>the</a:t>
            </a:r>
            <a:r>
              <a:rPr lang="de-DE" dirty="0" smtClean="0"/>
              <a:t> </a:t>
            </a:r>
            <a:r>
              <a:rPr lang="de-DE" dirty="0" err="1" smtClean="0"/>
              <a:t>flanges</a:t>
            </a:r>
            <a:endParaRPr lang="de-DE" dirty="0" smtClean="0"/>
          </a:p>
          <a:p>
            <a:pPr marL="0" indent="0">
              <a:buNone/>
            </a:pPr>
            <a:r>
              <a:rPr lang="de-DE" dirty="0" smtClean="0"/>
              <a:t>w= 	half </a:t>
            </a:r>
            <a:r>
              <a:rPr lang="de-DE" dirty="0" err="1" smtClean="0"/>
              <a:t>the</a:t>
            </a:r>
            <a:r>
              <a:rPr lang="de-DE" dirty="0" smtClean="0"/>
              <a:t> </a:t>
            </a:r>
            <a:r>
              <a:rPr lang="de-DE" dirty="0" err="1" smtClean="0"/>
              <a:t>width</a:t>
            </a:r>
            <a:r>
              <a:rPr lang="de-DE" dirty="0" smtClean="0"/>
              <a:t> </a:t>
            </a:r>
            <a:r>
              <a:rPr lang="de-DE" dirty="0" err="1" smtClean="0"/>
              <a:t>of</a:t>
            </a:r>
            <a:r>
              <a:rPr lang="de-DE" dirty="0" smtClean="0"/>
              <a:t> </a:t>
            </a:r>
            <a:r>
              <a:rPr lang="de-DE" dirty="0" err="1" smtClean="0"/>
              <a:t>the</a:t>
            </a:r>
            <a:r>
              <a:rPr lang="de-DE" dirty="0" smtClean="0"/>
              <a:t> </a:t>
            </a:r>
            <a:r>
              <a:rPr lang="de-DE" dirty="0" err="1" smtClean="0"/>
              <a:t>column</a:t>
            </a:r>
            <a:r>
              <a:rPr lang="de-DE" dirty="0" smtClean="0"/>
              <a:t> </a:t>
            </a:r>
            <a:r>
              <a:rPr lang="de-DE" dirty="0" err="1" smtClean="0"/>
              <a:t>from</a:t>
            </a:r>
            <a:r>
              <a:rPr lang="de-DE" dirty="0" smtClean="0"/>
              <a:t> </a:t>
            </a:r>
            <a:r>
              <a:rPr lang="de-DE" dirty="0" err="1" smtClean="0"/>
              <a:t>the</a:t>
            </a:r>
            <a:r>
              <a:rPr lang="de-DE" dirty="0" smtClean="0"/>
              <a:t> </a:t>
            </a:r>
            <a:r>
              <a:rPr lang="de-DE" dirty="0" err="1" smtClean="0"/>
              <a:t>centrer</a:t>
            </a:r>
            <a:r>
              <a:rPr lang="de-DE" dirty="0" smtClean="0"/>
              <a:t> </a:t>
            </a:r>
            <a:r>
              <a:rPr lang="de-DE" dirty="0" err="1" smtClean="0"/>
              <a:t>of</a:t>
            </a:r>
            <a:r>
              <a:rPr lang="de-DE" dirty="0" smtClean="0"/>
              <a:t> </a:t>
            </a:r>
            <a:r>
              <a:rPr lang="de-DE" dirty="0" err="1" smtClean="0"/>
              <a:t>the</a:t>
            </a:r>
            <a:r>
              <a:rPr lang="de-DE" dirty="0" smtClean="0"/>
              <a:t> web </a:t>
            </a:r>
            <a:r>
              <a:rPr lang="de-DE" dirty="0" err="1" smtClean="0"/>
              <a:t>to</a:t>
            </a:r>
            <a:r>
              <a:rPr lang="de-DE" dirty="0" smtClean="0"/>
              <a:t> </a:t>
            </a:r>
            <a:r>
              <a:rPr lang="de-DE" dirty="0" err="1" smtClean="0"/>
              <a:t>the</a:t>
            </a:r>
            <a:r>
              <a:rPr lang="de-DE" dirty="0" smtClean="0"/>
              <a:t> </a:t>
            </a:r>
            <a:r>
              <a:rPr lang="de-DE" dirty="0" err="1" smtClean="0"/>
              <a:t>edges</a:t>
            </a:r>
            <a:r>
              <a:rPr lang="de-DE" dirty="0" smtClean="0"/>
              <a:t> </a:t>
            </a:r>
            <a:r>
              <a:rPr lang="de-DE" dirty="0" err="1" smtClean="0"/>
              <a:t>of</a:t>
            </a:r>
            <a:r>
              <a:rPr lang="de-DE" dirty="0" smtClean="0"/>
              <a:t> </a:t>
            </a:r>
            <a:r>
              <a:rPr lang="de-DE" dirty="0" err="1" smtClean="0"/>
              <a:t>the</a:t>
            </a:r>
            <a:r>
              <a:rPr lang="de-DE" dirty="0" smtClean="0"/>
              <a:t> </a:t>
            </a:r>
            <a:r>
              <a:rPr lang="de-DE" dirty="0" err="1" smtClean="0"/>
              <a:t>flanges</a:t>
            </a:r>
            <a:endParaRPr lang="de-DE" dirty="0" smtClean="0"/>
          </a:p>
          <a:p>
            <a:pPr marL="0" indent="0">
              <a:buNone/>
            </a:pPr>
            <a:r>
              <a:rPr lang="de-DE" dirty="0" smtClean="0"/>
              <a:t>r=	</a:t>
            </a:r>
            <a:r>
              <a:rPr lang="de-DE" dirty="0" err="1" smtClean="0"/>
              <a:t>radius</a:t>
            </a:r>
            <a:r>
              <a:rPr lang="de-DE" dirty="0" smtClean="0"/>
              <a:t> </a:t>
            </a:r>
            <a:r>
              <a:rPr lang="de-DE" dirty="0" err="1" smtClean="0"/>
              <a:t>of</a:t>
            </a:r>
            <a:r>
              <a:rPr lang="de-DE" dirty="0" smtClean="0"/>
              <a:t> </a:t>
            </a:r>
            <a:r>
              <a:rPr lang="de-DE" dirty="0" err="1" smtClean="0"/>
              <a:t>the</a:t>
            </a:r>
            <a:r>
              <a:rPr lang="de-DE" dirty="0" smtClean="0"/>
              <a:t> </a:t>
            </a:r>
            <a:r>
              <a:rPr lang="de-DE" dirty="0" err="1" smtClean="0"/>
              <a:t>curve</a:t>
            </a:r>
            <a:r>
              <a:rPr lang="de-DE" dirty="0" smtClean="0"/>
              <a:t> </a:t>
            </a:r>
            <a:r>
              <a:rPr lang="de-DE" dirty="0" err="1" smtClean="0"/>
              <a:t>at</a:t>
            </a:r>
            <a:r>
              <a:rPr lang="de-DE" dirty="0" smtClean="0"/>
              <a:t> </a:t>
            </a:r>
            <a:r>
              <a:rPr lang="de-DE" dirty="0" err="1" smtClean="0"/>
              <a:t>the</a:t>
            </a:r>
            <a:r>
              <a:rPr lang="de-DE" dirty="0" smtClean="0"/>
              <a:t> </a:t>
            </a:r>
            <a:r>
              <a:rPr lang="de-DE" dirty="0" err="1" smtClean="0"/>
              <a:t>joint</a:t>
            </a:r>
            <a:r>
              <a:rPr lang="de-DE" dirty="0" smtClean="0"/>
              <a:t> </a:t>
            </a:r>
            <a:r>
              <a:rPr lang="de-DE" dirty="0" err="1" smtClean="0"/>
              <a:t>between</a:t>
            </a:r>
            <a:r>
              <a:rPr lang="de-DE" dirty="0" smtClean="0"/>
              <a:t> </a:t>
            </a:r>
            <a:r>
              <a:rPr lang="de-DE" dirty="0" err="1" smtClean="0"/>
              <a:t>the</a:t>
            </a:r>
            <a:r>
              <a:rPr lang="de-DE" dirty="0" smtClean="0"/>
              <a:t> web </a:t>
            </a:r>
            <a:r>
              <a:rPr lang="de-DE" dirty="0" err="1" smtClean="0"/>
              <a:t>and</a:t>
            </a:r>
            <a:r>
              <a:rPr lang="de-DE" dirty="0" smtClean="0"/>
              <a:t> </a:t>
            </a:r>
            <a:r>
              <a:rPr lang="de-DE" dirty="0" err="1" smtClean="0"/>
              <a:t>flanges</a:t>
            </a:r>
            <a:endParaRPr lang="de-DE" dirty="0" smtClean="0"/>
          </a:p>
          <a:p>
            <a:pPr marL="0" indent="0">
              <a:buNone/>
            </a:pPr>
            <a:r>
              <a:rPr lang="de-DE" dirty="0" smtClean="0"/>
              <a:t>D=	total </a:t>
            </a:r>
            <a:r>
              <a:rPr lang="de-DE" dirty="0" err="1" smtClean="0"/>
              <a:t>depth</a:t>
            </a:r>
            <a:r>
              <a:rPr lang="de-DE" dirty="0" smtClean="0"/>
              <a:t> </a:t>
            </a:r>
            <a:r>
              <a:rPr lang="de-DE" dirty="0" err="1" smtClean="0"/>
              <a:t>of</a:t>
            </a:r>
            <a:r>
              <a:rPr lang="de-DE" dirty="0" smtClean="0"/>
              <a:t> </a:t>
            </a:r>
            <a:r>
              <a:rPr lang="de-DE" dirty="0" err="1" smtClean="0"/>
              <a:t>the</a:t>
            </a:r>
            <a:r>
              <a:rPr lang="de-DE" dirty="0" smtClean="0"/>
              <a:t> </a:t>
            </a:r>
            <a:r>
              <a:rPr lang="de-DE" dirty="0" err="1" smtClean="0"/>
              <a:t>column</a:t>
            </a:r>
            <a:r>
              <a:rPr lang="de-DE" dirty="0" smtClean="0"/>
              <a:t>, </a:t>
            </a:r>
            <a:r>
              <a:rPr lang="de-DE" dirty="0" err="1" smtClean="0"/>
              <a:t>from</a:t>
            </a:r>
            <a:r>
              <a:rPr lang="de-DE" dirty="0" smtClean="0"/>
              <a:t> </a:t>
            </a:r>
            <a:r>
              <a:rPr lang="de-DE" dirty="0" err="1" smtClean="0"/>
              <a:t>the</a:t>
            </a:r>
            <a:r>
              <a:rPr lang="de-DE" dirty="0" smtClean="0"/>
              <a:t> top </a:t>
            </a:r>
            <a:r>
              <a:rPr lang="de-DE" dirty="0" err="1" smtClean="0"/>
              <a:t>of</a:t>
            </a:r>
            <a:r>
              <a:rPr lang="de-DE" dirty="0" smtClean="0"/>
              <a:t> </a:t>
            </a:r>
            <a:r>
              <a:rPr lang="de-DE" dirty="0" err="1" smtClean="0"/>
              <a:t>one</a:t>
            </a:r>
            <a:r>
              <a:rPr lang="de-DE" dirty="0" smtClean="0"/>
              <a:t> </a:t>
            </a:r>
            <a:r>
              <a:rPr lang="de-DE" dirty="0" err="1" smtClean="0"/>
              <a:t>flange</a:t>
            </a:r>
            <a:r>
              <a:rPr lang="de-DE" dirty="0" smtClean="0"/>
              <a:t> </a:t>
            </a:r>
            <a:r>
              <a:rPr lang="de-DE" dirty="0" err="1" smtClean="0"/>
              <a:t>to</a:t>
            </a:r>
            <a:r>
              <a:rPr lang="de-DE" dirty="0" smtClean="0"/>
              <a:t> </a:t>
            </a:r>
            <a:r>
              <a:rPr lang="de-DE" dirty="0" err="1" smtClean="0"/>
              <a:t>the</a:t>
            </a:r>
            <a:r>
              <a:rPr lang="de-DE" dirty="0" smtClean="0"/>
              <a:t> </a:t>
            </a:r>
            <a:r>
              <a:rPr lang="de-DE" dirty="0" err="1" smtClean="0"/>
              <a:t>bottom</a:t>
            </a:r>
            <a:r>
              <a:rPr lang="de-DE" dirty="0" smtClean="0"/>
              <a:t> </a:t>
            </a:r>
            <a:r>
              <a:rPr lang="de-DE" dirty="0" err="1" smtClean="0"/>
              <a:t>of</a:t>
            </a:r>
            <a:r>
              <a:rPr lang="de-DE" dirty="0" smtClean="0"/>
              <a:t> </a:t>
            </a:r>
            <a:r>
              <a:rPr lang="de-DE" dirty="0" err="1" smtClean="0"/>
              <a:t>the</a:t>
            </a:r>
            <a:r>
              <a:rPr lang="de-DE" dirty="0" smtClean="0"/>
              <a:t> </a:t>
            </a:r>
            <a:r>
              <a:rPr lang="de-DE" dirty="0" err="1" smtClean="0"/>
              <a:t>opposite</a:t>
            </a:r>
            <a:r>
              <a:rPr lang="de-DE" dirty="0" smtClean="0"/>
              <a:t> </a:t>
            </a:r>
            <a:r>
              <a:rPr lang="de-DE" dirty="0" err="1" smtClean="0"/>
              <a:t>flange</a:t>
            </a:r>
            <a:endParaRPr lang="de-DE" dirty="0" smtClean="0"/>
          </a:p>
          <a:p>
            <a:pPr marL="0" indent="0">
              <a:buNone/>
            </a:pPr>
            <a:r>
              <a:rPr lang="de-DE" dirty="0" smtClean="0"/>
              <a:t>d=	</a:t>
            </a:r>
            <a:r>
              <a:rPr lang="de-DE" dirty="0" err="1" smtClean="0"/>
              <a:t>depth</a:t>
            </a:r>
            <a:r>
              <a:rPr lang="de-DE" dirty="0" smtClean="0"/>
              <a:t> </a:t>
            </a:r>
            <a:r>
              <a:rPr lang="de-DE" dirty="0" err="1" smtClean="0"/>
              <a:t>of</a:t>
            </a:r>
            <a:r>
              <a:rPr lang="de-DE" dirty="0" smtClean="0"/>
              <a:t> </a:t>
            </a:r>
            <a:r>
              <a:rPr lang="de-DE" dirty="0" err="1" smtClean="0"/>
              <a:t>the</a:t>
            </a:r>
            <a:r>
              <a:rPr lang="de-DE" dirty="0" smtClean="0"/>
              <a:t> web, </a:t>
            </a:r>
            <a:r>
              <a:rPr lang="de-DE" dirty="0" err="1" smtClean="0"/>
              <a:t>measured</a:t>
            </a:r>
            <a:r>
              <a:rPr lang="de-DE" dirty="0" smtClean="0"/>
              <a:t> </a:t>
            </a:r>
            <a:r>
              <a:rPr lang="de-DE" dirty="0" err="1" smtClean="0"/>
              <a:t>between</a:t>
            </a:r>
            <a:r>
              <a:rPr lang="de-DE" dirty="0" smtClean="0"/>
              <a:t> </a:t>
            </a:r>
            <a:r>
              <a:rPr lang="de-DE" dirty="0" err="1" smtClean="0"/>
              <a:t>the</a:t>
            </a:r>
            <a:r>
              <a:rPr lang="de-DE" dirty="0" smtClean="0"/>
              <a:t> </a:t>
            </a:r>
            <a:r>
              <a:rPr lang="de-DE" dirty="0" err="1" smtClean="0"/>
              <a:t>ends</a:t>
            </a:r>
            <a:r>
              <a:rPr lang="de-DE" dirty="0" smtClean="0"/>
              <a:t> </a:t>
            </a:r>
            <a:r>
              <a:rPr lang="de-DE" dirty="0" err="1" smtClean="0"/>
              <a:t>of</a:t>
            </a:r>
            <a:r>
              <a:rPr lang="de-DE" dirty="0" smtClean="0"/>
              <a:t> </a:t>
            </a:r>
            <a:r>
              <a:rPr lang="de-DE" dirty="0" err="1" smtClean="0"/>
              <a:t>the</a:t>
            </a:r>
            <a:r>
              <a:rPr lang="de-DE" dirty="0" smtClean="0"/>
              <a:t> </a:t>
            </a:r>
            <a:r>
              <a:rPr lang="de-DE" dirty="0" err="1" smtClean="0"/>
              <a:t>curves</a:t>
            </a:r>
            <a:r>
              <a:rPr lang="de-DE" dirty="0" smtClean="0"/>
              <a:t> </a:t>
            </a:r>
            <a:r>
              <a:rPr lang="de-DE" dirty="0" err="1" smtClean="0"/>
              <a:t>at</a:t>
            </a:r>
            <a:r>
              <a:rPr lang="de-DE" dirty="0" smtClean="0"/>
              <a:t> </a:t>
            </a:r>
            <a:r>
              <a:rPr lang="de-DE" dirty="0" err="1" smtClean="0"/>
              <a:t>the</a:t>
            </a:r>
            <a:r>
              <a:rPr lang="de-DE" dirty="0" smtClean="0"/>
              <a:t> </a:t>
            </a:r>
            <a:r>
              <a:rPr lang="de-DE" dirty="0" err="1" smtClean="0"/>
              <a:t>joints</a:t>
            </a:r>
            <a:r>
              <a:rPr lang="de-DE" dirty="0" smtClean="0"/>
              <a:t>, </a:t>
            </a:r>
            <a:r>
              <a:rPr lang="de-DE" dirty="0" err="1" smtClean="0"/>
              <a:t>at</a:t>
            </a:r>
            <a:r>
              <a:rPr lang="de-DE" dirty="0" smtClean="0"/>
              <a:t> </a:t>
            </a:r>
            <a:r>
              <a:rPr lang="de-DE" dirty="0" err="1" smtClean="0"/>
              <a:t>the</a:t>
            </a:r>
            <a:r>
              <a:rPr lang="de-DE" dirty="0" smtClean="0"/>
              <a:t> </a:t>
            </a:r>
            <a:r>
              <a:rPr lang="de-DE" dirty="0" err="1" smtClean="0"/>
              <a:t>point</a:t>
            </a:r>
            <a:r>
              <a:rPr lang="de-DE" dirty="0" smtClean="0"/>
              <a:t> </a:t>
            </a:r>
            <a:r>
              <a:rPr lang="de-DE" dirty="0" err="1" smtClean="0"/>
              <a:t>where</a:t>
            </a:r>
            <a:r>
              <a:rPr lang="de-DE" dirty="0" smtClean="0"/>
              <a:t> </a:t>
            </a:r>
            <a:r>
              <a:rPr lang="de-DE" dirty="0" err="1" smtClean="0"/>
              <a:t>the</a:t>
            </a:r>
            <a:r>
              <a:rPr lang="de-DE" dirty="0" smtClean="0"/>
              <a:t> </a:t>
            </a:r>
            <a:r>
              <a:rPr lang="de-DE" dirty="0" err="1" smtClean="0"/>
              <a:t>curves</a:t>
            </a:r>
            <a:r>
              <a:rPr lang="de-DE" dirty="0" smtClean="0"/>
              <a:t> </a:t>
            </a:r>
            <a:r>
              <a:rPr lang="de-DE" dirty="0" err="1" smtClean="0"/>
              <a:t>are</a:t>
            </a:r>
            <a:r>
              <a:rPr lang="de-DE" dirty="0" smtClean="0"/>
              <a:t> </a:t>
            </a:r>
            <a:r>
              <a:rPr lang="de-DE" dirty="0" err="1" smtClean="0"/>
              <a:t>flush</a:t>
            </a:r>
            <a:r>
              <a:rPr lang="de-DE" dirty="0" smtClean="0"/>
              <a:t> </a:t>
            </a:r>
            <a:r>
              <a:rPr lang="de-DE" dirty="0" err="1" smtClean="0"/>
              <a:t>with</a:t>
            </a:r>
            <a:r>
              <a:rPr lang="de-DE" dirty="0" smtClean="0"/>
              <a:t> </a:t>
            </a:r>
            <a:r>
              <a:rPr lang="de-DE" dirty="0" err="1" smtClean="0"/>
              <a:t>the</a:t>
            </a:r>
            <a:r>
              <a:rPr lang="de-DE" dirty="0" smtClean="0"/>
              <a:t> </a:t>
            </a:r>
            <a:r>
              <a:rPr lang="de-DE" dirty="0" err="1" smtClean="0"/>
              <a:t>face</a:t>
            </a:r>
            <a:r>
              <a:rPr lang="de-DE" dirty="0" smtClean="0"/>
              <a:t> </a:t>
            </a:r>
            <a:r>
              <a:rPr lang="de-DE" dirty="0" err="1" smtClean="0"/>
              <a:t>of</a:t>
            </a:r>
            <a:r>
              <a:rPr lang="de-DE" dirty="0" smtClean="0"/>
              <a:t> </a:t>
            </a:r>
            <a:r>
              <a:rPr lang="de-DE" dirty="0" err="1" smtClean="0"/>
              <a:t>the</a:t>
            </a:r>
            <a:r>
              <a:rPr lang="de-DE" dirty="0" smtClean="0"/>
              <a:t> web</a:t>
            </a:r>
            <a:endParaRPr lang="de-DE" dirty="0"/>
          </a:p>
        </p:txBody>
      </p:sp>
    </p:spTree>
    <p:extLst>
      <p:ext uri="{BB962C8B-B14F-4D97-AF65-F5344CB8AC3E}">
        <p14:creationId xmlns:p14="http://schemas.microsoft.com/office/powerpoint/2010/main" val="3791197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a:t>Describing</a:t>
            </a:r>
            <a:r>
              <a:rPr lang="de-DE" dirty="0"/>
              <a:t> Design </a:t>
            </a:r>
            <a:r>
              <a:rPr lang="de-DE" dirty="0" err="1"/>
              <a:t>Phases</a:t>
            </a:r>
            <a:r>
              <a:rPr lang="de-DE" dirty="0"/>
              <a:t> </a:t>
            </a:r>
            <a:r>
              <a:rPr lang="de-DE" dirty="0" err="1"/>
              <a:t>and</a:t>
            </a:r>
            <a:r>
              <a:rPr lang="de-DE" dirty="0"/>
              <a:t> </a:t>
            </a:r>
            <a:r>
              <a:rPr lang="de-DE" dirty="0" err="1"/>
              <a:t>Procedures</a:t>
            </a:r>
            <a:r>
              <a:rPr lang="de-DE" dirty="0"/>
              <a:t> (p 34)</a:t>
            </a:r>
          </a:p>
        </p:txBody>
      </p:sp>
      <p:sp>
        <p:nvSpPr>
          <p:cNvPr id="3" name="Inhaltsplatzhalter 2"/>
          <p:cNvSpPr>
            <a:spLocks noGrp="1"/>
          </p:cNvSpPr>
          <p:nvPr>
            <p:ph idx="1"/>
          </p:nvPr>
        </p:nvSpPr>
        <p:spPr/>
        <p:txBody>
          <a:bodyPr>
            <a:normAutofit fontScale="77500" lnSpcReduction="20000"/>
          </a:bodyPr>
          <a:lstStyle/>
          <a:p>
            <a:r>
              <a:rPr lang="en-GB" b="1" dirty="0"/>
              <a:t>A typical design starts with a </a:t>
            </a:r>
            <a:r>
              <a:rPr lang="en-GB" b="1" i="1" dirty="0"/>
              <a:t>design brief</a:t>
            </a:r>
            <a:r>
              <a:rPr lang="en-GB" b="1" dirty="0"/>
              <a:t>, which states the design objectives. </a:t>
            </a:r>
            <a:endParaRPr lang="de-DE" dirty="0"/>
          </a:p>
          <a:p>
            <a:r>
              <a:rPr lang="en-GB" b="1" dirty="0"/>
              <a:t>Initial ideas are then put together as </a:t>
            </a:r>
            <a:r>
              <a:rPr lang="en-GB" b="1" i="1" dirty="0"/>
              <a:t>rough sketches</a:t>
            </a:r>
            <a:r>
              <a:rPr lang="en-GB" b="1" dirty="0"/>
              <a:t>.  These are then developed into </a:t>
            </a:r>
            <a:r>
              <a:rPr lang="en-GB" b="1" i="1" dirty="0"/>
              <a:t>preliminary drawings</a:t>
            </a:r>
            <a:r>
              <a:rPr lang="en-GB" b="1" dirty="0"/>
              <a:t>, which are more detailed and are often drawn to scale  The preliminary drawings are then developed, incorporating comments from different members of the design team, consultants and the client.  </a:t>
            </a:r>
            <a:endParaRPr lang="de-DE" dirty="0"/>
          </a:p>
          <a:p>
            <a:r>
              <a:rPr lang="en-GB" b="1" dirty="0"/>
              <a:t>Once the design has been sufficiently developed, </a:t>
            </a:r>
            <a:r>
              <a:rPr lang="en-GB" b="1" i="1" dirty="0"/>
              <a:t>working drawings</a:t>
            </a:r>
            <a:r>
              <a:rPr lang="en-GB" b="1" dirty="0"/>
              <a:t> are produced.  These are then used for manufacturing/assembly/construction.  Frequently, working drawings are revised (changed) during this latter phase, in order to resolve technical problems encountered during manufacturing/assembly/construction.</a:t>
            </a:r>
            <a:endParaRPr lang="de-DE" dirty="0"/>
          </a:p>
          <a:p>
            <a:pPr marL="0" indent="0">
              <a:buNone/>
            </a:pPr>
            <a:endParaRPr lang="de-DE" dirty="0"/>
          </a:p>
        </p:txBody>
      </p:sp>
    </p:spTree>
    <p:extLst>
      <p:ext uri="{BB962C8B-B14F-4D97-AF65-F5344CB8AC3E}">
        <p14:creationId xmlns:p14="http://schemas.microsoft.com/office/powerpoint/2010/main" val="650686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422</Words>
  <Application>Microsoft Office PowerPoint</Application>
  <PresentationFormat>Bildschirmpräsentation (4:3)</PresentationFormat>
  <Paragraphs>74</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Larissa</vt:lpstr>
      <vt:lpstr>English for Engineering Unit 4 Engineering Design</vt:lpstr>
      <vt:lpstr>Working With Drawings (p 30)</vt:lpstr>
      <vt:lpstr>Cross-Section</vt:lpstr>
      <vt:lpstr>Elevation</vt:lpstr>
      <vt:lpstr>Exploded View</vt:lpstr>
      <vt:lpstr>Schematic</vt:lpstr>
      <vt:lpstr>Discussing Dimensions and Precision (p 33)</vt:lpstr>
      <vt:lpstr>Discussing Dimensions and Precision (p 33)</vt:lpstr>
      <vt:lpstr>Describing Design Phases and Procedures (p 34)</vt:lpstr>
      <vt:lpstr>Describing Design Phases and Procedures (p 34)</vt:lpstr>
      <vt:lpstr>More Vocabulary</vt:lpstr>
      <vt:lpstr>Resolving Design Problems (p 36)</vt:lpstr>
      <vt:lpstr>Vocabulary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Engineering Unit 4 Engineering Design</dc:title>
  <dc:creator>Slawney, James</dc:creator>
  <cp:lastModifiedBy>Slawney, James</cp:lastModifiedBy>
  <cp:revision>14</cp:revision>
  <dcterms:created xsi:type="dcterms:W3CDTF">2013-11-29T10:08:26Z</dcterms:created>
  <dcterms:modified xsi:type="dcterms:W3CDTF">2014-01-27T13:34:36Z</dcterms:modified>
</cp:coreProperties>
</file>