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270" r:id="rId5"/>
    <p:sldId id="758" r:id="rId6"/>
    <p:sldId id="1568" r:id="rId7"/>
    <p:sldId id="1569" r:id="rId8"/>
    <p:sldId id="1570" r:id="rId9"/>
    <p:sldId id="769" r:id="rId10"/>
    <p:sldId id="1580" r:id="rId11"/>
    <p:sldId id="1517" r:id="rId12"/>
    <p:sldId id="1567" r:id="rId13"/>
    <p:sldId id="1533" r:id="rId14"/>
    <p:sldId id="1534" r:id="rId15"/>
    <p:sldId id="1574" r:id="rId16"/>
    <p:sldId id="1571" r:id="rId17"/>
    <p:sldId id="1576" r:id="rId18"/>
    <p:sldId id="1578" r:id="rId19"/>
    <p:sldId id="1572" r:id="rId20"/>
    <p:sldId id="1577" r:id="rId21"/>
    <p:sldId id="1524" r:id="rId22"/>
    <p:sldId id="1523" r:id="rId23"/>
    <p:sldId id="1522" r:id="rId24"/>
    <p:sldId id="1521" r:id="rId25"/>
    <p:sldId id="1581" r:id="rId26"/>
    <p:sldId id="770" r:id="rId27"/>
    <p:sldId id="296" r:id="rId28"/>
  </p:sldIdLst>
  <p:sldSz cx="9144000" cy="5143500" type="screen16x9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885F08-EDEA-488A-9876-48513BC6C064}" v="204" dt="2026-02-19T11:28:42.7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/>
    <p:restoredTop sz="81404" autoAdjust="0"/>
  </p:normalViewPr>
  <p:slideViewPr>
    <p:cSldViewPr snapToGrid="0">
      <p:cViewPr varScale="1">
        <p:scale>
          <a:sx n="120" d="100"/>
          <a:sy n="120" d="100"/>
        </p:scale>
        <p:origin x="1064" y="168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CC7006-AF3A-414C-B951-2375998F5D8F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64CEC2-885B-4940-ADB5-C9047711F5B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34751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6377-D2A5-4EA8-96B4-26E567EDB5C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72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sv-SE" dirty="0">
                <a:cs typeface="Arial" pitchFamily="34" charset="0"/>
              </a:rPr>
              <a:t>The </a:t>
            </a:r>
            <a:r>
              <a:rPr lang="en-GB" altLang="sv-SE" b="1" dirty="0">
                <a:cs typeface="Arial" pitchFamily="34" charset="0"/>
              </a:rPr>
              <a:t>“new speaker” </a:t>
            </a:r>
            <a:r>
              <a:rPr lang="en-GB" altLang="sv-SE" dirty="0">
                <a:cs typeface="Arial" pitchFamily="34" charset="0"/>
              </a:rPr>
              <a:t>concept has been examined under labels such as </a:t>
            </a:r>
            <a:r>
              <a:rPr lang="en-GB" altLang="sv-SE" b="1" dirty="0">
                <a:cs typeface="Arial" pitchFamily="34" charset="0"/>
              </a:rPr>
              <a:t>“non-native”, “second-language”, “L2” speaker or “learner” (</a:t>
            </a:r>
            <a:r>
              <a:rPr lang="en-GB" altLang="sv-SE" dirty="0">
                <a:cs typeface="Arial" pitchFamily="34" charset="0"/>
              </a:rPr>
              <a:t>O'Rourke, B. &amp; </a:t>
            </a:r>
            <a:r>
              <a:rPr lang="en-GB" altLang="sv-SE" dirty="0" err="1">
                <a:cs typeface="Arial" pitchFamily="34" charset="0"/>
              </a:rPr>
              <a:t>Pujolar</a:t>
            </a:r>
            <a:r>
              <a:rPr lang="en-GB" altLang="sv-SE" dirty="0">
                <a:cs typeface="Arial" pitchFamily="34" charset="0"/>
              </a:rPr>
              <a:t>, J. (2013). </a:t>
            </a:r>
            <a:endParaRPr lang="en-GB" altLang="sv-SE" i="1" dirty="0">
              <a:cs typeface="Arial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CEC2-885B-4940-ADB5-C9047711F5B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25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should</a:t>
            </a:r>
            <a:r>
              <a:rPr lang="sv-SE" dirty="0"/>
              <a:t> </a:t>
            </a:r>
            <a:r>
              <a:rPr lang="sv-SE" dirty="0" err="1"/>
              <a:t>define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spontaneous</a:t>
            </a:r>
            <a:r>
              <a:rPr lang="sv-SE" dirty="0"/>
              <a:t> </a:t>
            </a:r>
            <a:r>
              <a:rPr lang="sv-SE" dirty="0" err="1"/>
              <a:t>translanguaging</a:t>
            </a:r>
            <a:r>
              <a:rPr lang="sv-SE" dirty="0"/>
              <a:t> and </a:t>
            </a:r>
            <a:r>
              <a:rPr lang="sv-SE" dirty="0" err="1"/>
              <a:t>pedagogical</a:t>
            </a:r>
            <a:r>
              <a:rPr lang="sv-SE" dirty="0"/>
              <a:t> </a:t>
            </a:r>
            <a:r>
              <a:rPr lang="sv-SE" dirty="0" err="1"/>
              <a:t>translanguaging</a:t>
            </a:r>
            <a:endParaRPr lang="sv-SE" dirty="0"/>
          </a:p>
          <a:p>
            <a:endParaRPr lang="sv-SE" dirty="0"/>
          </a:p>
          <a:p>
            <a:r>
              <a:rPr lang="sv-SE" dirty="0"/>
              <a:t>The </a:t>
            </a:r>
            <a:r>
              <a:rPr lang="sv-SE" dirty="0" err="1"/>
              <a:t>perfix</a:t>
            </a:r>
            <a:r>
              <a:rPr lang="sv-SE" dirty="0"/>
              <a:t> trans </a:t>
            </a:r>
            <a:r>
              <a:rPr lang="sv-SE" dirty="0" err="1"/>
              <a:t>does</a:t>
            </a:r>
            <a:r>
              <a:rPr lang="sv-SE" dirty="0"/>
              <a:t> not </a:t>
            </a:r>
            <a:r>
              <a:rPr lang="sv-SE" dirty="0" err="1"/>
              <a:t>only</a:t>
            </a:r>
            <a:r>
              <a:rPr lang="sv-SE" dirty="0"/>
              <a:t> translate the </a:t>
            </a:r>
            <a:r>
              <a:rPr lang="sv-SE" dirty="0" err="1"/>
              <a:t>idea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crossing</a:t>
            </a:r>
            <a:r>
              <a:rPr lang="sv-SE" dirty="0"/>
              <a:t> or </a:t>
            </a:r>
            <a:r>
              <a:rPr lang="sv-SE" dirty="0" err="1"/>
              <a:t>mixing</a:t>
            </a:r>
            <a:r>
              <a:rPr lang="sv-SE" dirty="0"/>
              <a:t>.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refers</a:t>
            </a:r>
            <a:r>
              <a:rPr lang="sv-SE" dirty="0"/>
              <a:t> to </a:t>
            </a:r>
            <a:r>
              <a:rPr lang="sv-SE" dirty="0" err="1"/>
              <a:t>transgressive</a:t>
            </a:r>
            <a:r>
              <a:rPr lang="sv-SE" dirty="0"/>
              <a:t> </a:t>
            </a:r>
            <a:r>
              <a:rPr lang="sv-SE" dirty="0" err="1"/>
              <a:t>theories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language</a:t>
            </a:r>
            <a:r>
              <a:rPr lang="sv-SE" dirty="0"/>
              <a:t> (</a:t>
            </a:r>
            <a:r>
              <a:rPr lang="sv-SE" dirty="0" err="1"/>
              <a:t>Pennycock</a:t>
            </a:r>
            <a:r>
              <a:rPr lang="sv-SE" dirty="0"/>
              <a:t>, 2009).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CEC2-885B-4940-ADB5-C9047711F5B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371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64CEC2-885B-4940-ADB5-C9047711F5B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7673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1694021933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1694021933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t-EE" dirty="0" err="1"/>
              <a:t>toh-dah</a:t>
            </a:r>
            <a:r>
              <a:rPr lang="ru-RU" dirty="0"/>
              <a:t> </a:t>
            </a:r>
            <a:r>
              <a:rPr lang="ru-RU" sz="1100" b="1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тоэ</a:t>
            </a:r>
            <a:r>
              <a:rPr lang="ru-RU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-ДАХ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7587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7" y="195883"/>
            <a:ext cx="8773015" cy="47491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6" y="3992092"/>
            <a:ext cx="1691296" cy="54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434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2"/>
            <a:ext cx="8773015" cy="47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9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735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3"/>
            <a:ext cx="8773015" cy="47517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30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17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Bildbak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188107" y="202201"/>
            <a:ext cx="8773015" cy="4001419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20" y="4411816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Lägg till en rubrik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för att lägga till underrubrik, tänk dock på att inte använda denna layout som slutsida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32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79399" y="298452"/>
            <a:ext cx="8568000" cy="392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2026-02-19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81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92099" y="311151"/>
            <a:ext cx="8559801" cy="3898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2026-02-19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641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292100"/>
            <a:ext cx="8569325" cy="39052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2026-02-19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307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311151"/>
            <a:ext cx="8569325" cy="390524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2026-02-19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57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317501"/>
            <a:ext cx="8569325" cy="3911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2026-02-19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43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 -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287341" y="292101"/>
            <a:ext cx="8569325" cy="39179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2026-02-19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038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Umeå University logotype">
            <a:extLst>
              <a:ext uri="{FF2B5EF4-FFF2-40B4-BE49-F238E27FC236}">
                <a16:creationId xmlns:a16="http://schemas.microsoft.com/office/drawing/2014/main" id="{7E57C8B5-EC70-D918-2EB5-A0FA5D39B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66631" y="427277"/>
            <a:ext cx="2010739" cy="681029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05762F03-3ABF-C9FF-C569-C2402F25283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9000" y="1511300"/>
            <a:ext cx="8226900" cy="1134360"/>
          </a:xfrm>
        </p:spPr>
        <p:txBody>
          <a:bodyPr anchor="b"/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endParaRPr lang="en-US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D6100D2-DFCF-EDD4-1637-CBF15E00227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9000" y="2859791"/>
            <a:ext cx="8226900" cy="767036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add subtitle</a:t>
            </a:r>
            <a:endParaRPr lang="en-US" dirty="0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17B5F62B-F422-9B48-F7F7-AD094BC04DA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9000" y="4564983"/>
            <a:ext cx="8226900" cy="36852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>
                <a:solidFill>
                  <a:schemeClr val="bg1"/>
                </a:solidFill>
              </a:defRPr>
            </a:lvl2pPr>
            <a:lvl3pPr marL="685800" indent="0">
              <a:buNone/>
              <a:defRPr>
                <a:solidFill>
                  <a:schemeClr val="bg1"/>
                </a:solidFill>
              </a:defRPr>
            </a:lvl3pPr>
            <a:lvl4pPr marL="1028700" indent="0">
              <a:buNone/>
              <a:defRPr>
                <a:solidFill>
                  <a:schemeClr val="bg1"/>
                </a:solidFill>
              </a:defRPr>
            </a:lvl4pPr>
            <a:lvl5pPr marL="13716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date, Unit/faculty/department/project, Name</a:t>
            </a:r>
          </a:p>
        </p:txBody>
      </p:sp>
    </p:spTree>
    <p:extLst>
      <p:ext uri="{BB962C8B-B14F-4D97-AF65-F5344CB8AC3E}">
        <p14:creationId xmlns:p14="http://schemas.microsoft.com/office/powerpoint/2010/main" val="1975108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19" y="1399389"/>
            <a:ext cx="6653560" cy="2807734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extruta 6"/>
          <p:cNvSpPr txBox="1"/>
          <p:nvPr userDrawn="1"/>
        </p:nvSpPr>
        <p:spPr>
          <a:xfrm>
            <a:off x="-525538" y="58032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45221" y="38396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00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48DA5-E148-22CA-F258-C0B4FB78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D24F2-FFD4-EFB1-8076-F5A787D11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32C2CC-6DAB-B63C-89BB-BCE903378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21560-B464-43B2-97A9-0BF3702770B8}" type="datetimeFigureOut">
              <a:rPr lang="el-GR" smtClean="0"/>
              <a:t>19/2/26</a:t>
            </a:fld>
            <a:endParaRPr lang="el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A705F-5441-66E2-A292-0F4E06A1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8565F-CA6D-FAFE-C627-94F6DE902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A40ED-01C1-4B6C-B152-21F09115E55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224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56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223" y="1421429"/>
            <a:ext cx="3148689" cy="2791079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744865" y="1421429"/>
            <a:ext cx="3147720" cy="2791079"/>
          </a:xfrm>
        </p:spPr>
        <p:txBody>
          <a:bodyPr/>
          <a:lstStyle/>
          <a:p>
            <a:pPr lvl="0"/>
            <a:r>
              <a:rPr lang="sv-SE"/>
              <a:t>Redigera format för bakgrundstext
Nivå två
Nivå tre
Nivå fyra
Nivå fem</a:t>
            </a:r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245221" y="38396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5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1245221" y="39031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18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t>2026-02-19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2969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3B3DD-11D3-46FE-8693-ABC62839DACF}" type="datetimeFigureOut">
              <a:rPr lang="sv-SE" smtClean="0"/>
              <a:pPr/>
              <a:t>2026-02-19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672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/>
          <p:nvPr userDrawn="1"/>
        </p:nvSpPr>
        <p:spPr>
          <a:xfrm>
            <a:off x="188107" y="189565"/>
            <a:ext cx="8773015" cy="475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5" y="3985773"/>
            <a:ext cx="1691296" cy="54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67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4"/>
            <a:ext cx="8773015" cy="475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30" y="3992092"/>
            <a:ext cx="1691295" cy="54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40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- och slutsid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188107" y="195882"/>
            <a:ext cx="8773015" cy="475173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29" y="3992092"/>
            <a:ext cx="1691295" cy="540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1962000" y="1113236"/>
            <a:ext cx="5220000" cy="1171459"/>
          </a:xfrm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962000" y="2463404"/>
            <a:ext cx="5220000" cy="81276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0480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48318" y="403013"/>
            <a:ext cx="6647364" cy="81035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5220" y="1418439"/>
            <a:ext cx="6653560" cy="28137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43" y="4898573"/>
            <a:ext cx="1080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7A3B3DD-11D3-46FE-8693-ABC62839DACF}" type="datetimeFigureOut">
              <a:rPr lang="sv-SE" smtClean="0"/>
              <a:pPr/>
              <a:t>2026-02-19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3825" y="4898573"/>
            <a:ext cx="3816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632" y="4898573"/>
            <a:ext cx="1080000" cy="739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fld id="{D3ED0E79-C485-4358-AA6A-241A5ED8242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44" y="4381885"/>
            <a:ext cx="111411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84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6" r:id="rId4"/>
    <p:sldLayoutId id="2147483667" r:id="rId5"/>
    <p:sldLayoutId id="2147483684" r:id="rId6"/>
    <p:sldLayoutId id="2147483687" r:id="rId7"/>
    <p:sldLayoutId id="2147483674" r:id="rId8"/>
    <p:sldLayoutId id="2147483675" r:id="rId9"/>
    <p:sldLayoutId id="2147483677" r:id="rId10"/>
    <p:sldLayoutId id="2147483676" r:id="rId11"/>
    <p:sldLayoutId id="2147483678" r:id="rId12"/>
    <p:sldLayoutId id="2147483686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703" r:id="rId19"/>
    <p:sldLayoutId id="2147483704" r:id="rId20"/>
    <p:sldLayoutId id="2147483705" r:id="rId21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28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1234" userDrawn="1">
          <p15:clr>
            <a:srgbClr val="F26B43"/>
          </p15:clr>
        </p15:guide>
        <p15:guide id="3" pos="4526" userDrawn="1">
          <p15:clr>
            <a:srgbClr val="F26B43"/>
          </p15:clr>
        </p15:guide>
        <p15:guide id="4" orient="horz" pos="3475" userDrawn="1">
          <p15:clr>
            <a:srgbClr val="F26B43"/>
          </p15:clr>
        </p15:guide>
        <p15:guide id="5" pos="181" userDrawn="1">
          <p15:clr>
            <a:srgbClr val="F26B43"/>
          </p15:clr>
        </p15:guide>
        <p15:guide id="6" pos="4378" userDrawn="1">
          <p15:clr>
            <a:srgbClr val="F26B43"/>
          </p15:clr>
        </p15:guide>
        <p15:guide id="7" pos="1379" userDrawn="1">
          <p15:clr>
            <a:srgbClr val="F26B43"/>
          </p15:clr>
        </p15:guide>
        <p15:guide id="8" pos="5579" userDrawn="1">
          <p15:clr>
            <a:srgbClr val="F26B43"/>
          </p15:clr>
        </p15:guide>
        <p15:guide id="9" orient="horz" pos="935" userDrawn="1">
          <p15:clr>
            <a:srgbClr val="F26B43"/>
          </p15:clr>
        </p15:guide>
        <p15:guide id="10" orient="horz" pos="2069" userDrawn="1">
          <p15:clr>
            <a:srgbClr val="F26B43"/>
          </p15:clr>
        </p15:guide>
        <p15:guide id="11" orient="horz" pos="17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atasha.ringblom@umu.s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hyperlink" Target="mailto:karpava.sviatlana@ucy.ac.cy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A918CBC1-AF90-E460-579D-E885FF45A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186" y="1261026"/>
            <a:ext cx="8741362" cy="1225049"/>
          </a:xfrm>
        </p:spPr>
        <p:txBody>
          <a:bodyPr>
            <a:normAutofit fontScale="90000"/>
          </a:bodyPr>
          <a:lstStyle/>
          <a:p>
            <a:br>
              <a:rPr lang="sv-SE" sz="2550" dirty="0"/>
            </a:br>
            <a:br>
              <a:rPr lang="sv-SE" sz="2550" dirty="0"/>
            </a:br>
            <a:br>
              <a:rPr lang="sv-SE" sz="2550" dirty="0"/>
            </a:br>
            <a:r>
              <a:rPr lang="sv-SE" sz="2200" dirty="0"/>
              <a:t>TRANSLANGUAGING AS A MEANING-MAKING STRATEGY IN THE CONTEXT OF HERITAGE LANGUAGE TEACHING: PERSPECTIVES FROM CYPRUS AND SWEDEN</a:t>
            </a:r>
            <a:endParaRPr lang="sv-SE" sz="2200" b="0" dirty="0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1FE1D6C8-E32B-5DA6-7574-2F0929A787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5820" y="2906485"/>
            <a:ext cx="8360080" cy="1959429"/>
          </a:xfrm>
        </p:spPr>
        <p:txBody>
          <a:bodyPr>
            <a:normAutofit/>
          </a:bodyPr>
          <a:lstStyle/>
          <a:p>
            <a:r>
              <a:rPr lang="en-US" sz="1500" b="1" dirty="0"/>
              <a:t>Natalia </a:t>
            </a:r>
            <a:r>
              <a:rPr lang="en-US" sz="1500" b="1" dirty="0" err="1"/>
              <a:t>Ringblom</a:t>
            </a:r>
            <a:r>
              <a:rPr lang="en-US" sz="1500" b="1" dirty="0"/>
              <a:t> and Sviatlana Karpava </a:t>
            </a:r>
          </a:p>
          <a:p>
            <a:endParaRPr lang="en-US" sz="1350" dirty="0"/>
          </a:p>
          <a:p>
            <a:r>
              <a:rPr lang="en-US" sz="1350" dirty="0" err="1"/>
              <a:t>Umeå</a:t>
            </a:r>
            <a:r>
              <a:rPr lang="en-US" sz="1350" dirty="0"/>
              <a:t> university , Sweden</a:t>
            </a:r>
          </a:p>
          <a:p>
            <a:r>
              <a:rPr lang="en-US" sz="1350" dirty="0" err="1"/>
              <a:t>Universirty</a:t>
            </a:r>
            <a:r>
              <a:rPr lang="en-US" sz="1350" dirty="0"/>
              <a:t> of Cyprus, Cyprus  </a:t>
            </a:r>
            <a:endParaRPr lang="ru-RU" sz="1350" dirty="0"/>
          </a:p>
          <a:p>
            <a:endParaRPr lang="ru-RU" sz="1350" dirty="0"/>
          </a:p>
          <a:p>
            <a:r>
              <a:rPr lang="en-US" sz="13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natasha.ringblom@umu.se</a:t>
            </a:r>
            <a:r>
              <a:rPr lang="en-US" sz="1350" dirty="0"/>
              <a:t>; </a:t>
            </a:r>
            <a:r>
              <a:rPr lang="en-US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karpava.sviatlana@ucy.ac.cy</a:t>
            </a:r>
            <a:r>
              <a:rPr lang="en-US" b="1" dirty="0"/>
              <a:t> </a:t>
            </a:r>
            <a:endParaRPr lang="en-US" sz="1350" b="1" dirty="0"/>
          </a:p>
          <a:p>
            <a:endParaRPr lang="en-US" sz="1350" dirty="0"/>
          </a:p>
        </p:txBody>
      </p:sp>
      <p:sp>
        <p:nvSpPr>
          <p:cNvPr id="7" name="Underrubrik 6">
            <a:extLst>
              <a:ext uri="{FF2B5EF4-FFF2-40B4-BE49-F238E27FC236}">
                <a16:creationId xmlns:a16="http://schemas.microsoft.com/office/drawing/2014/main" id="{150DDD2B-C8E1-46E3-AB2B-8B611B4DE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502" y="4370832"/>
            <a:ext cx="7803398" cy="621791"/>
          </a:xfrm>
        </p:spPr>
        <p:txBody>
          <a:bodyPr>
            <a:normAutofit/>
          </a:bodyPr>
          <a:lstStyle/>
          <a:p>
            <a:r>
              <a:rPr lang="sv-SE" dirty="0" err="1"/>
              <a:t>Heritage</a:t>
            </a:r>
            <a:r>
              <a:rPr lang="sv-SE" dirty="0"/>
              <a:t> </a:t>
            </a:r>
            <a:r>
              <a:rPr lang="sv-SE" dirty="0" err="1"/>
              <a:t>Language</a:t>
            </a:r>
            <a:r>
              <a:rPr lang="sv-SE" dirty="0"/>
              <a:t> </a:t>
            </a:r>
            <a:r>
              <a:rPr lang="sv-SE" dirty="0" err="1"/>
              <a:t>Week</a:t>
            </a:r>
            <a:r>
              <a:rPr lang="sv-SE" dirty="0"/>
              <a:t>, Frankfurt 2026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BECDD5-BA04-9829-5239-735CDBCB10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4184" y="69751"/>
            <a:ext cx="3023784" cy="65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41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04" y="0"/>
            <a:ext cx="8243047" cy="1008530"/>
          </a:xfrm>
        </p:spPr>
        <p:txBody>
          <a:bodyPr>
            <a:normAutofit/>
          </a:bodyPr>
          <a:lstStyle/>
          <a:p>
            <a:r>
              <a:rPr lang="en-GB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Theoretical framework  – Translanguaging space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190" y="694944"/>
            <a:ext cx="9030810" cy="4664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 </a:t>
            </a:r>
            <a:endParaRPr lang="sv-SE" dirty="0"/>
          </a:p>
          <a:p>
            <a:r>
              <a:rPr lang="en-GB" sz="2100" dirty="0"/>
              <a:t>According to </a:t>
            </a:r>
            <a:r>
              <a:rPr lang="en-GB" sz="1400" dirty="0"/>
              <a:t>Li Wei (2011:1223)</a:t>
            </a:r>
            <a:r>
              <a:rPr lang="en-GB" sz="2100" dirty="0"/>
              <a:t>, </a:t>
            </a:r>
            <a:r>
              <a:rPr lang="en-GB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space</a:t>
            </a:r>
            <a:r>
              <a:rPr lang="en-GB" sz="2100" dirty="0"/>
              <a:t> is created </a:t>
            </a:r>
            <a:r>
              <a:rPr lang="en-GB" sz="2100" b="1" dirty="0"/>
              <a:t>by and for </a:t>
            </a:r>
            <a:r>
              <a:rPr lang="en-GB" sz="2100" i="1" u="sng" dirty="0"/>
              <a:t>translanguaging practices</a:t>
            </a:r>
            <a:endParaRPr lang="en-GB" sz="2100" dirty="0"/>
          </a:p>
          <a:p>
            <a:r>
              <a:rPr lang="en-GB" sz="2100" dirty="0"/>
              <a:t>A </a:t>
            </a:r>
            <a:r>
              <a:rPr lang="en-GB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</a:t>
            </a:r>
            <a:r>
              <a:rPr lang="en-GB" sz="2100" dirty="0">
                <a:solidFill>
                  <a:srgbClr val="C00000"/>
                </a:solidFill>
              </a:rPr>
              <a:t> </a:t>
            </a:r>
            <a:r>
              <a:rPr lang="en-GB" sz="2100" dirty="0"/>
              <a:t>where </a:t>
            </a:r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 individuals </a:t>
            </a:r>
            <a:r>
              <a:rPr lang="en-GB" sz="2100" dirty="0"/>
              <a:t>integrate </a:t>
            </a:r>
            <a:r>
              <a:rPr lang="en-GB" sz="2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spaces</a:t>
            </a:r>
            <a:r>
              <a:rPr lang="en-GB" sz="2100" dirty="0"/>
              <a:t> that were formerly practised separately in different spaces by “</a:t>
            </a:r>
            <a:r>
              <a:rPr lang="en-GB" sz="2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bringing together different dimensions of their personal experience and environment</a:t>
            </a:r>
            <a:r>
              <a:rPr lang="en-GB" sz="2100" dirty="0"/>
              <a:t>”.</a:t>
            </a:r>
            <a:endParaRPr lang="sv-SE" sz="2100" dirty="0"/>
          </a:p>
          <a:p>
            <a:r>
              <a:rPr lang="en-GB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 interaction and translanguaging </a:t>
            </a:r>
            <a:r>
              <a:rPr lang="en-GB" sz="2100" dirty="0"/>
              <a:t>promote the </a:t>
            </a:r>
            <a:r>
              <a:rPr lang="en-GB" sz="2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use of language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100" dirty="0"/>
              <a:t>and the </a:t>
            </a:r>
            <a:r>
              <a:rPr lang="en-GB" sz="2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agency of speakers</a:t>
            </a:r>
            <a:r>
              <a:rPr lang="en-GB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dirty="0"/>
              <a:t>(Garcia &amp; Li Wei 2014). </a:t>
            </a:r>
          </a:p>
          <a:p>
            <a:r>
              <a:rPr lang="en-GB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100" dirty="0"/>
              <a:t>becomes </a:t>
            </a:r>
            <a:r>
              <a:rPr lang="en-GB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valuable resource </a:t>
            </a:r>
            <a:r>
              <a:rPr lang="en-GB" sz="2100" dirty="0"/>
              <a:t>especially in </a:t>
            </a:r>
            <a:r>
              <a:rPr lang="en-GB" sz="2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immigrant</a:t>
            </a:r>
            <a:r>
              <a:rPr lang="en-GB" sz="2100" dirty="0"/>
              <a:t> and </a:t>
            </a:r>
            <a:r>
              <a:rPr lang="en-GB" sz="21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minority contexts</a:t>
            </a:r>
            <a:r>
              <a:rPr lang="en-GB" sz="2100" dirty="0"/>
              <a:t> </a:t>
            </a:r>
            <a:r>
              <a:rPr lang="en-GB" sz="1400" dirty="0"/>
              <a:t>(Garcia &amp; </a:t>
            </a:r>
            <a:r>
              <a:rPr lang="en-GB" sz="1400" dirty="0" err="1"/>
              <a:t>Leiva</a:t>
            </a:r>
            <a:r>
              <a:rPr lang="en-GB" sz="1400" dirty="0"/>
              <a:t> 2014).</a:t>
            </a:r>
            <a:endParaRPr lang="sv-SE" sz="1400" dirty="0"/>
          </a:p>
          <a:p>
            <a:endParaRPr lang="en-GB" sz="1650" dirty="0"/>
          </a:p>
        </p:txBody>
      </p:sp>
    </p:spTree>
    <p:extLst>
      <p:ext uri="{BB962C8B-B14F-4D97-AF65-F5344CB8AC3E}">
        <p14:creationId xmlns:p14="http://schemas.microsoft.com/office/powerpoint/2010/main" val="2300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3A78-A821-4B42-9DC8-8323E925C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842" y="161818"/>
            <a:ext cx="8605878" cy="513897"/>
          </a:xfrm>
        </p:spPr>
        <p:txBody>
          <a:bodyPr>
            <a:normAutofit/>
          </a:bodyPr>
          <a:lstStyle/>
          <a:p>
            <a:r>
              <a:rPr lang="sv-SE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Theoretical</a:t>
            </a:r>
            <a:r>
              <a:rPr lang="sv-S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 </a:t>
            </a:r>
            <a:r>
              <a:rPr lang="sv-SE" sz="3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framework</a:t>
            </a:r>
            <a:r>
              <a:rPr lang="sv-SE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41FF3-A315-4A7A-B652-D3B2B5AA6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847165"/>
            <a:ext cx="9068540" cy="4296335"/>
          </a:xfrm>
        </p:spPr>
        <p:txBody>
          <a:bodyPr numCol="2">
            <a:normAutofit/>
          </a:bodyPr>
          <a:lstStyle/>
          <a:p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space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/>
              <a:t>presupposes “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multimodalities</a:t>
            </a:r>
            <a:r>
              <a:rPr lang="en-GB" dirty="0"/>
              <a:t> – gestures, objects, tone, sounds and other modes of communication besides words </a:t>
            </a:r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and digital media </a:t>
            </a:r>
            <a:r>
              <a:rPr lang="en-GB" dirty="0"/>
              <a:t>afford new translanguaging spaces and resources for multilingual and multimodal communication” </a:t>
            </a:r>
            <a:r>
              <a:rPr lang="en-GB" sz="1500" dirty="0"/>
              <a:t>(Hua et al. 2015:10).</a:t>
            </a:r>
            <a:endParaRPr lang="sv-SE" sz="1500" dirty="0"/>
          </a:p>
          <a:p>
            <a:r>
              <a:rPr lang="en-GB" dirty="0"/>
              <a:t>Within the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socio-cultural perspective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GB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languaging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is a social act in the process of meaning construction that has a fluid, dynamic nature </a:t>
            </a:r>
            <a:r>
              <a:rPr lang="en-GB" sz="1500" dirty="0"/>
              <a:t>(García 2009; Swain &amp; </a:t>
            </a:r>
            <a:r>
              <a:rPr lang="en-GB" sz="1500" dirty="0" err="1"/>
              <a:t>Lapkin</a:t>
            </a:r>
            <a:r>
              <a:rPr lang="en-GB" sz="1500" dirty="0"/>
              <a:t> 2013). </a:t>
            </a:r>
          </a:p>
          <a:p>
            <a:pPr marL="0" indent="0">
              <a:buNone/>
            </a:pPr>
            <a:endParaRPr lang="en-GB" sz="1500" dirty="0"/>
          </a:p>
          <a:p>
            <a:pPr marL="0" indent="0">
              <a:buNone/>
            </a:pPr>
            <a:endParaRPr lang="sv-SE" dirty="0"/>
          </a:p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Languages</a:t>
            </a:r>
            <a:r>
              <a:rPr lang="en-GB" dirty="0"/>
              <a:t> are seen as </a:t>
            </a:r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semiotic resources </a:t>
            </a:r>
            <a:r>
              <a:rPr lang="en-GB" dirty="0"/>
              <a:t>and not discrete systems </a:t>
            </a:r>
            <a:r>
              <a:rPr lang="en-GB" sz="1500" dirty="0"/>
              <a:t>(Hua et al. 2015)</a:t>
            </a:r>
            <a:r>
              <a:rPr lang="en-GB" dirty="0"/>
              <a:t>; there is “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GB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languaging</a:t>
            </a:r>
            <a:r>
              <a:rPr lang="en-GB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continuum that is accessed</a:t>
            </a:r>
            <a:r>
              <a:rPr lang="en-GB" dirty="0"/>
              <a:t>” </a:t>
            </a:r>
            <a:r>
              <a:rPr lang="en-GB" sz="1500" dirty="0"/>
              <a:t>(García 2009:47).</a:t>
            </a:r>
            <a:r>
              <a:rPr lang="en-GB" dirty="0"/>
              <a:t> </a:t>
            </a:r>
          </a:p>
          <a:p>
            <a:r>
              <a:rPr lang="en-GB" dirty="0"/>
              <a:t>Each language has its functions associated with certain power, prestige and identity </a:t>
            </a:r>
            <a:r>
              <a:rPr lang="en-GB" sz="1500" dirty="0"/>
              <a:t>(García 2009).</a:t>
            </a:r>
            <a:endParaRPr lang="sv-SE" dirty="0"/>
          </a:p>
          <a:p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GB" dirty="0"/>
              <a:t> is a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phenomenon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/>
              <a:t>that cannot be viewed in simple terms and from one perspective only and should be viewed in all of its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complexity</a:t>
            </a:r>
            <a:r>
              <a:rPr lang="en-GB" dirty="0"/>
              <a:t>. </a:t>
            </a:r>
            <a:endParaRPr lang="sv-SE" dirty="0"/>
          </a:p>
          <a:p>
            <a:endParaRPr lang="en-GB" sz="1500" dirty="0"/>
          </a:p>
          <a:p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5958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 descr="En bild som visar person, inomhus, klädsel, Inlärning&#10;&#10;AI-genererat innehåll kan vara felaktigt.">
            <a:extLst>
              <a:ext uri="{FF2B5EF4-FFF2-40B4-BE49-F238E27FC236}">
                <a16:creationId xmlns:a16="http://schemas.microsoft.com/office/drawing/2014/main" id="{E20614DD-EF6A-3AAE-CD1A-691B1CB48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5730" y="1199130"/>
            <a:ext cx="3348704" cy="3007745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90C2D32-AF2C-E48A-EF96-3B2B53E16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RESULTS </a:t>
            </a:r>
          </a:p>
        </p:txBody>
      </p:sp>
    </p:spTree>
    <p:extLst>
      <p:ext uri="{BB962C8B-B14F-4D97-AF65-F5344CB8AC3E}">
        <p14:creationId xmlns:p14="http://schemas.microsoft.com/office/powerpoint/2010/main" val="2627150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1B9B8-5FFE-EB95-CF55-89DB4FED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118533"/>
            <a:ext cx="6647364" cy="61806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RQ1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ACB14-5C0F-3E2C-A566-AEDDE7CA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829340"/>
            <a:ext cx="8763000" cy="4093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How do HL teachers in Cyprus and Sweden use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translanguaging as a pedagogical strategy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to support language development and meaning-making?</a:t>
            </a:r>
          </a:p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 language teachers </a:t>
            </a:r>
            <a:r>
              <a:rPr lang="en-US" sz="2000" dirty="0"/>
              <a:t>in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 and Sweden </a:t>
            </a:r>
            <a:r>
              <a:rPr lang="en-US" sz="2000" dirty="0"/>
              <a:t>use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as a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flexible pedagogical tool</a:t>
            </a:r>
            <a:r>
              <a:rPr lang="en-US" sz="2000" dirty="0"/>
              <a:t>, encouraging students to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 their first languages</a:t>
            </a:r>
            <a:r>
              <a:rPr lang="en-US" sz="2000" dirty="0"/>
              <a:t> (L1s) with the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 language</a:t>
            </a:r>
            <a:r>
              <a:rPr lang="en-US" sz="2000" dirty="0"/>
              <a:t>. </a:t>
            </a:r>
          </a:p>
          <a:p>
            <a:r>
              <a:rPr lang="en-US" sz="2000" dirty="0"/>
              <a:t>They incorporate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  <a:r>
              <a:rPr lang="en-US" sz="2000" dirty="0"/>
              <a:t> like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storytelling</a:t>
            </a:r>
            <a:r>
              <a:rPr lang="en-US" sz="2000" dirty="0"/>
              <a:t>,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cultural sharing</a:t>
            </a:r>
            <a:r>
              <a:rPr lang="en-US" sz="2000" dirty="0"/>
              <a:t>, and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peer interactions</a:t>
            </a:r>
            <a:r>
              <a:rPr lang="en-US" sz="2000" dirty="0"/>
              <a:t>, supported by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 displays, bilingual dictionaries, and digital resources</a:t>
            </a:r>
            <a:r>
              <a:rPr lang="en-US" sz="2000" dirty="0"/>
              <a:t>. </a:t>
            </a:r>
          </a:p>
          <a:p>
            <a:r>
              <a:rPr lang="en-US" sz="2000" dirty="0"/>
              <a:t>This </a:t>
            </a:r>
            <a:r>
              <a:rPr lang="en-US" sz="2000" b="1" dirty="0">
                <a:solidFill>
                  <a:srgbClr val="C00000"/>
                </a:solidFill>
              </a:rPr>
              <a:t>approach</a:t>
            </a:r>
            <a:r>
              <a:rPr lang="en-US" sz="2000" b="1" dirty="0"/>
              <a:t> </a:t>
            </a:r>
            <a:r>
              <a:rPr lang="en-US" sz="2000" dirty="0"/>
              <a:t>makes content more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</a:t>
            </a:r>
            <a:r>
              <a:rPr lang="en-US" sz="2000" dirty="0"/>
              <a:t>, enhances understanding, and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fosters cultural expression</a:t>
            </a:r>
            <a:r>
              <a:rPr lang="en-US" sz="2000" dirty="0"/>
              <a:t>, promoting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 development and student engagement </a:t>
            </a:r>
            <a:r>
              <a:rPr lang="en-US" sz="2000" dirty="0"/>
              <a:t>through the use of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multimedia and content creation.</a:t>
            </a:r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76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9AACD-3AE1-650C-39C8-D24379FBD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47F40-A0E1-4F56-6DEC-CB4F10052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02" y="76200"/>
            <a:ext cx="7720980" cy="626534"/>
          </a:xfrm>
        </p:spPr>
        <p:txBody>
          <a:bodyPr>
            <a:normAutofit/>
          </a:bodyPr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Rq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1: examples (Cyprus) 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C4825-C597-CA23-6734-F02BFA67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956930"/>
            <a:ext cx="8791498" cy="3583172"/>
          </a:xfrm>
        </p:spPr>
        <p:txBody>
          <a:bodyPr>
            <a:normAutofit fontScale="92500" lnSpcReduction="10000"/>
          </a:bodyPr>
          <a:lstStyle/>
          <a:p>
            <a:r>
              <a:rPr lang="en-US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let my students use their L1 in class, especially the younger ones. We display multilingual posters, and I encourage students to teach each other simple phrases in their languages.”</a:t>
            </a:r>
            <a:endParaRPr lang="en-US" sz="1900" dirty="0">
              <a:solidFill>
                <a:srgbClr val="C00000"/>
              </a:solidFill>
            </a:endParaRPr>
          </a:p>
          <a:p>
            <a:r>
              <a:rPr lang="en-US" sz="1900" dirty="0"/>
              <a:t>"</a:t>
            </a:r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Authentic, diverse materials—such as stories, videos, and digital tools—support multilingual learners by enabling them to connect their linguistic backgrounds with new content</a:t>
            </a:r>
            <a:r>
              <a:rPr lang="en-US" sz="1900" dirty="0"/>
              <a:t>.“</a:t>
            </a:r>
          </a:p>
          <a:p>
            <a:r>
              <a:rPr lang="en-US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use digital storytelling, videos, infographics, and interactive platforms—like Kahoot! and Padlet—to support multilingual learners, allowing students to express ideas in various modes and languages.“</a:t>
            </a:r>
          </a:p>
          <a:p>
            <a:r>
              <a:rPr lang="en-US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usually involve students in content creation, such as sharing stories, recipes, or traditions from their cultures, which fosters ownership and intercultural dialogue.“</a:t>
            </a:r>
          </a:p>
          <a:p>
            <a:r>
              <a:rPr lang="en-US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encouraged students to use their mother tongue to clarify concepts, which builds confidence and supports understanding.“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571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6CE4C6-86D9-2880-652C-C441F251C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100585"/>
            <a:ext cx="6647364" cy="545343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Rq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1: examples (Sweden)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1A827E0-B490-F8A6-7A33-52EBB97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" y="841248"/>
            <a:ext cx="8933687" cy="3656324"/>
          </a:xfrm>
        </p:spPr>
        <p:txBody>
          <a:bodyPr>
            <a:normAutofit/>
          </a:bodyPr>
          <a:lstStyle/>
          <a:p>
            <a:r>
              <a:rPr lang="el-GR" sz="1900" dirty="0"/>
              <a:t>In </a:t>
            </a:r>
            <a:r>
              <a:rPr lang="el-GR" sz="1900" dirty="0" err="1"/>
              <a:t>Sweden</a:t>
            </a:r>
            <a:r>
              <a:rPr lang="el-GR" sz="1900" dirty="0"/>
              <a:t> </a:t>
            </a:r>
            <a:r>
              <a:rPr lang="el-GR" sz="1900" dirty="0" err="1"/>
              <a:t>where</a:t>
            </a:r>
            <a:r>
              <a:rPr lang="el-GR" sz="1900" dirty="0"/>
              <a:t> </a:t>
            </a:r>
            <a:r>
              <a:rPr lang="el-GR" sz="1900" dirty="0" err="1"/>
              <a:t>there</a:t>
            </a:r>
            <a:r>
              <a:rPr lang="el-GR" sz="1900" dirty="0"/>
              <a:t> </a:t>
            </a:r>
            <a:r>
              <a:rPr lang="el-GR" sz="1900" dirty="0" err="1"/>
              <a:t>is</a:t>
            </a:r>
            <a:r>
              <a:rPr lang="el-GR" sz="1900" dirty="0"/>
              <a:t> a </a:t>
            </a:r>
            <a:r>
              <a:rPr lang="el-GR" sz="1900" dirty="0" err="1"/>
              <a:t>smaller</a:t>
            </a:r>
            <a:r>
              <a:rPr lang="el-GR" sz="1900" dirty="0"/>
              <a:t> </a:t>
            </a:r>
            <a:r>
              <a:rPr lang="el-GR" sz="1900" dirty="0" err="1"/>
              <a:t>community</a:t>
            </a:r>
            <a:r>
              <a:rPr lang="el-GR" sz="1900" dirty="0"/>
              <a:t> of </a:t>
            </a:r>
            <a:r>
              <a:rPr lang="el-GR" sz="1900" dirty="0" err="1"/>
              <a:t>Russian</a:t>
            </a:r>
            <a:r>
              <a:rPr lang="el-GR" sz="1900" dirty="0"/>
              <a:t> </a:t>
            </a:r>
            <a:r>
              <a:rPr lang="el-GR" sz="1900" dirty="0" err="1"/>
              <a:t>speakers</a:t>
            </a:r>
            <a:r>
              <a:rPr lang="el-GR" sz="1900" dirty="0"/>
              <a:t>, </a:t>
            </a:r>
            <a:r>
              <a:rPr lang="el-GR" sz="1900" dirty="0" err="1"/>
              <a:t>translanguaging</a:t>
            </a:r>
            <a:r>
              <a:rPr lang="el-GR" sz="1900" dirty="0"/>
              <a:t> </a:t>
            </a:r>
            <a:r>
              <a:rPr lang="el-GR" sz="1900" dirty="0" err="1"/>
              <a:t>is</a:t>
            </a:r>
            <a:r>
              <a:rPr lang="el-GR" sz="1900" dirty="0"/>
              <a:t> </a:t>
            </a:r>
            <a:r>
              <a:rPr lang="el-GR" sz="1900" dirty="0" err="1"/>
              <a:t>viewed</a:t>
            </a:r>
            <a:r>
              <a:rPr lang="el-GR" sz="1900" dirty="0"/>
              <a:t> </a:t>
            </a:r>
            <a:r>
              <a:rPr lang="el-GR" sz="1900" dirty="0" err="1"/>
              <a:t>as</a:t>
            </a:r>
            <a:r>
              <a:rPr lang="el-GR" sz="1900" dirty="0"/>
              <a:t> a </a:t>
            </a:r>
            <a:r>
              <a:rPr lang="el-GR" sz="1900" dirty="0" err="1"/>
              <a:t>tool</a:t>
            </a:r>
            <a:r>
              <a:rPr lang="el-GR" sz="1900" dirty="0"/>
              <a:t> </a:t>
            </a:r>
            <a:r>
              <a:rPr lang="el-GR" sz="1900" dirty="0" err="1"/>
              <a:t>to</a:t>
            </a:r>
            <a:r>
              <a:rPr lang="el-GR" sz="1900" dirty="0"/>
              <a:t> </a:t>
            </a:r>
            <a:r>
              <a:rPr lang="el-GR" sz="19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scaffold</a:t>
            </a:r>
            <a:r>
              <a:rPr lang="el-GR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9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l-GR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’ </a:t>
            </a:r>
            <a:r>
              <a:rPr lang="el-GR" sz="19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mastery</a:t>
            </a:r>
            <a:r>
              <a:rPr lang="el-GR" sz="19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900" dirty="0"/>
              <a:t>of </a:t>
            </a:r>
            <a:r>
              <a:rPr lang="el-GR" sz="1900" dirty="0" err="1"/>
              <a:t>Russian</a:t>
            </a:r>
            <a:r>
              <a:rPr lang="el-GR" sz="1900" dirty="0"/>
              <a:t>. </a:t>
            </a:r>
            <a:r>
              <a:rPr lang="en-GB" sz="1900" dirty="0"/>
              <a:t>Teachers sometimes used Swedish to make input comprehensible. </a:t>
            </a:r>
          </a:p>
          <a:p>
            <a:r>
              <a:rPr lang="en-GB" sz="1900" dirty="0"/>
              <a:t>Yet, </a:t>
            </a:r>
            <a:r>
              <a:rPr lang="en-GB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GB" sz="1900" dirty="0"/>
              <a:t> was used only with the students whose Russian was much weaker than Swedish - to be sure that they understood the concept.</a:t>
            </a:r>
          </a:p>
          <a:p>
            <a:r>
              <a:rPr lang="en-GB" sz="1900" dirty="0"/>
              <a:t>If the child’s Russian was good enough, the teachers applied Russian only approach: </a:t>
            </a:r>
            <a:r>
              <a:rPr lang="en-GB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19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speak exclusively Russian. If a child says something in Swedish we say “and in Russian it is like this” – and we just say the Russian word. We try to speak standard Russian</a:t>
            </a:r>
            <a:r>
              <a:rPr lang="en-GB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 </a:t>
            </a:r>
            <a:endParaRPr lang="sv-SE" sz="1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sz="19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Swedish is used mostly in the situations where children primarily do not speak Russian. When children speak Russian, we try to use only Russian.</a:t>
            </a:r>
            <a:r>
              <a:rPr lang="en-GB" sz="19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sv-SE" sz="19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BBCAE-7DE4-0DE4-E426-3F7C4EFE2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D2AD8-5989-900C-2A79-3BB7A274F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118533"/>
            <a:ext cx="6647364" cy="618067"/>
          </a:xfrm>
        </p:spPr>
        <p:txBody>
          <a:bodyPr>
            <a:normAutofit/>
          </a:bodyPr>
          <a:lstStyle/>
          <a:p>
            <a:r>
              <a:rPr lang="en-US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RQ2</a:t>
            </a:r>
            <a:endParaRPr lang="el-GR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735AC-9312-C7DA-5857-5C8E80036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948267"/>
            <a:ext cx="8763000" cy="3784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What are teachers’ attitudes towards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translanguaging in HL  classrooms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, and how do these attitudes influence their instructional practices in Cyprus and Sweden?</a:t>
            </a:r>
            <a:endParaRPr lang="en-US" sz="2000" dirty="0"/>
          </a:p>
          <a:p>
            <a:r>
              <a:rPr lang="en-US" sz="2000" dirty="0"/>
              <a:t>Most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 language teachers </a:t>
            </a:r>
            <a:r>
              <a:rPr lang="en-US" sz="2000" dirty="0"/>
              <a:t>view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positively</a:t>
            </a:r>
            <a:r>
              <a:rPr lang="en-US" sz="2000" dirty="0"/>
              <a:t>, seeing it as an empowering way to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inclusivity, cultural validation, and confidence</a:t>
            </a:r>
            <a:r>
              <a:rPr lang="en-US" sz="2000" dirty="0"/>
              <a:t>. </a:t>
            </a:r>
          </a:p>
          <a:p>
            <a:r>
              <a:rPr lang="en-US" sz="2000" dirty="0"/>
              <a:t>They intentionally encourage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</a:t>
            </a:r>
            <a:r>
              <a:rPr lang="en-US" sz="2000" dirty="0"/>
              <a:t> to use their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languages</a:t>
            </a:r>
            <a:r>
              <a:rPr lang="en-US" sz="2000" dirty="0"/>
              <a:t> and incorporate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 materials</a:t>
            </a:r>
            <a:r>
              <a:rPr lang="en-US" sz="2000" dirty="0"/>
              <a:t>,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fostering intercultural dialogue and social cohesion</a:t>
            </a:r>
            <a:r>
              <a:rPr lang="en-US" sz="2000" dirty="0"/>
              <a:t>. </a:t>
            </a:r>
          </a:p>
          <a:p>
            <a:r>
              <a:rPr lang="en-US" sz="2000" dirty="0"/>
              <a:t>However, some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face challenges </a:t>
            </a:r>
            <a:r>
              <a:rPr lang="en-US" sz="2000" dirty="0"/>
              <a:t>like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resources </a:t>
            </a:r>
            <a:r>
              <a:rPr lang="en-US" sz="2000" dirty="0"/>
              <a:t>and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strict policies </a:t>
            </a:r>
            <a:r>
              <a:rPr lang="en-US" sz="2000" dirty="0"/>
              <a:t>that limit their ability to fully implement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practices.</a:t>
            </a:r>
            <a:endParaRPr lang="el-GR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54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20D97B9-30F2-968B-1C12-4CB7320BB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109728"/>
            <a:ext cx="6647364" cy="548640"/>
          </a:xfrm>
        </p:spPr>
        <p:txBody>
          <a:bodyPr/>
          <a:lstStyle/>
          <a:p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Rq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examples 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1CEBBC-8A16-6883-14D7-883D349A0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96112"/>
            <a:ext cx="8979407" cy="333603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Overall, I have a positive attitude towards translanguaging, at first glance, it can seem that we have a chaos in class, but this is normal for us, we live in Cyprus and I cannot expect that the children can know Russian the same way as their peers in Russia…we need to adapt, to play their rules, but in the end we have a very good result, children like to learn, they can read and write in Russian, help each other and even start to speak more Russian outside the school</a:t>
            </a:r>
            <a:r>
              <a:rPr lang="en-GB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(Cyprus)</a:t>
            </a:r>
          </a:p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My attitude is positive since we do not just translate what I say I also try to give them comparative language analysis which is a lot of fun for them. For example, Sten is “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kamen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in Russian. The first houses were built and then we got the Russian word -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stena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I am working with associative memory also: Swedish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pendla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[commute]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datj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pendelja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[to give </a:t>
            </a:r>
            <a:r>
              <a:rPr lang="et-E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someone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kick-ass]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Russian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(Sweden)</a:t>
            </a:r>
            <a:endParaRPr lang="sv-SE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56922718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108E78-A319-1296-A019-4EBA1A38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109727"/>
            <a:ext cx="6647364" cy="557465"/>
          </a:xfrm>
        </p:spPr>
        <p:txBody>
          <a:bodyPr/>
          <a:lstStyle/>
          <a:p>
            <a:r>
              <a:rPr lang="sv-S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A4F6AE-EB6F-F185-8A7A-B31896784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7824"/>
            <a:ext cx="9144000" cy="3598484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</a:t>
            </a:r>
            <a:r>
              <a:rPr lang="en-US" sz="2000" dirty="0"/>
              <a:t>manifests as a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pedagogical approach </a:t>
            </a:r>
            <a:r>
              <a:rPr lang="en-US" sz="2000" dirty="0"/>
              <a:t>that actively uses 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students' entire linguistic resources</a:t>
            </a:r>
            <a:r>
              <a:rPr lang="en-US" sz="2000" dirty="0"/>
              <a:t>—allowing, encouraging, and strategically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multiple languages </a:t>
            </a:r>
            <a:r>
              <a:rPr lang="en-US" sz="2000" dirty="0"/>
              <a:t>within the classroom for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comprehension, expression, and identity development. </a:t>
            </a:r>
            <a:endParaRPr lang="en-US" sz="2000" b="1" dirty="0"/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facilitate a fluid, dynamic language environment </a:t>
            </a:r>
            <a:r>
              <a:rPr lang="en-US" sz="2000" dirty="0"/>
              <a:t>where students move seamlessly across languages,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fostering inclusivity, cultural affirmation, and deeper learning.</a:t>
            </a:r>
          </a:p>
          <a:p>
            <a:r>
              <a:rPr lang="sv-SE" sz="2000" dirty="0" err="1"/>
              <a:t>Our</a:t>
            </a:r>
            <a:r>
              <a:rPr lang="sv-SE" sz="2000" dirty="0"/>
              <a:t> </a:t>
            </a:r>
            <a:r>
              <a:rPr lang="sv-SE" sz="2000" dirty="0" err="1"/>
              <a:t>results</a:t>
            </a:r>
            <a:r>
              <a:rPr lang="sv-SE" sz="2000" dirty="0"/>
              <a:t> show </a:t>
            </a:r>
            <a:r>
              <a:rPr lang="sv-SE" sz="2000" dirty="0" err="1"/>
              <a:t>that</a:t>
            </a:r>
            <a:r>
              <a:rPr lang="sv-SE" sz="2000" dirty="0"/>
              <a:t>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 common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dirty="0"/>
              <a:t>in </a:t>
            </a:r>
            <a:r>
              <a:rPr lang="sv-SE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</a:t>
            </a:r>
            <a:r>
              <a:rPr lang="sv-S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HL </a:t>
            </a:r>
            <a:r>
              <a:rPr lang="sv-SE" sz="2000" dirty="0" err="1"/>
              <a:t>classrooms</a:t>
            </a:r>
            <a:r>
              <a:rPr lang="sv-SE" sz="2000" dirty="0"/>
              <a:t> in </a:t>
            </a:r>
            <a:r>
              <a:rPr lang="sv-SE" sz="2000" dirty="0" err="1"/>
              <a:t>both</a:t>
            </a:r>
            <a:r>
              <a:rPr lang="sv-SE" sz="2000" dirty="0"/>
              <a:t> </a:t>
            </a:r>
            <a:r>
              <a:rPr lang="sv-SE" sz="2000" dirty="0" err="1"/>
              <a:t>contexts</a:t>
            </a:r>
            <a:r>
              <a:rPr lang="sv-SE" sz="2000" dirty="0"/>
              <a:t>. </a:t>
            </a:r>
          </a:p>
          <a:p>
            <a:r>
              <a:rPr lang="sv-SE" sz="2000" dirty="0"/>
              <a:t>The </a:t>
            </a:r>
            <a:r>
              <a:rPr lang="sv-SE" sz="2000" dirty="0" err="1"/>
              <a:t>teachers</a:t>
            </a:r>
            <a:r>
              <a:rPr lang="sv-SE" sz="2000" dirty="0"/>
              <a:t> </a:t>
            </a:r>
            <a:r>
              <a:rPr lang="sv-SE" sz="2000" dirty="0" err="1"/>
              <a:t>did</a:t>
            </a:r>
            <a:r>
              <a:rPr lang="sv-SE" sz="2000" dirty="0"/>
              <a:t> not plan the </a:t>
            </a:r>
            <a:r>
              <a:rPr lang="sv-SE" sz="2000" dirty="0" err="1"/>
              <a:t>activities</a:t>
            </a:r>
            <a:r>
              <a:rPr lang="sv-SE" sz="2000" dirty="0"/>
              <a:t> in </a:t>
            </a:r>
            <a:r>
              <a:rPr lang="sv-SE" sz="2000" dirty="0" err="1"/>
              <a:t>advance</a:t>
            </a:r>
            <a:r>
              <a:rPr lang="sv-SE" sz="2000" dirty="0"/>
              <a:t>. The implementation of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 </a:t>
            </a:r>
            <a:r>
              <a:rPr lang="sv-SE" sz="2000" dirty="0"/>
              <a:t>was done in a </a:t>
            </a:r>
            <a:r>
              <a:rPr lang="sv-SE" sz="2000" b="1" dirty="0"/>
              <a:t>spontaneous way </a:t>
            </a:r>
            <a:r>
              <a:rPr lang="sv-SE" sz="1500" dirty="0"/>
              <a:t>(cf. </a:t>
            </a:r>
            <a:r>
              <a:rPr lang="en-GB" sz="1500" kern="100" dirty="0" err="1">
                <a:ea typeface="Aptos" panose="020B0004020202020204" pitchFamily="34" charset="0"/>
                <a:cs typeface="Arial" panose="020B0604020202020204" pitchFamily="34" charset="0"/>
              </a:rPr>
              <a:t>Emirhafizović</a:t>
            </a:r>
            <a:r>
              <a:rPr lang="en-GB" sz="1500" kern="100" dirty="0"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sv-SE" sz="1500" kern="100" dirty="0">
                <a:ea typeface="Aptos" panose="020B0004020202020204" pitchFamily="34" charset="0"/>
                <a:cs typeface="Arial" panose="020B0604020202020204" pitchFamily="34" charset="0"/>
              </a:rPr>
              <a:t>et al., 2025). </a:t>
            </a:r>
            <a:endParaRPr lang="sv-SE" sz="1500" dirty="0"/>
          </a:p>
          <a:p>
            <a:r>
              <a:rPr lang="sv-SE" sz="2000" dirty="0" err="1">
                <a:cs typeface="Calibri" panose="020F0502020204030204" pitchFamily="34" charset="0"/>
              </a:rPr>
              <a:t>However</a:t>
            </a:r>
            <a:r>
              <a:rPr lang="sv-SE" sz="2000" dirty="0">
                <a:cs typeface="Calibri" panose="020F0502020204030204" pitchFamily="34" charset="0"/>
              </a:rPr>
              <a:t>,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translanguaging</a:t>
            </a:r>
            <a:r>
              <a:rPr lang="sv-SE" sz="2000" dirty="0">
                <a:cs typeface="Calibri" panose="020F0502020204030204" pitchFamily="34" charset="0"/>
              </a:rPr>
              <a:t> </a:t>
            </a:r>
            <a:r>
              <a:rPr lang="sv-SE" sz="2000" dirty="0" err="1">
                <a:cs typeface="Calibri" panose="020F0502020204030204" pitchFamily="34" charset="0"/>
              </a:rPr>
              <a:t>was</a:t>
            </a:r>
            <a:r>
              <a:rPr lang="sv-SE" sz="2000" dirty="0">
                <a:cs typeface="Calibri" panose="020F0502020204030204" pitchFamily="34" charset="0"/>
              </a:rPr>
              <a:t> </a:t>
            </a:r>
            <a:r>
              <a:rPr lang="sv-SE" sz="2000" dirty="0" err="1">
                <a:cs typeface="Calibri" panose="020F0502020204030204" pitchFamily="34" charset="0"/>
              </a:rPr>
              <a:t>employed</a:t>
            </a:r>
            <a:r>
              <a:rPr lang="sv-SE" sz="2000" dirty="0">
                <a:cs typeface="Calibri" panose="020F0502020204030204" pitchFamily="34" charset="0"/>
              </a:rPr>
              <a:t> to a different </a:t>
            </a:r>
            <a:r>
              <a:rPr lang="sv-SE" sz="2000" dirty="0" err="1">
                <a:cs typeface="Calibri" panose="020F0502020204030204" pitchFamily="34" charset="0"/>
              </a:rPr>
              <a:t>extent</a:t>
            </a:r>
            <a:r>
              <a:rPr lang="sv-SE" sz="2000" dirty="0">
                <a:cs typeface="Calibri" panose="020F0502020204030204" pitchFamily="34" charset="0"/>
              </a:rPr>
              <a:t> and for </a:t>
            </a:r>
            <a:r>
              <a:rPr lang="sv-SE" sz="2000" b="1" dirty="0">
                <a:cs typeface="Calibri" panose="020F0502020204030204" pitchFamily="34" charset="0"/>
              </a:rPr>
              <a:t>different purposes </a:t>
            </a:r>
            <a:r>
              <a:rPr lang="sv-SE" sz="2000" dirty="0">
                <a:cs typeface="Calibri" panose="020F0502020204030204" pitchFamily="34" charset="0"/>
              </a:rPr>
              <a:t>in the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two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contexts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 </a:t>
            </a:r>
          </a:p>
          <a:p>
            <a:endParaRPr lang="sv-SE" sz="2000" dirty="0"/>
          </a:p>
          <a:p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01221448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BCE2C2-3F39-027A-92CD-96750CFA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109729"/>
            <a:ext cx="6647364" cy="731520"/>
          </a:xfrm>
        </p:spPr>
        <p:txBody>
          <a:bodyPr/>
          <a:lstStyle/>
          <a:p>
            <a:r>
              <a:rPr lang="sv-SE" dirty="0">
                <a:highlight>
                  <a:srgbClr val="FFFF00"/>
                </a:highlight>
              </a:rPr>
              <a:t>RESULTS: CYPRUS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01B17E7-1BC8-CC66-C9D5-D931B8B61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60120"/>
            <a:ext cx="9079991" cy="3780367"/>
          </a:xfrm>
        </p:spPr>
        <p:txBody>
          <a:bodyPr>
            <a:normAutofit/>
          </a:bodyPr>
          <a:lstStyle/>
          <a:p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Cyprus</a:t>
            </a:r>
            <a:r>
              <a:rPr lang="sv-SE" sz="2400" b="1" dirty="0">
                <a:effectLst/>
              </a:rPr>
              <a:t>, </a:t>
            </a:r>
            <a:r>
              <a:rPr lang="sv-SE" sz="2400" dirty="0">
                <a:effectLst/>
              </a:rPr>
              <a:t>the teachers use</a:t>
            </a:r>
            <a:r>
              <a:rPr lang="sv-SE" sz="2400" dirty="0"/>
              <a:t>d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>
                <a:effectLst/>
              </a:rPr>
              <a:t>not only to solve “linguistic problems,” but also 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address </a:t>
            </a:r>
            <a:r>
              <a:rPr lang="sv-SE" sz="2400" dirty="0">
                <a:effectLst/>
              </a:rPr>
              <a:t>the students’ individual 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and needs</a:t>
            </a:r>
            <a:r>
              <a:rPr lang="sv-SE" sz="2400" b="1" dirty="0">
                <a:effectLst/>
              </a:rPr>
              <a:t> </a:t>
            </a:r>
            <a:r>
              <a:rPr lang="sv-SE" sz="2400" dirty="0">
                <a:effectLst/>
              </a:rPr>
              <a:t>and to 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align them </a:t>
            </a:r>
            <a:r>
              <a:rPr lang="sv-SE" sz="2400" dirty="0">
                <a:effectLst/>
              </a:rPr>
              <a:t>with the </a:t>
            </a:r>
            <a:r>
              <a:rPr lang="sv-S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communicative practices that children use at home</a:t>
            </a:r>
            <a:r>
              <a:rPr lang="sv-SE" sz="2400" dirty="0">
                <a:effectLst/>
              </a:rPr>
              <a:t>. </a:t>
            </a:r>
          </a:p>
          <a:p>
            <a:endParaRPr lang="sv-SE" sz="2400" dirty="0">
              <a:effectLst/>
            </a:endParaRPr>
          </a:p>
          <a:p>
            <a:r>
              <a:rPr lang="sv-SE" sz="2400" dirty="0">
                <a:effectLst/>
              </a:rPr>
              <a:t>They po</a:t>
            </a:r>
            <a:r>
              <a:rPr lang="sv-SE" sz="2400" dirty="0"/>
              <a:t>s</a:t>
            </a:r>
            <a:r>
              <a:rPr lang="sv-SE" sz="2400" dirty="0">
                <a:effectLst/>
              </a:rPr>
              <a:t>ition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sv-SE" sz="2400" dirty="0">
                <a:effectLst/>
              </a:rPr>
              <a:t> as a 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 of collaborating with students</a:t>
            </a:r>
            <a:r>
              <a:rPr lang="sv-SE" sz="2400" dirty="0">
                <a:effectLst/>
              </a:rPr>
              <a:t>: not only about </a:t>
            </a:r>
            <a:r>
              <a:rPr lang="sv-S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conveying linguistic knowledge</a:t>
            </a:r>
            <a:r>
              <a:rPr lang="sv-SE" sz="2400" dirty="0">
                <a:effectLst/>
              </a:rPr>
              <a:t> but also </a:t>
            </a:r>
            <a:r>
              <a:rPr lang="sv-S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students’ needs</a:t>
            </a:r>
            <a:r>
              <a:rPr lang="sv-SE" sz="2400" dirty="0">
                <a:effectLst/>
              </a:rPr>
              <a:t> in </a:t>
            </a:r>
            <a:r>
              <a:rPr lang="sv-S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linguistic, cultural, pedagogical, and socio-affective areas </a:t>
            </a:r>
            <a:r>
              <a:rPr lang="sv-SE" sz="1400" dirty="0">
                <a:effectLst/>
              </a:rPr>
              <a:t>(in line with Lewis, et al. (2012) and </a:t>
            </a:r>
            <a:r>
              <a:rPr lang="sv-SE" sz="1400" dirty="0" err="1">
                <a:effectLst/>
              </a:rPr>
              <a:t>García</a:t>
            </a:r>
            <a:r>
              <a:rPr lang="sv-SE" sz="1400" dirty="0">
                <a:effectLst/>
              </a:rPr>
              <a:t> and Li Wei (2014). </a:t>
            </a:r>
            <a:endParaRPr lang="sv-SE" sz="1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926702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98388C6-3632-BBB1-E570-64C927279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210208"/>
            <a:ext cx="6647364" cy="557048"/>
          </a:xfrm>
        </p:spPr>
        <p:txBody>
          <a:bodyPr>
            <a:normAutofit/>
          </a:bodyPr>
          <a:lstStyle/>
          <a:p>
            <a:r>
              <a:rPr lang="sv-S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DCF095-AFAA-4802-E684-24F4CC96B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24" y="630936"/>
            <a:ext cx="8880716" cy="4370832"/>
          </a:xfrm>
        </p:spPr>
        <p:txBody>
          <a:bodyPr>
            <a:normAutofit fontScale="92500" lnSpcReduction="20000"/>
          </a:bodyPr>
          <a:lstStyle/>
          <a:p>
            <a:endParaRPr lang="en-US" noProof="1"/>
          </a:p>
          <a:p>
            <a:r>
              <a:rPr lang="en-US" sz="1900" noProof="1"/>
              <a:t>The world has become increasingly </a:t>
            </a: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multiligual </a:t>
            </a:r>
          </a:p>
          <a:p>
            <a:r>
              <a:rPr lang="en-US" sz="1900" noProof="1">
                <a:cs typeface="Arial" pitchFamily="34" charset="0"/>
              </a:rPr>
              <a:t>In major cosmopolitan centres of the world one of three </a:t>
            </a:r>
            <a:r>
              <a:rPr lang="en-US" sz="1900" b="1" noProof="1">
                <a:cs typeface="Arial" pitchFamily="34" charset="0"/>
              </a:rPr>
              <a:t>families is </a:t>
            </a:r>
            <a:r>
              <a:rPr lang="en-US" sz="19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transnational</a:t>
            </a:r>
            <a:r>
              <a:rPr lang="en-US" sz="1900" b="1" noProof="1">
                <a:cs typeface="Arial" pitchFamily="34" charset="0"/>
              </a:rPr>
              <a:t> and </a:t>
            </a:r>
            <a:r>
              <a:rPr lang="en-US" sz="19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multilingual </a:t>
            </a:r>
            <a:r>
              <a:rPr lang="en-US" sz="1900" b="1" noProof="1">
                <a:cs typeface="Arial" pitchFamily="34" charset="0"/>
              </a:rPr>
              <a:t>(OECD report)</a:t>
            </a:r>
          </a:p>
          <a:p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Complex linguistic reality in Russian </a:t>
            </a:r>
            <a:r>
              <a:rPr lang="en-US" sz="1900" noProof="1"/>
              <a:t>– speaking families living outside Russia (Karpava, Ringblom, Zabrodskaja 2019): </a:t>
            </a: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languages are used</a:t>
            </a:r>
            <a:r>
              <a:rPr lang="en-US" sz="1900" noProof="1"/>
              <a:t>: </a:t>
            </a:r>
          </a:p>
          <a:p>
            <a:r>
              <a:rPr lang="en-US" sz="19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HL, ML, English…</a:t>
            </a:r>
            <a:endParaRPr lang="en-US" sz="1900" b="1" noProof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r>
              <a:rPr lang="en-US" sz="1900" b="1" noProof="1"/>
              <a:t>Translanguaging</a:t>
            </a:r>
            <a:r>
              <a:rPr lang="en-US" sz="1900" noProof="1"/>
              <a:t> - the use of multiple linguistic, emotional, and semiotic resources (García, 2009; Lewis et al., 2012) occurs frequently in bilingual families (Karpava et al. 2019)</a:t>
            </a:r>
          </a:p>
          <a:p>
            <a:r>
              <a:rPr lang="en-US" sz="1900" noProof="1"/>
              <a:t>It is also a </a:t>
            </a:r>
            <a:r>
              <a:rPr lang="en-US" sz="19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valuable pedagogical practice</a:t>
            </a:r>
            <a:r>
              <a:rPr lang="en-US" sz="1900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noProof="1"/>
              <a:t>in bilingual education, supporting “deeper and fuller understanding of the subject matter,” the development of the weaker language, and the integration of fluent speakers with early learners (Baker, 2011: 289). </a:t>
            </a:r>
          </a:p>
          <a:p>
            <a:r>
              <a:rPr lang="en-US" sz="1900" noProof="1"/>
              <a:t>As a pedagogical practice, </a:t>
            </a:r>
            <a:r>
              <a:rPr lang="en-US" sz="1900" b="1" noProof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US" sz="1900" noProof="1"/>
              <a:t> aligns with the principles of </a:t>
            </a:r>
            <a:r>
              <a:rPr lang="en-US" sz="19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inclusive education</a:t>
            </a:r>
            <a:r>
              <a:rPr lang="en-US" sz="1900" b="1" noProof="1"/>
              <a:t> </a:t>
            </a:r>
            <a:r>
              <a:rPr lang="en-US" sz="1900" noProof="1"/>
              <a:t>(García, 2009).</a:t>
            </a:r>
            <a:br>
              <a:rPr lang="en-US" sz="1900" noProof="1"/>
            </a:br>
            <a:endParaRPr lang="en-US" sz="1900" noProof="1"/>
          </a:p>
        </p:txBody>
      </p:sp>
    </p:spTree>
    <p:extLst>
      <p:ext uri="{BB962C8B-B14F-4D97-AF65-F5344CB8AC3E}">
        <p14:creationId xmlns:p14="http://schemas.microsoft.com/office/powerpoint/2010/main" val="1069387631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D8FAAF-4C33-CE54-3122-9B9F3FC5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73152"/>
            <a:ext cx="6647364" cy="667511"/>
          </a:xfrm>
        </p:spPr>
        <p:txBody>
          <a:bodyPr>
            <a:norm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SWEDEN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A12D41A-0E04-8863-982E-253C6BDBD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186" y="859536"/>
            <a:ext cx="8771934" cy="3985733"/>
          </a:xfrm>
        </p:spPr>
        <p:txBody>
          <a:bodyPr>
            <a:normAutofit lnSpcReduction="10000"/>
          </a:bodyPr>
          <a:lstStyle/>
          <a:p>
            <a:r>
              <a:rPr lang="sv-SE" sz="2400" dirty="0">
                <a:cs typeface="Calibri" panose="020F0502020204030204" pitchFamily="34" charset="0"/>
              </a:rPr>
              <a:t>F</a:t>
            </a:r>
            <a:r>
              <a:rPr lang="sv-SE" sz="2400" dirty="0">
                <a:effectLst/>
                <a:cs typeface="Calibri" panose="020F0502020204030204" pitchFamily="34" charset="0"/>
              </a:rPr>
              <a:t>or the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teachers in Sweden 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 </a:t>
            </a:r>
            <a:r>
              <a:rPr lang="sv-SE" sz="2400" dirty="0">
                <a:effectLst/>
                <a:cs typeface="Calibri" panose="020F0502020204030204" pitchFamily="34" charset="0"/>
              </a:rPr>
              <a:t>was used 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assist </a:t>
            </a:r>
            <a:r>
              <a:rPr lang="sv-SE" sz="2400" dirty="0">
                <a:effectLst/>
                <a:cs typeface="Calibri" panose="020F0502020204030204" pitchFamily="34" charset="0"/>
              </a:rPr>
              <a:t>in the </a:t>
            </a:r>
            <a:r>
              <a:rPr lang="sv-S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learning process</a:t>
            </a:r>
            <a:r>
              <a:rPr lang="sv-SE" sz="2400" dirty="0">
                <a:effectLst/>
                <a:cs typeface="Calibri" panose="020F0502020204030204" pitchFamily="34" charset="0"/>
              </a:rPr>
              <a:t>, especially when the focus of the activity is on </a:t>
            </a:r>
            <a:r>
              <a:rPr lang="sv-S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linguistic analysis</a:t>
            </a:r>
            <a:r>
              <a:rPr lang="sv-SE" sz="2400" dirty="0">
                <a:effectLst/>
                <a:cs typeface="Calibri" panose="020F0502020204030204" pitchFamily="34" charset="0"/>
              </a:rPr>
              <a:t> or when a student’s 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Russian is limited</a:t>
            </a:r>
            <a:r>
              <a:rPr lang="sv-SE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. </a:t>
            </a:r>
          </a:p>
          <a:p>
            <a:endParaRPr lang="sv-SE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r>
              <a:rPr lang="sv-SE" sz="2400" dirty="0">
                <a:cs typeface="Calibri" panose="020F0502020204030204" pitchFamily="34" charset="0"/>
              </a:rPr>
              <a:t>T</a:t>
            </a:r>
            <a:r>
              <a:rPr lang="sv-SE" sz="2400" dirty="0">
                <a:effectLst/>
                <a:cs typeface="Calibri" panose="020F0502020204030204" pitchFamily="34" charset="0"/>
              </a:rPr>
              <a:t>he teachers consider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</a:t>
            </a:r>
            <a:r>
              <a:rPr lang="sv-SE" sz="2400" dirty="0">
                <a:effectLst/>
                <a:cs typeface="Calibri" panose="020F0502020204030204" pitchFamily="34" charset="0"/>
              </a:rPr>
              <a:t> to be a 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practical solution for teaching grammar and lexicon </a:t>
            </a:r>
            <a:r>
              <a:rPr lang="sv-SE" sz="2400" dirty="0">
                <a:effectLst/>
                <a:cs typeface="Calibri" panose="020F0502020204030204" pitchFamily="34" charset="0"/>
              </a:rPr>
              <a:t>when students struggle with </a:t>
            </a:r>
            <a:r>
              <a:rPr lang="sv-SE" sz="2400" i="1" u="sng" dirty="0">
                <a:effectLst/>
                <a:cs typeface="Calibri" panose="020F0502020204030204" pitchFamily="34" charset="0"/>
              </a:rPr>
              <a:t>lexicon</a:t>
            </a:r>
            <a:r>
              <a:rPr lang="sv-SE" sz="2400" dirty="0">
                <a:effectLst/>
                <a:cs typeface="Calibri" panose="020F0502020204030204" pitchFamily="34" charset="0"/>
              </a:rPr>
              <a:t>, </a:t>
            </a:r>
            <a:r>
              <a:rPr lang="sv-S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terminology</a:t>
            </a:r>
            <a:r>
              <a:rPr lang="sv-SE" sz="2400" dirty="0">
                <a:effectLst/>
                <a:cs typeface="Calibri" panose="020F0502020204030204" pitchFamily="34" charset="0"/>
              </a:rPr>
              <a:t>, or </a:t>
            </a:r>
            <a:r>
              <a:rPr lang="sv-SE" sz="24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concepts in one language</a:t>
            </a:r>
            <a:r>
              <a:rPr lang="sv-SE" sz="2400" dirty="0">
                <a:effectLst/>
                <a:cs typeface="Calibri" panose="020F0502020204030204" pitchFamily="34" charset="0"/>
              </a:rPr>
              <a:t>, but can easily find support in the other known language(s). </a:t>
            </a:r>
          </a:p>
          <a:p>
            <a:endParaRPr lang="sv-SE" sz="2400" dirty="0">
              <a:effectLst/>
              <a:cs typeface="Calibri" panose="020F0502020204030204" pitchFamily="34" charset="0"/>
            </a:endParaRPr>
          </a:p>
          <a:p>
            <a:r>
              <a:rPr lang="sv-SE" sz="2400" dirty="0">
                <a:cs typeface="Calibri" panose="020F0502020204030204" pitchFamily="34" charset="0"/>
              </a:rPr>
              <a:t>T</a:t>
            </a:r>
            <a:r>
              <a:rPr lang="sv-SE" sz="2400" dirty="0">
                <a:effectLst/>
                <a:cs typeface="Calibri" panose="020F0502020204030204" pitchFamily="34" charset="0"/>
              </a:rPr>
              <a:t>he </a:t>
            </a:r>
            <a:r>
              <a:rPr lang="sv-SE" sz="2400" dirty="0" err="1">
                <a:effectLst/>
                <a:cs typeface="Calibri" panose="020F0502020204030204" pitchFamily="34" charset="0"/>
              </a:rPr>
              <a:t>use</a:t>
            </a:r>
            <a:r>
              <a:rPr lang="sv-SE" sz="2400" dirty="0">
                <a:effectLst/>
                <a:cs typeface="Calibri" panose="020F0502020204030204" pitchFamily="34" charset="0"/>
              </a:rPr>
              <a:t> </a:t>
            </a:r>
            <a:r>
              <a:rPr lang="sv-SE" sz="2400" dirty="0" err="1">
                <a:effectLst/>
                <a:cs typeface="Calibri" panose="020F0502020204030204" pitchFamily="34" charset="0"/>
              </a:rPr>
              <a:t>of</a:t>
            </a:r>
            <a:r>
              <a:rPr lang="sv-SE" sz="2400" dirty="0">
                <a:effectLst/>
                <a:cs typeface="Calibri" panose="020F0502020204030204" pitchFamily="34" charset="0"/>
              </a:rPr>
              <a:t> the ML </a:t>
            </a:r>
            <a:r>
              <a:rPr lang="sv-S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scaffolds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the </a:t>
            </a:r>
            <a:r>
              <a:rPr lang="sv-S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teaching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sv-SE" sz="2400" dirty="0" err="1">
                <a:effectLst/>
                <a:cs typeface="Calibri" panose="020F0502020204030204" pitchFamily="34" charset="0"/>
              </a:rPr>
              <a:t>of</a:t>
            </a:r>
            <a:r>
              <a:rPr lang="sv-SE" sz="2400" dirty="0">
                <a:effectLst/>
                <a:cs typeface="Calibri" panose="020F0502020204030204" pitchFamily="34" charset="0"/>
              </a:rPr>
              <a:t> </a:t>
            </a:r>
            <a:r>
              <a:rPr lang="sv-SE" sz="2400" dirty="0" err="1">
                <a:effectLst/>
                <a:cs typeface="Calibri" panose="020F0502020204030204" pitchFamily="34" charset="0"/>
              </a:rPr>
              <a:t>Russian</a:t>
            </a:r>
            <a:r>
              <a:rPr lang="sv-SE" sz="2400" dirty="0">
                <a:cs typeface="Calibri" panose="020F0502020204030204" pitchFamily="34" charset="0"/>
              </a:rPr>
              <a:t> </a:t>
            </a:r>
            <a:r>
              <a:rPr lang="sv-SE" sz="1400" dirty="0">
                <a:cs typeface="Calibri" panose="020F0502020204030204" pitchFamily="34" charset="0"/>
              </a:rPr>
              <a:t>(cf </a:t>
            </a:r>
            <a:r>
              <a:rPr lang="sv-SE" sz="1400" dirty="0">
                <a:effectLst/>
                <a:cs typeface="Calibri" panose="020F0502020204030204" pitchFamily="34" charset="0"/>
              </a:rPr>
              <a:t>Lin and Martin, 2005). </a:t>
            </a:r>
            <a:endParaRPr lang="sv-SE" sz="1400" dirty="0">
              <a:cs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2385931"/>
      </p:ext>
    </p:extLst>
  </p:cSld>
  <p:clrMapOvr>
    <a:masterClrMapping/>
  </p:clrMapOvr>
  <p:transition spd="slow">
    <p:comb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DBA8B55-8D8D-9E17-16F2-718A036B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0"/>
            <a:ext cx="6647364" cy="850391"/>
          </a:xfrm>
        </p:spPr>
        <p:txBody>
          <a:bodyPr>
            <a:norm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RESULTS: </a:t>
            </a:r>
            <a:r>
              <a:rPr lang="sv-S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3CD179A-3047-A51E-5CE8-FC8AAFA78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" y="850390"/>
            <a:ext cx="8995325" cy="4096513"/>
          </a:xfrm>
        </p:spPr>
        <p:txBody>
          <a:bodyPr>
            <a:normAutofit lnSpcReduction="10000"/>
          </a:bodyPr>
          <a:lstStyle/>
          <a:p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RHL teachers in Cyprus </a:t>
            </a:r>
            <a:r>
              <a:rPr lang="sv-SE" sz="2200" dirty="0">
                <a:effectLst/>
              </a:rPr>
              <a:t>viewed </a:t>
            </a:r>
            <a:r>
              <a:rPr lang="sv-SE" sz="2200" b="1" dirty="0">
                <a:effectLst/>
              </a:rPr>
              <a:t>TR</a:t>
            </a:r>
            <a:r>
              <a:rPr lang="sv-SE" sz="2200" dirty="0">
                <a:effectLst/>
              </a:rPr>
              <a:t> as a normal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practice </a:t>
            </a:r>
            <a:r>
              <a:rPr lang="sv-SE" sz="2200" dirty="0">
                <a:effectLst/>
              </a:rPr>
              <a:t>and a part of </a:t>
            </a:r>
            <a:r>
              <a:rPr lang="sv-SE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students’ identity</a:t>
            </a:r>
            <a:r>
              <a:rPr lang="sv-SE" sz="2200" dirty="0"/>
              <a:t>.</a:t>
            </a:r>
            <a:endParaRPr lang="sv-SE" sz="2200" dirty="0">
              <a:effectLst/>
            </a:endParaRPr>
          </a:p>
          <a:p>
            <a:r>
              <a:rPr lang="sv-SE" sz="2200" dirty="0">
                <a:effectLst/>
              </a:rPr>
              <a:t>The </a:t>
            </a:r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 in Sweden </a:t>
            </a:r>
            <a:r>
              <a:rPr lang="sv-SE" sz="2200" dirty="0">
                <a:effectLst/>
              </a:rPr>
              <a:t>view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 </a:t>
            </a:r>
            <a:r>
              <a:rPr lang="sv-SE" sz="2200" dirty="0">
                <a:effectLst/>
              </a:rPr>
              <a:t>mainly as </a:t>
            </a:r>
            <a:r>
              <a:rPr lang="sv-SE" sz="2200" b="1" dirty="0">
                <a:solidFill>
                  <a:srgbClr val="C00000"/>
                </a:solidFill>
                <a:effectLst/>
              </a:rPr>
              <a:t>a bridge </a:t>
            </a:r>
            <a:r>
              <a:rPr lang="sv-SE" sz="2200" dirty="0">
                <a:effectLst/>
              </a:rPr>
              <a:t>to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 language competence .</a:t>
            </a:r>
          </a:p>
          <a:p>
            <a:endParaRPr lang="sv-SE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v-SE" sz="2200" dirty="0">
                <a:effectLst/>
              </a:rPr>
              <a:t>These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differences </a:t>
            </a:r>
            <a:r>
              <a:rPr lang="sv-SE" sz="2200" dirty="0">
                <a:effectLst/>
              </a:rPr>
              <a:t>are likely the result of the </a:t>
            </a:r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larger societal view of bilingualism:</a:t>
            </a:r>
            <a:r>
              <a:rPr lang="sv-SE" sz="2200" dirty="0">
                <a:effectLst/>
              </a:rPr>
              <a:t> in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  <a:r>
              <a:rPr lang="sv-SE" sz="2200" dirty="0">
                <a:effectLst/>
              </a:rPr>
              <a:t>, the </a:t>
            </a:r>
            <a:r>
              <a:rPr lang="sv-SE" sz="2200" i="1" u="sng" dirty="0">
                <a:effectLst/>
              </a:rPr>
              <a:t>linguistic repertoire</a:t>
            </a:r>
            <a:r>
              <a:rPr lang="sv-SE" sz="2200" dirty="0">
                <a:effectLst/>
              </a:rPr>
              <a:t> is more varied and includes </a:t>
            </a:r>
            <a:r>
              <a:rPr lang="sv-SE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languages</a:t>
            </a:r>
            <a:r>
              <a:rPr lang="sv-SE" sz="2200" dirty="0"/>
              <a:t> and </a:t>
            </a:r>
            <a:r>
              <a:rPr lang="sv-SE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 practices</a:t>
            </a:r>
            <a:r>
              <a:rPr lang="sv-SE" sz="2200" dirty="0"/>
              <a:t>.</a:t>
            </a:r>
          </a:p>
          <a:p>
            <a:endParaRPr lang="sv-SE" sz="2200" dirty="0"/>
          </a:p>
          <a:p>
            <a:r>
              <a:rPr lang="sv-SE" sz="2200" dirty="0"/>
              <a:t>In addition, </a:t>
            </a:r>
            <a:r>
              <a:rPr lang="sv-SE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attitudes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towards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200" dirty="0" err="1"/>
              <a:t>differed</a:t>
            </a:r>
            <a:r>
              <a:rPr lang="sv-SE" sz="2200" dirty="0"/>
              <a:t>: </a:t>
            </a:r>
            <a:r>
              <a:rPr lang="sv-SE" sz="2200" dirty="0" err="1"/>
              <a:t>teachers</a:t>
            </a:r>
            <a:r>
              <a:rPr lang="sv-SE" sz="2200" dirty="0"/>
              <a:t> in </a:t>
            </a:r>
            <a:r>
              <a:rPr lang="sv-SE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200" dirty="0" err="1"/>
              <a:t>exhibited</a:t>
            </a:r>
            <a:r>
              <a:rPr lang="sv-SE" sz="2200" dirty="0"/>
              <a:t> </a:t>
            </a:r>
            <a:r>
              <a:rPr lang="sv-SE" sz="22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</a:t>
            </a:r>
            <a:r>
              <a:rPr lang="sv-SE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positive </a:t>
            </a:r>
            <a:r>
              <a:rPr lang="sv-SE" sz="2200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attitudes</a:t>
            </a:r>
            <a:r>
              <a:rPr lang="sv-SE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200" dirty="0" err="1"/>
              <a:t>than</a:t>
            </a:r>
            <a:r>
              <a:rPr lang="sv-SE" sz="2200" dirty="0"/>
              <a:t> </a:t>
            </a:r>
            <a:r>
              <a:rPr lang="sv-SE" sz="2200" dirty="0" err="1"/>
              <a:t>those</a:t>
            </a:r>
            <a:r>
              <a:rPr lang="sv-SE" sz="2200" dirty="0"/>
              <a:t> in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Sweden. </a:t>
            </a:r>
            <a:br>
              <a:rPr lang="sv-SE" sz="2200" dirty="0"/>
            </a:br>
            <a:endParaRPr lang="sv-SE" sz="2200" dirty="0"/>
          </a:p>
          <a:p>
            <a:endParaRPr lang="sv-SE" sz="20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51768918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B32F255-C833-1B2D-9C9B-F07BBC9BB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1"/>
            <a:ext cx="6647364" cy="1033271"/>
          </a:xfrm>
        </p:spPr>
        <p:txBody>
          <a:bodyPr>
            <a:normAutofit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CHALLENGES OF TRANSLANGUAING PRACTICE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2F4A759-0A97-53A4-A798-CF4983603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2" y="1252729"/>
            <a:ext cx="8942832" cy="2979422"/>
          </a:xfrm>
        </p:spPr>
        <p:txBody>
          <a:bodyPr>
            <a:normAutofit lnSpcReduction="10000"/>
          </a:bodyPr>
          <a:lstStyle/>
          <a:p>
            <a:r>
              <a:rPr lang="sv-SE" sz="2200" dirty="0"/>
              <a:t>The implementation of </a:t>
            </a:r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in HL </a:t>
            </a:r>
            <a:r>
              <a:rPr lang="sv-SE" sz="2200" dirty="0"/>
              <a:t>instruction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challenging </a:t>
            </a:r>
            <a:r>
              <a:rPr lang="sv-SE" sz="2200" dirty="0"/>
              <a:t>as the goal is to teach the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</a:t>
            </a:r>
            <a:r>
              <a:rPr lang="sv-SE" sz="2200" dirty="0"/>
              <a:t> during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limited time</a:t>
            </a:r>
          </a:p>
          <a:p>
            <a:endParaRPr lang="sv-SE" sz="2200" b="1" dirty="0"/>
          </a:p>
          <a:p>
            <a:r>
              <a:rPr lang="sv-SE" sz="2200" dirty="0"/>
              <a:t>It requires a </a:t>
            </a:r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 repertoire </a:t>
            </a:r>
            <a:r>
              <a:rPr lang="sv-SE" sz="2200" dirty="0"/>
              <a:t>in both teachers and students and a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balanced approach </a:t>
            </a:r>
            <a:r>
              <a:rPr lang="sv-SE" sz="2200" dirty="0"/>
              <a:t>to the use of all languages</a:t>
            </a:r>
          </a:p>
          <a:p>
            <a:endParaRPr lang="sv-SE" sz="2200" dirty="0"/>
          </a:p>
          <a:p>
            <a:r>
              <a:rPr lang="sv-SE" sz="2200" dirty="0" err="1"/>
              <a:t>Yet</a:t>
            </a:r>
            <a:r>
              <a:rPr lang="sv-SE" sz="2200" dirty="0"/>
              <a:t>, the </a:t>
            </a:r>
            <a:r>
              <a:rPr lang="sv-SE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results</a:t>
            </a:r>
            <a:r>
              <a:rPr lang="sv-SE" sz="2200" dirty="0"/>
              <a:t> </a:t>
            </a:r>
            <a:r>
              <a:rPr lang="sv-SE" sz="2200" dirty="0" err="1"/>
              <a:t>demonstrate</a:t>
            </a:r>
            <a:r>
              <a:rPr lang="sv-SE" sz="2200" dirty="0"/>
              <a:t> </a:t>
            </a:r>
            <a:r>
              <a:rPr lang="sv-SE" sz="2200" dirty="0" err="1"/>
              <a:t>that</a:t>
            </a:r>
            <a:r>
              <a:rPr lang="sv-SE" sz="2200" dirty="0"/>
              <a:t> </a:t>
            </a:r>
            <a:r>
              <a:rPr lang="sv-SE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sv-S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200" dirty="0" err="1"/>
              <a:t>can</a:t>
            </a:r>
            <a:r>
              <a:rPr lang="sv-SE" sz="2200" dirty="0"/>
              <a:t> </a:t>
            </a:r>
            <a:r>
              <a:rPr lang="sv-SE" sz="2200" b="1" dirty="0" err="1"/>
              <a:t>help</a:t>
            </a:r>
            <a:r>
              <a:rPr lang="sv-SE" sz="2200" dirty="0"/>
              <a:t> bilingual and </a:t>
            </a:r>
            <a:r>
              <a:rPr lang="sv-SE" sz="2200" dirty="0" err="1"/>
              <a:t>multilingual</a:t>
            </a:r>
            <a:r>
              <a:rPr lang="sv-SE" sz="2200" dirty="0"/>
              <a:t> </a:t>
            </a:r>
            <a:r>
              <a:rPr lang="sv-SE" sz="2200" dirty="0" err="1"/>
              <a:t>learners</a:t>
            </a:r>
            <a:r>
              <a:rPr lang="sv-SE" sz="2200" dirty="0"/>
              <a:t> </a:t>
            </a:r>
            <a:r>
              <a:rPr lang="sv-SE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comprehend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sv-SE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200" dirty="0" err="1"/>
              <a:t>about</a:t>
            </a:r>
            <a:r>
              <a:rPr lang="sv-SE" sz="2200" dirty="0"/>
              <a:t> </a:t>
            </a:r>
            <a:r>
              <a:rPr lang="sv-SE" sz="2200" dirty="0" err="1"/>
              <a:t>subject</a:t>
            </a:r>
            <a:r>
              <a:rPr lang="sv-SE" sz="2200" dirty="0"/>
              <a:t> </a:t>
            </a:r>
            <a:r>
              <a:rPr lang="sv-SE" sz="2200" dirty="0" err="1"/>
              <a:t>content</a:t>
            </a:r>
            <a:r>
              <a:rPr lang="sv-SE" sz="2200" dirty="0"/>
              <a:t>. </a:t>
            </a:r>
          </a:p>
          <a:p>
            <a:endParaRPr lang="sv-SE" sz="22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37366450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AEB8DB-8A37-C83E-81E8-E24C8B51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12" y="403013"/>
            <a:ext cx="8865219" cy="810351"/>
          </a:xfrm>
        </p:spPr>
        <p:txBody>
          <a:bodyPr>
            <a:normAutofit fontScale="90000"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to consider in </a:t>
            </a:r>
            <a:b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pedagogy </a:t>
            </a:r>
            <a:b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27A32AE-425A-C484-51A5-7EE622C3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13" y="1213364"/>
            <a:ext cx="8920975" cy="3264043"/>
          </a:xfrm>
        </p:spPr>
        <p:txBody>
          <a:bodyPr>
            <a:normAutofit fontScale="85000" lnSpcReduction="10000"/>
          </a:bodyPr>
          <a:lstStyle/>
          <a:p>
            <a:r>
              <a:rPr lang="sv-SE" sz="2000" dirty="0">
                <a:latin typeface="+mj-lt"/>
              </a:rPr>
              <a:t>Be </a:t>
            </a:r>
            <a:r>
              <a:rPr lang="sv-SE" sz="2000" dirty="0" err="1">
                <a:latin typeface="+mj-lt"/>
              </a:rPr>
              <a:t>aware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</a:t>
            </a:r>
            <a:r>
              <a:rPr lang="sv-SE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sv-S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v-SE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context</a:t>
            </a:r>
            <a:r>
              <a:rPr lang="sv-SE" sz="2000" dirty="0">
                <a:latin typeface="+mj-lt"/>
              </a:rPr>
              <a:t>: </a:t>
            </a:r>
            <a:r>
              <a:rPr lang="sv-SE" sz="2000" dirty="0" err="1">
                <a:latin typeface="+mj-lt"/>
              </a:rPr>
              <a:t>every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context</a:t>
            </a:r>
            <a:r>
              <a:rPr lang="sv-SE" sz="2000" dirty="0">
                <a:latin typeface="+mj-lt"/>
              </a:rPr>
              <a:t> is different and </a:t>
            </a:r>
            <a:r>
              <a:rPr lang="sv-SE" sz="2000" dirty="0" err="1">
                <a:latin typeface="+mj-lt"/>
              </a:rPr>
              <a:t>these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differences</a:t>
            </a:r>
            <a:r>
              <a:rPr lang="sv-SE" sz="2000" dirty="0">
                <a:latin typeface="+mj-lt"/>
              </a:rPr>
              <a:t> must be taken </a:t>
            </a:r>
            <a:r>
              <a:rPr lang="sv-SE" sz="2000" dirty="0" err="1">
                <a:latin typeface="+mj-lt"/>
              </a:rPr>
              <a:t>into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account</a:t>
            </a:r>
            <a:r>
              <a:rPr lang="sv-SE" sz="2000" dirty="0">
                <a:latin typeface="+mj-lt"/>
              </a:rPr>
              <a:t>. </a:t>
            </a:r>
          </a:p>
          <a:p>
            <a:r>
              <a:rPr lang="sv-SE" sz="2000" dirty="0" err="1">
                <a:latin typeface="+mj-lt"/>
              </a:rPr>
              <a:t>Take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into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consideration</a:t>
            </a:r>
            <a:r>
              <a:rPr lang="sv-SE" sz="2000" dirty="0">
                <a:latin typeface="+mj-lt"/>
              </a:rPr>
              <a:t> </a:t>
            </a:r>
            <a:r>
              <a:rPr lang="sv-S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speaker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his</a:t>
            </a:r>
            <a:r>
              <a:rPr lang="sv-SE" sz="2000" dirty="0">
                <a:latin typeface="+mj-lt"/>
              </a:rPr>
              <a:t>/</a:t>
            </a:r>
            <a:r>
              <a:rPr lang="sv-SE" sz="2000" dirty="0" err="1">
                <a:latin typeface="+mj-lt"/>
              </a:rPr>
              <a:t>her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level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proficiency</a:t>
            </a:r>
            <a:r>
              <a:rPr lang="sv-SE" sz="2000" dirty="0">
                <a:latin typeface="+mj-lt"/>
              </a:rPr>
              <a:t>, </a:t>
            </a:r>
            <a:r>
              <a:rPr lang="sv-SE" sz="2000" dirty="0" err="1">
                <a:latin typeface="+mj-lt"/>
              </a:rPr>
              <a:t>his</a:t>
            </a:r>
            <a:r>
              <a:rPr lang="sv-SE" sz="2000" dirty="0">
                <a:latin typeface="+mj-lt"/>
              </a:rPr>
              <a:t>/</a:t>
            </a:r>
            <a:r>
              <a:rPr lang="sv-SE" sz="2000" dirty="0" err="1">
                <a:latin typeface="+mj-lt"/>
              </a:rPr>
              <a:t>her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family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multilingual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community</a:t>
            </a:r>
            <a:r>
              <a:rPr lang="sv-SE" sz="2000" dirty="0">
                <a:latin typeface="+mj-lt"/>
              </a:rPr>
              <a:t>,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linguistic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landscape </a:t>
            </a:r>
            <a:r>
              <a:rPr lang="sv-SE" sz="2000" b="1" dirty="0">
                <a:latin typeface="+mj-lt"/>
              </a:rPr>
              <a:t>(</a:t>
            </a:r>
            <a:r>
              <a:rPr lang="sv-SE" sz="2000" dirty="0" err="1">
                <a:latin typeface="+mj-lt"/>
              </a:rPr>
              <a:t>additional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things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which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are</a:t>
            </a:r>
            <a:r>
              <a:rPr lang="sv-SE" sz="2000" dirty="0">
                <a:latin typeface="+mj-lt"/>
              </a:rPr>
              <a:t> present </a:t>
            </a:r>
            <a:r>
              <a:rPr lang="sv-SE" sz="2000" dirty="0" err="1">
                <a:latin typeface="+mj-lt"/>
              </a:rPr>
              <a:t>around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us</a:t>
            </a:r>
            <a:r>
              <a:rPr lang="sv-SE" sz="2000" dirty="0">
                <a:latin typeface="+mj-lt"/>
              </a:rPr>
              <a:t>: images, sounds, </a:t>
            </a:r>
            <a:r>
              <a:rPr lang="sv-SE" sz="2000" dirty="0" err="1">
                <a:latin typeface="+mj-lt"/>
              </a:rPr>
              <a:t>buildings</a:t>
            </a:r>
            <a:r>
              <a:rPr lang="sv-SE" sz="2000" dirty="0">
                <a:latin typeface="+mj-lt"/>
              </a:rPr>
              <a:t> </a:t>
            </a:r>
            <a:r>
              <a:rPr lang="sv-SE" sz="1600" dirty="0">
                <a:latin typeface="+mj-lt"/>
              </a:rPr>
              <a:t>(</a:t>
            </a:r>
            <a:r>
              <a:rPr lang="sv-SE" sz="1600" dirty="0" err="1">
                <a:latin typeface="+mj-lt"/>
              </a:rPr>
              <a:t>Shohamy</a:t>
            </a:r>
            <a:r>
              <a:rPr lang="sv-SE" sz="1600" dirty="0">
                <a:latin typeface="+mj-lt"/>
              </a:rPr>
              <a:t>  &amp; </a:t>
            </a:r>
            <a:r>
              <a:rPr lang="sv-SE" sz="1600" dirty="0" err="1">
                <a:latin typeface="+mj-lt"/>
              </a:rPr>
              <a:t>Gorter</a:t>
            </a:r>
            <a:r>
              <a:rPr lang="sv-SE" sz="1600" dirty="0">
                <a:latin typeface="+mj-lt"/>
              </a:rPr>
              <a:t>, 2009). </a:t>
            </a:r>
          </a:p>
          <a:p>
            <a:r>
              <a:rPr lang="sv-SE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What</a:t>
            </a:r>
            <a:r>
              <a:rPr lang="sv-S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is </a:t>
            </a:r>
            <a:r>
              <a:rPr lang="sv-SE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your</a:t>
            </a:r>
            <a:r>
              <a:rPr lang="sv-S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v-SE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goal</a:t>
            </a:r>
            <a:r>
              <a:rPr lang="sv-S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  <a:p>
            <a:r>
              <a:rPr lang="sv-SE" sz="2000" dirty="0">
                <a:latin typeface="+mj-lt"/>
              </a:rPr>
              <a:t>If </a:t>
            </a:r>
            <a:r>
              <a:rPr lang="sv-SE" sz="2000" dirty="0" err="1">
                <a:latin typeface="+mj-lt"/>
              </a:rPr>
              <a:t>your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goal</a:t>
            </a:r>
            <a:r>
              <a:rPr lang="sv-SE" sz="2000" dirty="0">
                <a:latin typeface="+mj-lt"/>
              </a:rPr>
              <a:t> is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HL transmission </a:t>
            </a:r>
            <a:r>
              <a:rPr lang="sv-SE" sz="2000" dirty="0">
                <a:latin typeface="+mj-lt"/>
              </a:rPr>
              <a:t>in the </a:t>
            </a:r>
            <a:r>
              <a:rPr lang="sv-SE" sz="2000" dirty="0" err="1">
                <a:latin typeface="+mj-lt"/>
              </a:rPr>
              <a:t>context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of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limited</a:t>
            </a:r>
            <a:r>
              <a:rPr lang="sv-SE" sz="2000" dirty="0">
                <a:latin typeface="+mj-lt"/>
              </a:rPr>
              <a:t> input –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introduce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missing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alternatives </a:t>
            </a:r>
            <a:r>
              <a:rPr lang="sv-SE" sz="2000" dirty="0">
                <a:latin typeface="+mj-lt"/>
              </a:rPr>
              <a:t>in the </a:t>
            </a:r>
            <a:r>
              <a:rPr lang="sv-SE" sz="2000" dirty="0" err="1">
                <a:latin typeface="+mj-lt"/>
              </a:rPr>
              <a:t>weaker</a:t>
            </a:r>
            <a:r>
              <a:rPr lang="sv-SE" sz="2000" dirty="0">
                <a:latin typeface="+mj-lt"/>
              </a:rPr>
              <a:t> </a:t>
            </a:r>
            <a:r>
              <a:rPr lang="sv-SE" sz="2000" dirty="0" err="1">
                <a:latin typeface="+mj-lt"/>
              </a:rPr>
              <a:t>language</a:t>
            </a:r>
            <a:r>
              <a:rPr lang="sv-SE" sz="2000" dirty="0">
                <a:latin typeface="+mj-lt"/>
              </a:rPr>
              <a:t> </a:t>
            </a:r>
          </a:p>
          <a:p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If the child gets used to replying in the language of the host country</a:t>
            </a:r>
            <a:r>
              <a:rPr lang="en-US" sz="2000" b="1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0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it </a:t>
            </a:r>
            <a:r>
              <a:rPr lang="en-US" sz="2000" i="1" u="sng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will lead to an increasing difficulty for the child in switching back to HL</a:t>
            </a:r>
            <a:r>
              <a:rPr lang="en-US" sz="2000" kern="100" dirty="0">
                <a:latin typeface="+mj-lt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sv-SE" sz="2000" dirty="0">
              <a:latin typeface="+mj-lt"/>
            </a:endParaRPr>
          </a:p>
          <a:p>
            <a:r>
              <a:rPr lang="sv-SE" sz="2000" dirty="0">
                <a:latin typeface="+mj-lt"/>
              </a:rPr>
              <a:t>In order to use languages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strategically</a:t>
            </a:r>
            <a:r>
              <a:rPr lang="sv-S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sv-SE" sz="2000" dirty="0">
                <a:latin typeface="+mj-lt"/>
              </a:rPr>
              <a:t> the learner should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know </a:t>
            </a:r>
            <a:r>
              <a:rPr lang="sv-SE" sz="2000" dirty="0">
                <a:latin typeface="+mj-lt"/>
              </a:rPr>
              <a:t>the languages and have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enough input </a:t>
            </a:r>
            <a:r>
              <a:rPr lang="sv-SE" sz="2000" dirty="0">
                <a:latin typeface="+mj-lt"/>
              </a:rPr>
              <a:t>to learn/acquire them. </a:t>
            </a:r>
          </a:p>
          <a:p>
            <a:endParaRPr lang="sv-SE" sz="2000" dirty="0">
              <a:latin typeface="+mj-lt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09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lvl="0" algn="ctr"/>
            <a:r>
              <a:rPr lang="et" b="1" dirty="0"/>
              <a:t>Thank you!</a:t>
            </a:r>
            <a:endParaRPr b="1" dirty="0"/>
          </a:p>
        </p:txBody>
      </p:sp>
      <p:sp>
        <p:nvSpPr>
          <p:cNvPr id="195" name="Google Shape;19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t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Спасибо!</a:t>
            </a:r>
            <a:endParaRPr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t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ευχαριστώ!</a:t>
            </a:r>
            <a:endParaRPr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t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Danke!</a:t>
            </a:r>
            <a:endParaRPr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>
              <a:spcBef>
                <a:spcPts val="1200"/>
              </a:spcBef>
              <a:buNone/>
            </a:pPr>
            <a:r>
              <a:rPr lang="et" sz="21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Tack!</a:t>
            </a:r>
            <a:endParaRPr sz="21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 algn="ctr" rtl="0">
              <a:spcBef>
                <a:spcPts val="1200"/>
              </a:spcBef>
              <a:spcAft>
                <a:spcPts val="1200"/>
              </a:spcAft>
              <a:buNone/>
            </a:pPr>
            <a:endParaRPr sz="21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7A2140-54EE-EEF9-035A-4B8A16590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22" y="3193084"/>
            <a:ext cx="2061658" cy="1375792"/>
          </a:xfrm>
          <a:prstGeom prst="rect">
            <a:avLst/>
          </a:prstGeom>
        </p:spPr>
      </p:pic>
      <p:pic>
        <p:nvPicPr>
          <p:cNvPr id="3" name="Picture 1">
            <a:extLst>
              <a:ext uri="{FF2B5EF4-FFF2-40B4-BE49-F238E27FC236}">
                <a16:creationId xmlns:a16="http://schemas.microsoft.com/office/drawing/2014/main" id="{D3C9C8EB-6C11-0373-3745-9617A3FCD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0667" y="3141568"/>
            <a:ext cx="2451200" cy="130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43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63D7EB-EE74-AB0C-B1DB-FAE2A1993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48266"/>
            <a:ext cx="9076267" cy="345914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US" sz="2000" dirty="0"/>
              <a:t> is as a flexible, dynamic practice rooted in the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use of the entire linguistic repertoire</a:t>
            </a:r>
            <a:r>
              <a:rPr lang="en-US" sz="2000" dirty="0"/>
              <a:t>. It emphasizes that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 speakers</a:t>
            </a:r>
            <a:r>
              <a:rPr lang="en-US" sz="2000" dirty="0"/>
              <a:t>, especially in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 and educational settings</a:t>
            </a:r>
            <a:r>
              <a:rPr lang="en-US" sz="2000" dirty="0"/>
              <a:t>, intentionally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blend languages to make meaning, express identity, and support learning</a:t>
            </a:r>
            <a:r>
              <a:rPr lang="en-US" sz="2000" dirty="0"/>
              <a:t> </a:t>
            </a:r>
            <a:r>
              <a:rPr lang="en-US" sz="1400" dirty="0"/>
              <a:t>(García, 2009, 2014, 2023). </a:t>
            </a:r>
          </a:p>
          <a:p>
            <a:r>
              <a:rPr lang="en-US" sz="2000" dirty="0"/>
              <a:t>Rather than strict language separation,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US" sz="2000" dirty="0"/>
              <a:t> promotes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 hybridity</a:t>
            </a:r>
            <a:r>
              <a:rPr lang="en-US" sz="2000" dirty="0"/>
              <a:t>, accommodating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 agency, emotional well-being, and contextual demands</a:t>
            </a:r>
            <a:r>
              <a:rPr lang="en-US" sz="2000" dirty="0"/>
              <a:t> </a:t>
            </a:r>
            <a:r>
              <a:rPr lang="en-US" sz="1400" dirty="0"/>
              <a:t>(Wei, 2011, 2018; Soler &amp; </a:t>
            </a:r>
            <a:r>
              <a:rPr lang="en-US" sz="1400" dirty="0" err="1"/>
              <a:t>Zabrodskaja</a:t>
            </a:r>
            <a:r>
              <a:rPr lang="en-US" sz="1400" dirty="0"/>
              <a:t>, 2017; Karpava et al., 2025).</a:t>
            </a:r>
          </a:p>
          <a:p>
            <a:r>
              <a:rPr lang="en-GB" sz="2000" b="1" dirty="0"/>
              <a:t>Translanguaging</a:t>
            </a:r>
            <a:r>
              <a:rPr lang="en-GB" sz="2000" dirty="0"/>
              <a:t> is beyond </a:t>
            </a:r>
            <a:r>
              <a:rPr lang="en-GB" sz="2000" b="1" dirty="0"/>
              <a:t>code-switching </a:t>
            </a:r>
            <a:r>
              <a:rPr lang="en-GB" sz="2000" dirty="0"/>
              <a:t>and </a:t>
            </a:r>
            <a:r>
              <a:rPr lang="en-GB" sz="2000" b="1" dirty="0"/>
              <a:t>translation</a:t>
            </a:r>
            <a:r>
              <a:rPr lang="en-GB" sz="2000" dirty="0"/>
              <a:t>, it is focused on </a:t>
            </a:r>
            <a:r>
              <a:rPr lang="en-GB" sz="2000" b="1" dirty="0"/>
              <a:t>flexible bilingualism </a:t>
            </a:r>
            <a:r>
              <a:rPr lang="en-GB" sz="2000" dirty="0"/>
              <a:t>and </a:t>
            </a:r>
            <a:r>
              <a:rPr lang="en-GB" sz="2000" b="1" dirty="0"/>
              <a:t>multiple discursive practices </a:t>
            </a:r>
            <a:r>
              <a:rPr lang="en-GB" sz="1400" dirty="0"/>
              <a:t>(Garcia, 2009; Blackledge and Creese, 2010).</a:t>
            </a:r>
          </a:p>
          <a:p>
            <a:endParaRPr lang="en-US" sz="2000" dirty="0"/>
          </a:p>
          <a:p>
            <a:endParaRPr lang="el-G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EEAE47-2358-7249-5693-C2E29F1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160868"/>
            <a:ext cx="8339667" cy="69426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translanguaging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0711751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18D69F-C37F-AB8E-F6D9-D59C2A291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109133"/>
            <a:ext cx="8779933" cy="3097990"/>
          </a:xfrm>
        </p:spPr>
        <p:txBody>
          <a:bodyPr/>
          <a:lstStyle/>
          <a:p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</a:t>
            </a:r>
            <a:r>
              <a:rPr lang="en-US" sz="2000" dirty="0"/>
              <a:t>enables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heritage language maintenance</a:t>
            </a:r>
            <a:r>
              <a:rPr lang="en-US" sz="2000" dirty="0"/>
              <a:t> and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intergenerational transmission </a:t>
            </a:r>
            <a:r>
              <a:rPr lang="en-US" sz="2000" dirty="0"/>
              <a:t>by allowing speakers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navigate sociolinguistic challenges creatively and strategically</a:t>
            </a:r>
            <a:r>
              <a:rPr lang="en-US" sz="2000" dirty="0"/>
              <a:t> </a:t>
            </a:r>
            <a:r>
              <a:rPr lang="en-US" sz="1400" dirty="0"/>
              <a:t>(García et al., 2021). </a:t>
            </a:r>
          </a:p>
          <a:p>
            <a:endParaRPr lang="en-US" sz="2000" dirty="0"/>
          </a:p>
          <a:p>
            <a:r>
              <a:rPr lang="en-US" sz="2000" dirty="0"/>
              <a:t>It challenges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language boundaries</a:t>
            </a:r>
            <a:r>
              <a:rPr lang="en-US" sz="2000" dirty="0"/>
              <a:t>, advocating for a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holistic, inclusive understanding of multilingualism </a:t>
            </a:r>
            <a:r>
              <a:rPr lang="en-US" sz="2000" dirty="0"/>
              <a:t>that recognizes the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and identity-related importance </a:t>
            </a:r>
            <a:r>
              <a:rPr lang="en-US" sz="2000" dirty="0"/>
              <a:t>of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 language practices </a:t>
            </a:r>
            <a:r>
              <a:rPr lang="en-US" sz="1400" dirty="0"/>
              <a:t>(García &amp; Wei, 2014; MacSwan, 2017).</a:t>
            </a:r>
          </a:p>
          <a:p>
            <a:endParaRPr lang="en-US" sz="2000" dirty="0"/>
          </a:p>
          <a:p>
            <a:endParaRPr lang="el-GR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F3D439-38E8-EB5A-004F-665D45879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067" y="118533"/>
            <a:ext cx="7528518" cy="817845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translanguaging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89471701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59FD7A-CFDC-A243-3E25-6F2EEB89D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965200"/>
            <a:ext cx="8805334" cy="3460496"/>
          </a:xfrm>
        </p:spPr>
        <p:txBody>
          <a:bodyPr>
            <a:normAutofit/>
          </a:bodyPr>
          <a:lstStyle/>
          <a:p>
            <a:r>
              <a:rPr lang="en-US" sz="2000" dirty="0"/>
              <a:t>Overall,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US" sz="2000" dirty="0"/>
              <a:t> is seen as an empowering resource that supports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linguistic diversity, emotional connection, and cultural identity</a:t>
            </a:r>
            <a:r>
              <a:rPr lang="en-US" sz="2000" dirty="0"/>
              <a:t>—particularly in </a:t>
            </a:r>
            <a:r>
              <a:rPr lang="en-US" sz="20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minority and transnational contexts</a:t>
            </a:r>
            <a:r>
              <a:rPr lang="en-US" sz="2000" dirty="0"/>
              <a:t>. </a:t>
            </a:r>
          </a:p>
          <a:p>
            <a:r>
              <a:rPr lang="en-US" sz="2000" dirty="0"/>
              <a:t>Its effective use depends on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parental beliefs</a:t>
            </a:r>
            <a:r>
              <a:rPr lang="en-US" sz="2000" dirty="0"/>
              <a:t>,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societal influences</a:t>
            </a:r>
            <a:r>
              <a:rPr lang="en-US" sz="2000" dirty="0"/>
              <a:t>, and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support</a:t>
            </a:r>
            <a:r>
              <a:rPr lang="en-US" sz="2000" dirty="0"/>
              <a:t>, making it a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strategy</a:t>
            </a:r>
            <a:r>
              <a:rPr lang="en-US" sz="2000" dirty="0"/>
              <a:t> for fostering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sustained multilingualism and linguistic equity.</a:t>
            </a:r>
          </a:p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en-GB" sz="2000" b="1" dirty="0"/>
              <a:t> is</a:t>
            </a:r>
            <a:r>
              <a:rPr lang="en-GB" sz="2000" dirty="0"/>
              <a:t> a great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</a:t>
            </a:r>
            <a:r>
              <a:rPr lang="en-GB" sz="2000" b="1" dirty="0"/>
              <a:t> </a:t>
            </a:r>
            <a:r>
              <a:rPr lang="en-GB" sz="2000" dirty="0"/>
              <a:t>for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bilingual education</a:t>
            </a:r>
            <a:r>
              <a:rPr lang="en-GB" sz="2000" dirty="0"/>
              <a:t>: for ‘</a:t>
            </a:r>
            <a:r>
              <a:rPr lang="en-GB" sz="2000" i="1" u="sng" dirty="0"/>
              <a:t>deeper</a:t>
            </a:r>
            <a:r>
              <a:rPr lang="en-GB" sz="2000" i="1" dirty="0"/>
              <a:t> and </a:t>
            </a:r>
            <a:r>
              <a:rPr lang="en-GB" sz="2000" i="1" u="sng" dirty="0"/>
              <a:t>fuller understanding </a:t>
            </a:r>
            <a:r>
              <a:rPr lang="en-GB" sz="2000" i="1" dirty="0"/>
              <a:t>of the subject matter, </a:t>
            </a:r>
            <a:r>
              <a:rPr lang="en-GB" sz="2000" i="1" u="sng" dirty="0"/>
              <a:t>development</a:t>
            </a:r>
            <a:r>
              <a:rPr lang="en-GB" sz="2000" i="1" dirty="0"/>
              <a:t> of the </a:t>
            </a:r>
            <a:r>
              <a:rPr lang="en-GB" sz="2000" i="1" u="sng" dirty="0"/>
              <a:t>weaker language</a:t>
            </a:r>
            <a:r>
              <a:rPr lang="en-GB" sz="2000" i="1" dirty="0"/>
              <a:t>, </a:t>
            </a:r>
            <a:r>
              <a:rPr lang="en-GB" sz="2000" i="1" u="sng" dirty="0"/>
              <a:t>cooperation and</a:t>
            </a:r>
            <a:r>
              <a:rPr lang="en-GB" sz="2000" i="1" dirty="0"/>
              <a:t> </a:t>
            </a:r>
            <a:r>
              <a:rPr lang="en-GB" sz="2000" i="1" u="sng" dirty="0"/>
              <a:t>integration</a:t>
            </a:r>
            <a:r>
              <a:rPr lang="en-GB" sz="2000" i="1" dirty="0"/>
              <a:t> of fluent speakers with early learners </a:t>
            </a:r>
            <a:r>
              <a:rPr lang="en-GB" sz="1400" dirty="0"/>
              <a:t>(Baker 2011: 289) </a:t>
            </a:r>
            <a:endParaRPr lang="sv-SE" sz="1400" dirty="0"/>
          </a:p>
          <a:p>
            <a:endParaRPr lang="el-G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900BDF2-8CEF-28CF-E583-4BB2F2E01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221" y="169334"/>
            <a:ext cx="6647364" cy="70273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translanguaging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9837591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72E30D4-2D9A-C168-7852-423F10476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403013"/>
            <a:ext cx="6647364" cy="468857"/>
          </a:xfrm>
        </p:spPr>
        <p:txBody>
          <a:bodyPr>
            <a:normAutofit fontScale="90000"/>
          </a:bodyPr>
          <a:lstStyle/>
          <a:p>
            <a:r>
              <a:rPr lang="sv-S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Spontaneous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vs </a:t>
            </a:r>
            <a:r>
              <a:rPr lang="sv-S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pedagogical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 </a:t>
            </a:r>
            <a:r>
              <a:rPr lang="sv-S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translanguaging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9C6DC6-95BF-F76F-47B4-6B67699D5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" y="1234441"/>
            <a:ext cx="8933688" cy="3603374"/>
          </a:xfrm>
        </p:spPr>
        <p:txBody>
          <a:bodyPr>
            <a:normAutofit/>
          </a:bodyPr>
          <a:lstStyle/>
          <a:p>
            <a:r>
              <a:rPr lang="sv-SE" sz="2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sv-SE" sz="2200" dirty="0"/>
              <a:t> is not </a:t>
            </a:r>
            <a:r>
              <a:rPr lang="sv-SE" sz="2200" dirty="0" err="1"/>
              <a:t>only</a:t>
            </a:r>
            <a:r>
              <a:rPr lang="sv-SE" sz="2200" dirty="0"/>
              <a:t> a </a:t>
            </a:r>
            <a:r>
              <a:rPr lang="sv-SE" sz="2200" dirty="0" err="1"/>
              <a:t>practice</a:t>
            </a:r>
            <a:r>
              <a:rPr lang="sv-SE" sz="2200" dirty="0"/>
              <a:t>. It is a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communicative strategy</a:t>
            </a:r>
            <a:r>
              <a:rPr lang="sv-SE" sz="2200" b="1" dirty="0"/>
              <a:t>, </a:t>
            </a:r>
            <a:r>
              <a:rPr lang="sv-SE" sz="2200" dirty="0"/>
              <a:t>an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approach</a:t>
            </a:r>
            <a:r>
              <a:rPr lang="sv-SE" sz="2200" b="1" dirty="0"/>
              <a:t>,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attitude</a:t>
            </a:r>
            <a:r>
              <a:rPr lang="sv-SE" sz="2200" b="1" dirty="0"/>
              <a:t>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mindset </a:t>
            </a:r>
            <a:r>
              <a:rPr lang="sv-SE" sz="1400" dirty="0"/>
              <a:t>(Wedin &amp; Straszner, 2020:255). </a:t>
            </a:r>
          </a:p>
          <a:p>
            <a:endParaRPr lang="sv-SE" sz="1400" dirty="0"/>
          </a:p>
          <a:p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Pedagogical translanguaging </a:t>
            </a:r>
            <a:r>
              <a:rPr lang="sv-SE" sz="2200" dirty="0"/>
              <a:t>- ”planned instructional strategies used with a pedagogical purpose” </a:t>
            </a:r>
            <a:r>
              <a:rPr lang="sv-SE" sz="1400" dirty="0"/>
              <a:t>(Leoneth et al 2017). </a:t>
            </a:r>
          </a:p>
          <a:p>
            <a:endParaRPr lang="sv-SE" sz="1400" dirty="0"/>
          </a:p>
          <a:p>
            <a:r>
              <a:rPr lang="sv-SE" sz="2200" dirty="0"/>
              <a:t>As a pedagogy, it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careful planning </a:t>
            </a:r>
            <a:r>
              <a:rPr lang="sv-SE" sz="2200" dirty="0"/>
              <a:t>and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 activities </a:t>
            </a:r>
            <a:r>
              <a:rPr lang="sv-SE" sz="2200" dirty="0"/>
              <a:t>designed by the </a:t>
            </a:r>
            <a:r>
              <a:rPr lang="sv-SE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teacher:</a:t>
            </a:r>
            <a:r>
              <a:rPr lang="sv-SE" sz="2200" dirty="0"/>
              <a:t> teacher develops pedagogies that consider the speaker as </a:t>
            </a:r>
            <a:r>
              <a:rPr lang="sv-SE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multilingual</a:t>
            </a:r>
            <a:r>
              <a:rPr lang="sv-SE" sz="2200" dirty="0"/>
              <a:t>, the </a:t>
            </a:r>
            <a:r>
              <a:rPr lang="sv-SE" sz="2200" i="1" u="sng" dirty="0"/>
              <a:t>multilingual repertoire </a:t>
            </a:r>
            <a:r>
              <a:rPr lang="sv-SE" sz="2200" dirty="0"/>
              <a:t>and </a:t>
            </a:r>
            <a:r>
              <a:rPr lang="sv-SE" sz="2200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context</a:t>
            </a:r>
            <a:r>
              <a:rPr lang="sv-SE" sz="2200" dirty="0"/>
              <a:t>. 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186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CE01EF-E978-56CB-EB01-5028455B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8318" y="109728"/>
            <a:ext cx="6647364" cy="801622"/>
          </a:xfrm>
        </p:spPr>
        <p:txBody>
          <a:bodyPr/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PROBLEM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F8D4C7-AD67-13F7-5E05-01F42D723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" y="1418439"/>
            <a:ext cx="8869680" cy="2813712"/>
          </a:xfrm>
        </p:spPr>
        <p:txBody>
          <a:bodyPr>
            <a:norm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sv-SE" sz="2400" dirty="0"/>
              <a:t>Despite 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TL</a:t>
            </a:r>
            <a:r>
              <a:rPr lang="sv-SE" sz="2400" dirty="0"/>
              <a:t> is widely used in multilingual settings, its implications for </a:t>
            </a:r>
            <a:r>
              <a:rPr lang="sv-S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integenerational language transmission </a:t>
            </a:r>
            <a:r>
              <a:rPr lang="sv-SE" sz="2400" dirty="0"/>
              <a:t>are not properly understood. </a:t>
            </a:r>
          </a:p>
          <a:p>
            <a:pPr marL="342900" indent="-342900">
              <a:tabLst>
                <a:tab pos="457200" algn="l"/>
              </a:tabLst>
            </a:pPr>
            <a:endParaRPr lang="sv-SE" sz="2400" dirty="0"/>
          </a:p>
          <a:p>
            <a:pPr marL="342900" indent="-342900">
              <a:tabLst>
                <a:tab pos="457200" algn="l"/>
              </a:tabLst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sv-S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ommunicative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domains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/>
              <a:t>of</a:t>
            </a:r>
            <a:r>
              <a:rPr lang="sv-SE" sz="2400" dirty="0"/>
              <a:t> the </a:t>
            </a:r>
            <a:r>
              <a:rPr lang="sv-S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weaker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 err="1"/>
              <a:t>may</a:t>
            </a:r>
            <a:r>
              <a:rPr lang="sv-SE" sz="2400" dirty="0"/>
              <a:t> </a:t>
            </a:r>
            <a:r>
              <a:rPr lang="sv-SE" sz="2400" dirty="0" err="1"/>
              <a:t>gradually</a:t>
            </a:r>
            <a:r>
              <a:rPr lang="sv-SE" sz="2400" dirty="0"/>
              <a:t> be </a:t>
            </a:r>
            <a:r>
              <a:rPr lang="sv-SE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replaced</a:t>
            </a:r>
            <a:r>
              <a:rPr lang="sv-SE" sz="2400" dirty="0"/>
              <a:t> by </a:t>
            </a:r>
            <a:r>
              <a:rPr lang="sv-SE" sz="2400" dirty="0" err="1"/>
              <a:t>those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the </a:t>
            </a:r>
            <a:r>
              <a:rPr lang="sv-S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majority</a:t>
            </a:r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400" dirty="0"/>
              <a:t>as a </a:t>
            </a:r>
            <a:r>
              <a:rPr lang="sv-SE" sz="2400" dirty="0" err="1"/>
              <a:t>result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1400" dirty="0"/>
              <a:t>(</a:t>
            </a:r>
            <a:r>
              <a:rPr lang="sv-SE" sz="1400" dirty="0"/>
              <a:t>Karpava et al., 2019, 2021) </a:t>
            </a:r>
          </a:p>
        </p:txBody>
      </p:sp>
    </p:spTree>
    <p:extLst>
      <p:ext uri="{BB962C8B-B14F-4D97-AF65-F5344CB8AC3E}">
        <p14:creationId xmlns:p14="http://schemas.microsoft.com/office/powerpoint/2010/main" val="686775408"/>
      </p:ext>
    </p:extLst>
  </p:cSld>
  <p:clrMapOvr>
    <a:masterClrMapping/>
  </p:clrMapOvr>
  <p:transition spd="slow">
    <p:wheel spokes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C5237D2-F5F6-FE61-15D6-835E7D19D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934" y="100585"/>
            <a:ext cx="8810882" cy="566927"/>
          </a:xfrm>
        </p:spPr>
        <p:txBody>
          <a:bodyPr>
            <a:normAutofit fontScale="90000"/>
          </a:bodyPr>
          <a:lstStyle/>
          <a:p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sv-S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  <a:r>
              <a:rPr lang="sv-S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STUDY and </a:t>
            </a:r>
            <a:r>
              <a:rPr lang="sv-S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methodology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F3BA609-9DC3-C61A-2935-41C1C014A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64008" y="667512"/>
            <a:ext cx="9125712" cy="4196033"/>
          </a:xfrm>
        </p:spPr>
        <p:txBody>
          <a:bodyPr>
            <a:normAutofit/>
          </a:bodyPr>
          <a:lstStyle/>
          <a:p>
            <a:pPr marL="342900" indent="-342900">
              <a:tabLst>
                <a:tab pos="457200" algn="l"/>
              </a:tabLst>
            </a:pPr>
            <a:r>
              <a:rPr lang="en-GB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(1) </a:t>
            </a:r>
            <a:r>
              <a:rPr lang="en-GB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to </a:t>
            </a:r>
            <a:r>
              <a:rPr lang="en-GB" sz="2000" b="1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explore this complexity </a:t>
            </a:r>
            <a:r>
              <a:rPr lang="en-GB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provide a </a:t>
            </a:r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better understanding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of the relationship between </a:t>
            </a:r>
            <a:r>
              <a:rPr lang="en-US" sz="2000" b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translangauging</a:t>
            </a:r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 practices </a:t>
            </a:r>
            <a:r>
              <a:rPr lang="en-US" sz="2000" kern="100" dirty="0">
                <a:ea typeface="Aptos" panose="020B0004020202020204" pitchFamily="34" charset="0"/>
                <a:cs typeface="Times New Roman" panose="02020603050405020304" pitchFamily="18" charset="0"/>
              </a:rPr>
              <a:t>and </a:t>
            </a:r>
            <a:r>
              <a:rPr lang="en-US" sz="20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tos" panose="020B0004020202020204" pitchFamily="34" charset="0"/>
                <a:cs typeface="Times New Roman" panose="02020603050405020304" pitchFamily="18" charset="0"/>
              </a:rPr>
              <a:t>Heritage Language(HL) transmission. </a:t>
            </a:r>
          </a:p>
          <a:p>
            <a:pPr marL="342900" indent="-342900">
              <a:tabLst>
                <a:tab pos="457200" algn="l"/>
              </a:tabLst>
            </a:pP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r>
              <a:rPr lang="sv-SE" sz="2000" dirty="0"/>
              <a:t> To gain insight into how </a:t>
            </a:r>
            <a:r>
              <a:rPr lang="sv-SE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sv-SE" sz="2000" dirty="0"/>
              <a:t> is used as a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pedagogical resource </a:t>
            </a:r>
            <a:r>
              <a:rPr lang="sv-SE" sz="2000" dirty="0"/>
              <a:t>in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 classrooms</a:t>
            </a:r>
          </a:p>
          <a:p>
            <a:pPr marL="342900" indent="-342900">
              <a:tabLst>
                <a:tab pos="457200" algn="l"/>
              </a:tabLst>
            </a:pP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tabLst>
                <a:tab pos="457200" algn="l"/>
              </a:tabLst>
            </a:pPr>
            <a:r>
              <a:rPr lang="sv-SE" sz="2000" dirty="0"/>
              <a:t>The present </a:t>
            </a:r>
            <a:r>
              <a:rPr lang="sv-SE" sz="2000" dirty="0" err="1"/>
              <a:t>study</a:t>
            </a:r>
            <a:r>
              <a:rPr lang="sv-SE" sz="2000" dirty="0"/>
              <a:t> </a:t>
            </a:r>
            <a:r>
              <a:rPr lang="sv-SE" sz="2000" dirty="0" err="1"/>
              <a:t>adopts</a:t>
            </a:r>
            <a:r>
              <a:rPr lang="sv-SE" sz="2000" dirty="0"/>
              <a:t> a </a:t>
            </a:r>
            <a:r>
              <a:rPr lang="sv-SE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</a:t>
            </a:r>
            <a:r>
              <a:rPr lang="sv-SE" sz="2000" b="1" dirty="0"/>
              <a:t> </a:t>
            </a:r>
            <a:r>
              <a:rPr lang="sv-SE" sz="2000" dirty="0" err="1"/>
              <a:t>perspective</a:t>
            </a:r>
            <a:r>
              <a:rPr lang="sv-SE" sz="2000" dirty="0"/>
              <a:t> and </a:t>
            </a:r>
            <a:r>
              <a:rPr lang="sv-SE" sz="2000" dirty="0" err="1"/>
              <a:t>investigates</a:t>
            </a:r>
            <a:r>
              <a:rPr lang="sv-SE" sz="2000" dirty="0"/>
              <a:t> </a:t>
            </a:r>
            <a:r>
              <a:rPr lang="sv-SE" sz="2000" dirty="0" err="1"/>
              <a:t>how</a:t>
            </a:r>
            <a:r>
              <a:rPr lang="sv-SE" sz="2000" dirty="0"/>
              <a:t>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Russian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dirty="0"/>
              <a:t>as a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HL </a:t>
            </a:r>
            <a:r>
              <a:rPr lang="sv-SE" sz="2000" dirty="0" err="1"/>
              <a:t>employ</a:t>
            </a:r>
            <a:r>
              <a:rPr lang="sv-SE" sz="2000" dirty="0"/>
              <a:t> </a:t>
            </a:r>
            <a:r>
              <a:rPr lang="sv-SE" sz="2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</a:t>
            </a:r>
            <a:r>
              <a:rPr lang="sv-SE" sz="2000" dirty="0"/>
              <a:t> in the </a:t>
            </a:r>
            <a:r>
              <a:rPr lang="sv-SE" sz="2000" dirty="0" err="1"/>
              <a:t>educational</a:t>
            </a:r>
            <a:r>
              <a:rPr lang="sv-SE" sz="2000" dirty="0"/>
              <a:t> </a:t>
            </a:r>
            <a:r>
              <a:rPr lang="sv-SE" sz="2000" dirty="0" err="1"/>
              <a:t>contexts</a:t>
            </a:r>
            <a:r>
              <a:rPr lang="sv-SE" sz="2000" dirty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Cyprus</a:t>
            </a:r>
            <a:r>
              <a:rPr lang="sv-SE" sz="2000" dirty="0"/>
              <a:t> and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Sweden</a:t>
            </a:r>
            <a:r>
              <a:rPr lang="sv-SE" sz="2000" dirty="0"/>
              <a:t>.</a:t>
            </a:r>
          </a:p>
          <a:p>
            <a:pPr marL="342900" indent="-342900">
              <a:tabLst>
                <a:tab pos="457200" algn="l"/>
              </a:tabLst>
            </a:pP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Interviews</a:t>
            </a:r>
            <a:r>
              <a:rPr lang="en-GB" sz="2000" b="1" dirty="0"/>
              <a:t> </a:t>
            </a:r>
            <a:r>
              <a:rPr lang="en-GB" sz="2000" dirty="0"/>
              <a:t>with 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tongue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teachers</a:t>
            </a:r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v-SE" sz="2000" dirty="0"/>
              <a:t>(</a:t>
            </a:r>
            <a:r>
              <a:rPr lang="sv-SE" sz="2000" dirty="0" err="1"/>
              <a:t>five</a:t>
            </a:r>
            <a:r>
              <a:rPr lang="sv-SE" sz="2000" dirty="0"/>
              <a:t> in </a:t>
            </a:r>
            <a:r>
              <a:rPr lang="sv-SE" sz="2000" dirty="0" err="1"/>
              <a:t>each</a:t>
            </a:r>
            <a:r>
              <a:rPr lang="sv-SE" sz="2000" dirty="0"/>
              <a:t> country),</a:t>
            </a:r>
            <a:r>
              <a:rPr lang="en-GB" sz="2000" dirty="0"/>
              <a:t> regarding their </a:t>
            </a:r>
            <a:r>
              <a:rPr lang="en-GB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practices </a:t>
            </a:r>
            <a:r>
              <a:rPr lang="en-GB" sz="2000" dirty="0"/>
              <a:t>and </a:t>
            </a:r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strategies</a:t>
            </a:r>
          </a:p>
          <a:p>
            <a:pPr marL="342900" indent="-342900">
              <a:tabLst>
                <a:tab pos="457200" algn="l"/>
              </a:tabLst>
            </a:pPr>
            <a:r>
              <a:rPr lang="en-GB" sz="2000" dirty="0"/>
              <a:t>In line with the recommendations by </a:t>
            </a:r>
            <a:r>
              <a:rPr lang="en-GB" sz="1400" dirty="0"/>
              <a:t>García and Li Wei (2014) </a:t>
            </a:r>
            <a:r>
              <a:rPr lang="en-GB" sz="2000" dirty="0"/>
              <a:t>and </a:t>
            </a:r>
            <a:r>
              <a:rPr lang="en-GB" sz="1400" dirty="0" err="1"/>
              <a:t>Cenoz</a:t>
            </a:r>
            <a:r>
              <a:rPr lang="en-GB" sz="1400" dirty="0"/>
              <a:t> and Gorter (2015). </a:t>
            </a:r>
            <a:endParaRPr lang="sv-SE" sz="1400" dirty="0"/>
          </a:p>
          <a:p>
            <a:pPr marL="342900" indent="-342900">
              <a:tabLst>
                <a:tab pos="457200" algn="l"/>
              </a:tabLst>
            </a:pPr>
            <a:endParaRPr lang="sv-SE" dirty="0"/>
          </a:p>
          <a:p>
            <a:endParaRPr lang="ru-RU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5194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F90FE2-ABCD-86A2-4ED9-E3D50846E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2" y="1488557"/>
            <a:ext cx="9050867" cy="27185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How do heritage language teachers in Cyprus and Sweden utilize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as a pedagogical strategy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support language development and meaning-making?</a:t>
            </a:r>
          </a:p>
          <a:p>
            <a:pPr marL="0" indent="0">
              <a:buNone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What are teachers’ attitudes towards </a:t>
            </a:r>
            <a:r>
              <a:rPr lang="en-US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translanguaging in heritage language classrooms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how do these attitudes influence their instructional practices in Cyprus and Sweden?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CBFD6E-B7C8-DAEB-C5AC-99022194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267" y="101600"/>
            <a:ext cx="8568266" cy="761999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</a:rPr>
              <a:t>Research questions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03654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sentation umu widescreen SE v01">
  <a:themeElements>
    <a:clrScheme name="Umeå Universitet">
      <a:dk1>
        <a:sysClr val="windowText" lastClr="000000"/>
      </a:dk1>
      <a:lt1>
        <a:sysClr val="window" lastClr="FFFFFF"/>
      </a:lt1>
      <a:dk2>
        <a:srgbClr val="5F5F5F"/>
      </a:dk2>
      <a:lt2>
        <a:srgbClr val="E6E6E6"/>
      </a:lt2>
      <a:accent1>
        <a:srgbClr val="2A4765"/>
      </a:accent1>
      <a:accent2>
        <a:srgbClr val="EABAB9"/>
      </a:accent2>
      <a:accent3>
        <a:srgbClr val="73A790"/>
      </a:accent3>
      <a:accent4>
        <a:srgbClr val="D7B17C"/>
      </a:accent4>
      <a:accent5>
        <a:srgbClr val="F1EFE4"/>
      </a:accent5>
      <a:accent6>
        <a:srgbClr val="EDDDDB"/>
      </a:accent6>
      <a:hlink>
        <a:srgbClr val="000000"/>
      </a:hlink>
      <a:folHlink>
        <a:srgbClr val="000000"/>
      </a:folHlink>
    </a:clrScheme>
    <a:fontScheme name="Umeå Universitet">
      <a:majorFont>
        <a:latin typeface="Verdana"/>
        <a:ea typeface=""/>
        <a:cs typeface=""/>
      </a:majorFont>
      <a:minorFont>
        <a:latin typeface="Georgia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eå Universitet.potx" id="{2F552BE5-29CE-499A-A660-F176591E2A45}" vid="{E86E6282-E085-44B8-8DAD-FB7DF07483B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62B8AB52210148A55A1C9F142104D3" ma:contentTypeVersion="5" ma:contentTypeDescription="Create a new document." ma:contentTypeScope="" ma:versionID="f63c03a17c263f3b0ec314383f512fdc">
  <xsd:schema xmlns:xsd="http://www.w3.org/2001/XMLSchema" xmlns:xs="http://www.w3.org/2001/XMLSchema" xmlns:p="http://schemas.microsoft.com/office/2006/metadata/properties" xmlns:ns2="ec8b1911-0cb5-4b44-a965-636b589bf796" xmlns:ns3="04a8e10a-e5cb-4623-a31b-5a706136e2ee" targetNamespace="http://schemas.microsoft.com/office/2006/metadata/properties" ma:root="true" ma:fieldsID="5a1b2f31ee395932afacb125f70ade77" ns2:_="" ns3:_="">
    <xsd:import namespace="ec8b1911-0cb5-4b44-a965-636b589bf796"/>
    <xsd:import namespace="04a8e10a-e5cb-4623-a31b-5a706136e2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8b1911-0cb5-4b44-a965-636b589bf7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e10a-e5cb-4623-a31b-5a706136e2e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762DDC-4F8C-441A-996E-6A2EBCDBF3DA}">
  <ds:schemaRefs>
    <ds:schemaRef ds:uri="9c314a0d-fc0e-415c-9aed-f7cf8316431a"/>
    <ds:schemaRef ds:uri="http://purl.org/dc/terms/"/>
    <ds:schemaRef ds:uri="http://purl.org/dc/elements/1.1/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documentManagement/types"/>
    <ds:schemaRef ds:uri="a389610a-632f-450a-96e1-8e2237e52dab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EE657E8-D404-4809-808E-24648647B9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8b1911-0cb5-4b44-a965-636b589bf796"/>
    <ds:schemaRef ds:uri="04a8e10a-e5cb-4623-a31b-5a706136e2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A11BEC-4433-491C-90B6-A45756570AD5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a48a9ac-7937-4134-8b13-3620bf967764}" enabled="1" method="Privileged" siteId="{5a4ba6f9-f531-4f32-9467-398f19e69de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Presentation umu widescreen SE v01</Template>
  <TotalTime>14044</TotalTime>
  <Words>2468</Words>
  <Application>Microsoft Macintosh PowerPoint</Application>
  <PresentationFormat>Bildspel på skärmen (16:9)</PresentationFormat>
  <Paragraphs>145</Paragraphs>
  <Slides>24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8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24</vt:i4>
      </vt:variant>
    </vt:vector>
  </HeadingPairs>
  <TitlesOfParts>
    <vt:vector size="33" baseType="lpstr">
      <vt:lpstr>Aptos</vt:lpstr>
      <vt:lpstr>Arial</vt:lpstr>
      <vt:lpstr>Calibri</vt:lpstr>
      <vt:lpstr>Courier New</vt:lpstr>
      <vt:lpstr>Georgia</vt:lpstr>
      <vt:lpstr>Lucida Grande</vt:lpstr>
      <vt:lpstr>Verdana</vt:lpstr>
      <vt:lpstr>Wingdings</vt:lpstr>
      <vt:lpstr>Presentation umu widescreen SE v01</vt:lpstr>
      <vt:lpstr>   TRANSLANGUAGING AS A MEANING-MAKING STRATEGY IN THE CONTEXT OF HERITAGE LANGUAGE TEACHING: PERSPECTIVES FROM CYPRUS AND SWEDEN</vt:lpstr>
      <vt:lpstr>Introduction</vt:lpstr>
      <vt:lpstr>translanguaging</vt:lpstr>
      <vt:lpstr>translanguaging</vt:lpstr>
      <vt:lpstr>translanguaging</vt:lpstr>
      <vt:lpstr>Spontaneous vs pedagogical translanguaging</vt:lpstr>
      <vt:lpstr>THE PROBLEM</vt:lpstr>
      <vt:lpstr>The goal OF THE STUDY and methodology</vt:lpstr>
      <vt:lpstr>Research questions</vt:lpstr>
      <vt:lpstr>Theoretical framework  – Translanguaging space </vt:lpstr>
      <vt:lpstr>Theoretical framework  </vt:lpstr>
      <vt:lpstr>RESULTS </vt:lpstr>
      <vt:lpstr>RQ1</vt:lpstr>
      <vt:lpstr>Rq 1: examples (Cyprus) </vt:lpstr>
      <vt:lpstr>Rq 1: examples (Sweden) </vt:lpstr>
      <vt:lpstr>RQ2</vt:lpstr>
      <vt:lpstr>Rq 2: examples </vt:lpstr>
      <vt:lpstr>Results </vt:lpstr>
      <vt:lpstr>RESULTS: CYPRUS </vt:lpstr>
      <vt:lpstr>RESULTS: SWEDEN</vt:lpstr>
      <vt:lpstr>RESULTS: differences</vt:lpstr>
      <vt:lpstr>THE CHALLENGES OF TRANSLANGUAING PRACTICE </vt:lpstr>
      <vt:lpstr>factors to consider in  translanguaging pedagogy 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Kvalitetssäkring och kvalitetsutveckling av forskning</dc:title>
  <dc:creator>Microsoft Office User</dc:creator>
  <cp:lastModifiedBy>Natalia Ringblom</cp:lastModifiedBy>
  <cp:revision>59</cp:revision>
  <dcterms:created xsi:type="dcterms:W3CDTF">2020-12-16T06:12:23Z</dcterms:created>
  <dcterms:modified xsi:type="dcterms:W3CDTF">2026-02-19T12:02:23Z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0x0101009662B8AB52210148A55A1C9F142104D3</vt:lpwstr>
  </property>
</Properties>
</file>