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4"/>
  </p:notesMasterIdLst>
  <p:sldIdLst>
    <p:sldId id="256" r:id="rId2"/>
    <p:sldId id="342" r:id="rId3"/>
    <p:sldId id="259" r:id="rId4"/>
    <p:sldId id="377" r:id="rId5"/>
    <p:sldId id="344" r:id="rId6"/>
    <p:sldId id="343" r:id="rId7"/>
    <p:sldId id="378" r:id="rId8"/>
    <p:sldId id="345" r:id="rId9"/>
    <p:sldId id="352" r:id="rId10"/>
    <p:sldId id="379" r:id="rId11"/>
    <p:sldId id="260" r:id="rId12"/>
    <p:sldId id="316" r:id="rId13"/>
    <p:sldId id="357" r:id="rId14"/>
    <p:sldId id="356" r:id="rId15"/>
    <p:sldId id="359" r:id="rId16"/>
    <p:sldId id="347" r:id="rId17"/>
    <p:sldId id="348" r:id="rId18"/>
    <p:sldId id="346" r:id="rId19"/>
    <p:sldId id="349" r:id="rId20"/>
    <p:sldId id="380" r:id="rId21"/>
    <p:sldId id="351" r:id="rId22"/>
    <p:sldId id="358" r:id="rId23"/>
    <p:sldId id="355" r:id="rId24"/>
    <p:sldId id="381" r:id="rId25"/>
    <p:sldId id="361" r:id="rId26"/>
    <p:sldId id="360" r:id="rId27"/>
    <p:sldId id="382" r:id="rId28"/>
    <p:sldId id="362" r:id="rId29"/>
    <p:sldId id="353" r:id="rId30"/>
    <p:sldId id="315" r:id="rId31"/>
    <p:sldId id="318" r:id="rId32"/>
    <p:sldId id="317" r:id="rId33"/>
    <p:sldId id="322" r:id="rId34"/>
    <p:sldId id="383" r:id="rId35"/>
    <p:sldId id="363" r:id="rId36"/>
    <p:sldId id="371" r:id="rId37"/>
    <p:sldId id="364" r:id="rId38"/>
    <p:sldId id="365" r:id="rId39"/>
    <p:sldId id="366" r:id="rId40"/>
    <p:sldId id="367" r:id="rId41"/>
    <p:sldId id="372" r:id="rId42"/>
    <p:sldId id="373" r:id="rId43"/>
    <p:sldId id="374" r:id="rId44"/>
    <p:sldId id="368" r:id="rId45"/>
    <p:sldId id="384" r:id="rId46"/>
    <p:sldId id="375" r:id="rId47"/>
    <p:sldId id="385" r:id="rId48"/>
    <p:sldId id="376" r:id="rId49"/>
    <p:sldId id="386" r:id="rId50"/>
    <p:sldId id="369" r:id="rId51"/>
    <p:sldId id="370" r:id="rId52"/>
    <p:sldId id="325" r:id="rId53"/>
    <p:sldId id="389" r:id="rId54"/>
    <p:sldId id="388" r:id="rId55"/>
    <p:sldId id="391" r:id="rId56"/>
    <p:sldId id="392" r:id="rId57"/>
    <p:sldId id="324" r:id="rId58"/>
    <p:sldId id="326" r:id="rId59"/>
    <p:sldId id="323" r:id="rId60"/>
    <p:sldId id="327" r:id="rId61"/>
    <p:sldId id="328" r:id="rId62"/>
    <p:sldId id="295" r:id="rId6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showGuides="1">
      <p:cViewPr varScale="1">
        <p:scale>
          <a:sx n="109" d="100"/>
          <a:sy n="109" d="100"/>
        </p:scale>
        <p:origin x="552" y="108"/>
      </p:cViewPr>
      <p:guideLst>
        <p:guide orient="horz" pos="2160"/>
        <p:guide pos="3840"/>
      </p:guideLst>
    </p:cSldViewPr>
  </p:slideViewPr>
  <p:notesTextViewPr>
    <p:cViewPr>
      <p:scale>
        <a:sx n="1" d="1"/>
        <a:sy n="1" d="1"/>
      </p:scale>
      <p:origin x="0" y="0"/>
    </p:cViewPr>
  </p:notesTextViewPr>
  <p:notesViewPr>
    <p:cSldViewPr snapToGrid="0" showGuides="1">
      <p:cViewPr varScale="1">
        <p:scale>
          <a:sx n="94" d="100"/>
          <a:sy n="94" d="100"/>
        </p:scale>
        <p:origin x="3324" y="44"/>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B0277E-F432-4FD8-88BC-30448A7CC914}" type="datetimeFigureOut">
              <a:rPr lang="de-DE" smtClean="0"/>
              <a:t>24.11.2022</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9FFD74-D810-46F0-873C-6E52E220C621}" type="slidenum">
              <a:rPr lang="de-DE" smtClean="0"/>
              <a:t>‹Nr.›</a:t>
            </a:fld>
            <a:endParaRPr lang="de-DE"/>
          </a:p>
        </p:txBody>
      </p:sp>
    </p:spTree>
    <p:extLst>
      <p:ext uri="{BB962C8B-B14F-4D97-AF65-F5344CB8AC3E}">
        <p14:creationId xmlns:p14="http://schemas.microsoft.com/office/powerpoint/2010/main" val="25631070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E22D38-BE07-44D8-A4C0-D517D37943D1}"/>
              </a:ext>
            </a:extLst>
          </p:cNvPr>
          <p:cNvSpPr>
            <a:spLocks noGrp="1"/>
          </p:cNvSpPr>
          <p:nvPr>
            <p:ph type="ctrTitle"/>
          </p:nvPr>
        </p:nvSpPr>
        <p:spPr>
          <a:xfrm>
            <a:off x="258884" y="1122363"/>
            <a:ext cx="10409116" cy="2133599"/>
          </a:xfrm>
        </p:spPr>
        <p:txBody>
          <a:bodyPr anchor="b">
            <a:normAutofit/>
          </a:bodyPr>
          <a:lstStyle>
            <a:lvl1pPr algn="ctr">
              <a:defRPr sz="4800"/>
            </a:lvl1pPr>
          </a:lstStyle>
          <a:p>
            <a:r>
              <a:rPr lang="de-DE"/>
              <a:t>Mastertitelformat bearbeiten</a:t>
            </a:r>
            <a:endParaRPr lang="de-DE" dirty="0"/>
          </a:p>
        </p:txBody>
      </p:sp>
      <p:sp>
        <p:nvSpPr>
          <p:cNvPr id="3" name="Untertitel 2">
            <a:extLst>
              <a:ext uri="{FF2B5EF4-FFF2-40B4-BE49-F238E27FC236}">
                <a16:creationId xmlns:a16="http://schemas.microsoft.com/office/drawing/2014/main" id="{580187E7-12BB-4A6A-A3D0-CC44022DCA49}"/>
              </a:ext>
            </a:extLst>
          </p:cNvPr>
          <p:cNvSpPr>
            <a:spLocks noGrp="1"/>
          </p:cNvSpPr>
          <p:nvPr>
            <p:ph type="subTitle" idx="1"/>
          </p:nvPr>
        </p:nvSpPr>
        <p:spPr>
          <a:xfrm>
            <a:off x="258884" y="3602038"/>
            <a:ext cx="10409116" cy="1655762"/>
          </a:xfrm>
        </p:spPr>
        <p:txBody>
          <a:bodyPr>
            <a:normAutofit/>
          </a:bodyPr>
          <a:lstStyle>
            <a:lvl1pPr marL="0" indent="0" algn="ctr">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DE" dirty="0"/>
          </a:p>
        </p:txBody>
      </p:sp>
      <p:sp>
        <p:nvSpPr>
          <p:cNvPr id="4" name="Datumsplatzhalter 3">
            <a:extLst>
              <a:ext uri="{FF2B5EF4-FFF2-40B4-BE49-F238E27FC236}">
                <a16:creationId xmlns:a16="http://schemas.microsoft.com/office/drawing/2014/main" id="{A2B421DB-9766-4C43-A030-6184CE21AF19}"/>
              </a:ext>
            </a:extLst>
          </p:cNvPr>
          <p:cNvSpPr>
            <a:spLocks noGrp="1"/>
          </p:cNvSpPr>
          <p:nvPr>
            <p:ph type="dt" sz="half" idx="10"/>
          </p:nvPr>
        </p:nvSpPr>
        <p:spPr>
          <a:xfrm>
            <a:off x="258884" y="6516000"/>
            <a:ext cx="2743200" cy="275239"/>
          </a:xfrm>
        </p:spPr>
        <p:txBody>
          <a:bodyPr/>
          <a:lstStyle/>
          <a:p>
            <a:fld id="{A6938C7E-1B80-4A3D-8A0F-491BE46A81A5}" type="datetime1">
              <a:rPr lang="de-DE" smtClean="0"/>
              <a:t>24.11.2022</a:t>
            </a:fld>
            <a:endParaRPr lang="de-DE" dirty="0"/>
          </a:p>
        </p:txBody>
      </p:sp>
      <p:sp>
        <p:nvSpPr>
          <p:cNvPr id="5" name="Fußzeilenplatzhalter 4">
            <a:extLst>
              <a:ext uri="{FF2B5EF4-FFF2-40B4-BE49-F238E27FC236}">
                <a16:creationId xmlns:a16="http://schemas.microsoft.com/office/drawing/2014/main" id="{F2DD7BC0-185C-4275-AB97-B10167BB9F8E}"/>
              </a:ext>
            </a:extLst>
          </p:cNvPr>
          <p:cNvSpPr>
            <a:spLocks noGrp="1"/>
          </p:cNvSpPr>
          <p:nvPr>
            <p:ph type="ftr" sz="quarter" idx="11"/>
          </p:nvPr>
        </p:nvSpPr>
        <p:spPr>
          <a:xfrm>
            <a:off x="3140822" y="6516000"/>
            <a:ext cx="4978908" cy="275239"/>
          </a:xfrm>
        </p:spPr>
        <p:txBody>
          <a:bodyPr/>
          <a:lstStyle/>
          <a:p>
            <a:endParaRPr lang="de-DE"/>
          </a:p>
        </p:txBody>
      </p:sp>
      <p:sp>
        <p:nvSpPr>
          <p:cNvPr id="6" name="Foliennummernplatzhalter 5">
            <a:extLst>
              <a:ext uri="{FF2B5EF4-FFF2-40B4-BE49-F238E27FC236}">
                <a16:creationId xmlns:a16="http://schemas.microsoft.com/office/drawing/2014/main" id="{B15DEDA8-A972-4589-B565-6597C90B0AD2}"/>
              </a:ext>
            </a:extLst>
          </p:cNvPr>
          <p:cNvSpPr>
            <a:spLocks noGrp="1"/>
          </p:cNvSpPr>
          <p:nvPr>
            <p:ph type="sldNum" sz="quarter" idx="12"/>
          </p:nvPr>
        </p:nvSpPr>
        <p:spPr>
          <a:xfrm>
            <a:off x="8247108" y="6516000"/>
            <a:ext cx="2420892" cy="275239"/>
          </a:xfrm>
        </p:spPr>
        <p:txBody>
          <a:bodyPr/>
          <a:lstStyle/>
          <a:p>
            <a:fld id="{0C669C3B-2093-4C57-B582-DA702F5FC41D}" type="slidenum">
              <a:rPr lang="de-DE" smtClean="0"/>
              <a:t>‹Nr.›</a:t>
            </a:fld>
            <a:endParaRPr lang="de-DE" dirty="0"/>
          </a:p>
        </p:txBody>
      </p:sp>
      <p:sp>
        <p:nvSpPr>
          <p:cNvPr id="7" name="Rechteck 6">
            <a:extLst>
              <a:ext uri="{FF2B5EF4-FFF2-40B4-BE49-F238E27FC236}">
                <a16:creationId xmlns:a16="http://schemas.microsoft.com/office/drawing/2014/main" id="{9B7D1E4D-0DDD-48B7-ADB9-04114EA51555}"/>
              </a:ext>
            </a:extLst>
          </p:cNvPr>
          <p:cNvSpPr/>
          <p:nvPr userDrawn="1"/>
        </p:nvSpPr>
        <p:spPr>
          <a:xfrm>
            <a:off x="11228379" y="0"/>
            <a:ext cx="963620" cy="6858000"/>
          </a:xfrm>
          <a:prstGeom prst="rect">
            <a:avLst/>
          </a:prstGeom>
          <a:gradFill flip="none" rotWithShape="1">
            <a:gsLst>
              <a:gs pos="0">
                <a:srgbClr val="456E29">
                  <a:shade val="30000"/>
                  <a:satMod val="115000"/>
                </a:srgbClr>
              </a:gs>
              <a:gs pos="50000">
                <a:srgbClr val="456E29">
                  <a:shade val="67500"/>
                  <a:satMod val="115000"/>
                </a:srgbClr>
              </a:gs>
              <a:gs pos="100000">
                <a:srgbClr val="456E29">
                  <a:shade val="100000"/>
                  <a:satMod val="115000"/>
                </a:srgb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9" name="Gerader Verbinder 8">
            <a:extLst>
              <a:ext uri="{FF2B5EF4-FFF2-40B4-BE49-F238E27FC236}">
                <a16:creationId xmlns:a16="http://schemas.microsoft.com/office/drawing/2014/main" id="{7D1A4C16-2D4B-428C-8293-30A312307D28}"/>
              </a:ext>
            </a:extLst>
          </p:cNvPr>
          <p:cNvCxnSpPr>
            <a:cxnSpLocks/>
          </p:cNvCxnSpPr>
          <p:nvPr userDrawn="1"/>
        </p:nvCxnSpPr>
        <p:spPr>
          <a:xfrm>
            <a:off x="1408517" y="3408173"/>
            <a:ext cx="8275036" cy="0"/>
          </a:xfrm>
          <a:prstGeom prst="line">
            <a:avLst/>
          </a:prstGeom>
          <a:ln w="28575">
            <a:solidFill>
              <a:srgbClr val="61933B"/>
            </a:solidFill>
          </a:ln>
        </p:spPr>
        <p:style>
          <a:lnRef idx="3">
            <a:schemeClr val="dk1"/>
          </a:lnRef>
          <a:fillRef idx="0">
            <a:schemeClr val="dk1"/>
          </a:fillRef>
          <a:effectRef idx="2">
            <a:schemeClr val="dk1"/>
          </a:effectRef>
          <a:fontRef idx="minor">
            <a:schemeClr val="tx1"/>
          </a:fontRef>
        </p:style>
      </p:cxnSp>
      <p:pic>
        <p:nvPicPr>
          <p:cNvPr id="14" name="Grafik 13">
            <a:extLst>
              <a:ext uri="{FF2B5EF4-FFF2-40B4-BE49-F238E27FC236}">
                <a16:creationId xmlns:a16="http://schemas.microsoft.com/office/drawing/2014/main" id="{0500F1A4-D097-413E-8488-FF5D42B856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978" y="723600"/>
            <a:ext cx="1440000" cy="539864"/>
          </a:xfrm>
          <a:prstGeom prst="rect">
            <a:avLst/>
          </a:prstGeom>
        </p:spPr>
      </p:pic>
    </p:spTree>
    <p:extLst>
      <p:ext uri="{BB962C8B-B14F-4D97-AF65-F5344CB8AC3E}">
        <p14:creationId xmlns:p14="http://schemas.microsoft.com/office/powerpoint/2010/main" val="739753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C4B4BD-2595-4BEB-A97A-8830B761F2EB}"/>
              </a:ext>
            </a:extLst>
          </p:cNvPr>
          <p:cNvSpPr>
            <a:spLocks noGrp="1"/>
          </p:cNvSpPr>
          <p:nvPr>
            <p:ph type="title"/>
          </p:nvPr>
        </p:nvSpPr>
        <p:spPr/>
        <p:txBody>
          <a:bodyPr/>
          <a:lstStyle/>
          <a:p>
            <a:r>
              <a:rPr lang="de-DE"/>
              <a:t>Mastertitelformat bearbeiten</a:t>
            </a:r>
            <a:endParaRPr lang="de-DE" dirty="0"/>
          </a:p>
        </p:txBody>
      </p:sp>
      <p:sp>
        <p:nvSpPr>
          <p:cNvPr id="3" name="Inhaltsplatzhalter 2">
            <a:extLst>
              <a:ext uri="{FF2B5EF4-FFF2-40B4-BE49-F238E27FC236}">
                <a16:creationId xmlns:a16="http://schemas.microsoft.com/office/drawing/2014/main" id="{41C33DAB-0374-4A14-95A8-688DE6892221}"/>
              </a:ext>
            </a:extLst>
          </p:cNvPr>
          <p:cNvSpPr>
            <a:spLocks noGrp="1"/>
          </p:cNvSpPr>
          <p:nvPr>
            <p:ph idx="1"/>
          </p:nvPr>
        </p:nvSpPr>
        <p:spPr>
          <a:xfrm>
            <a:off x="253190" y="1462610"/>
            <a:ext cx="10424276" cy="486435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Datumsplatzhalter 3">
            <a:extLst>
              <a:ext uri="{FF2B5EF4-FFF2-40B4-BE49-F238E27FC236}">
                <a16:creationId xmlns:a16="http://schemas.microsoft.com/office/drawing/2014/main" id="{7BBACA88-9ED2-47B5-AF2D-E6A1EC158EBF}"/>
              </a:ext>
            </a:extLst>
          </p:cNvPr>
          <p:cNvSpPr>
            <a:spLocks noGrp="1"/>
          </p:cNvSpPr>
          <p:nvPr>
            <p:ph type="dt" sz="half" idx="10"/>
          </p:nvPr>
        </p:nvSpPr>
        <p:spPr>
          <a:xfrm>
            <a:off x="253189" y="6516000"/>
            <a:ext cx="2748895" cy="275239"/>
          </a:xfrm>
        </p:spPr>
        <p:txBody>
          <a:bodyPr/>
          <a:lstStyle/>
          <a:p>
            <a:fld id="{20ED1735-CBE2-4E38-BDDA-B485F889D63F}" type="datetime1">
              <a:rPr lang="de-DE" smtClean="0"/>
              <a:t>24.11.2022</a:t>
            </a:fld>
            <a:endParaRPr lang="de-DE" dirty="0"/>
          </a:p>
        </p:txBody>
      </p:sp>
      <p:sp>
        <p:nvSpPr>
          <p:cNvPr id="5" name="Fußzeilenplatzhalter 4">
            <a:extLst>
              <a:ext uri="{FF2B5EF4-FFF2-40B4-BE49-F238E27FC236}">
                <a16:creationId xmlns:a16="http://schemas.microsoft.com/office/drawing/2014/main" id="{40F33086-35BB-4330-A65E-660736EBB875}"/>
              </a:ext>
            </a:extLst>
          </p:cNvPr>
          <p:cNvSpPr>
            <a:spLocks noGrp="1"/>
          </p:cNvSpPr>
          <p:nvPr>
            <p:ph type="ftr" sz="quarter" idx="11"/>
          </p:nvPr>
        </p:nvSpPr>
        <p:spPr>
          <a:xfrm>
            <a:off x="3140822" y="6516000"/>
            <a:ext cx="4978908" cy="275239"/>
          </a:xfrm>
        </p:spPr>
        <p:txBody>
          <a:bodyPr/>
          <a:lstStyle/>
          <a:p>
            <a:endParaRPr lang="de-DE"/>
          </a:p>
        </p:txBody>
      </p:sp>
      <p:sp>
        <p:nvSpPr>
          <p:cNvPr id="6" name="Foliennummernplatzhalter 5">
            <a:extLst>
              <a:ext uri="{FF2B5EF4-FFF2-40B4-BE49-F238E27FC236}">
                <a16:creationId xmlns:a16="http://schemas.microsoft.com/office/drawing/2014/main" id="{91833587-A7AA-49F1-95EB-081C166126AB}"/>
              </a:ext>
            </a:extLst>
          </p:cNvPr>
          <p:cNvSpPr>
            <a:spLocks noGrp="1"/>
          </p:cNvSpPr>
          <p:nvPr>
            <p:ph type="sldNum" sz="quarter" idx="12"/>
          </p:nvPr>
        </p:nvSpPr>
        <p:spPr>
          <a:xfrm>
            <a:off x="8247108" y="6516000"/>
            <a:ext cx="2430358" cy="275239"/>
          </a:xfrm>
        </p:spPr>
        <p:txBody>
          <a:bodyPr/>
          <a:lstStyle/>
          <a:p>
            <a:fld id="{0C669C3B-2093-4C57-B582-DA702F5FC41D}" type="slidenum">
              <a:rPr lang="de-DE" smtClean="0"/>
              <a:t>‹Nr.›</a:t>
            </a:fld>
            <a:endParaRPr lang="de-DE"/>
          </a:p>
        </p:txBody>
      </p:sp>
    </p:spTree>
    <p:extLst>
      <p:ext uri="{BB962C8B-B14F-4D97-AF65-F5344CB8AC3E}">
        <p14:creationId xmlns:p14="http://schemas.microsoft.com/office/powerpoint/2010/main" val="24583728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143"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11089D-E810-4379-9989-62A248C79F14}"/>
              </a:ext>
            </a:extLst>
          </p:cNvPr>
          <p:cNvSpPr>
            <a:spLocks noGrp="1"/>
          </p:cNvSpPr>
          <p:nvPr>
            <p:ph type="title"/>
          </p:nvPr>
        </p:nvSpPr>
        <p:spPr>
          <a:xfrm>
            <a:off x="268087" y="1709739"/>
            <a:ext cx="10515600" cy="2442876"/>
          </a:xfrm>
        </p:spPr>
        <p:txBody>
          <a:bodyPr anchor="b"/>
          <a:lstStyle>
            <a:lvl1pPr>
              <a:defRPr sz="4800"/>
            </a:lvl1pPr>
          </a:lstStyle>
          <a:p>
            <a:r>
              <a:rPr lang="de-DE"/>
              <a:t>Mastertitelformat bearbeiten</a:t>
            </a:r>
            <a:endParaRPr lang="de-DE" dirty="0"/>
          </a:p>
        </p:txBody>
      </p:sp>
      <p:sp>
        <p:nvSpPr>
          <p:cNvPr id="3" name="Textplatzhalter 2">
            <a:extLst>
              <a:ext uri="{FF2B5EF4-FFF2-40B4-BE49-F238E27FC236}">
                <a16:creationId xmlns:a16="http://schemas.microsoft.com/office/drawing/2014/main" id="{0D10844D-D5F8-4BC7-93CD-A4554A70D9EA}"/>
              </a:ext>
            </a:extLst>
          </p:cNvPr>
          <p:cNvSpPr>
            <a:spLocks noGrp="1"/>
          </p:cNvSpPr>
          <p:nvPr>
            <p:ph type="body" idx="1"/>
          </p:nvPr>
        </p:nvSpPr>
        <p:spPr>
          <a:xfrm>
            <a:off x="268087" y="4530751"/>
            <a:ext cx="10515600" cy="1558900"/>
          </a:xfrm>
        </p:spPr>
        <p:txBody>
          <a:bodyPr>
            <a:normAutofit/>
          </a:bodyPr>
          <a:lstStyle>
            <a:lvl1pPr marL="0" indent="0">
              <a:buNone/>
              <a:defRPr sz="3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B47E17AE-F615-4AF3-A082-254D0F1BE29B}"/>
              </a:ext>
            </a:extLst>
          </p:cNvPr>
          <p:cNvSpPr>
            <a:spLocks noGrp="1"/>
          </p:cNvSpPr>
          <p:nvPr>
            <p:ph type="dt" sz="half" idx="10"/>
          </p:nvPr>
        </p:nvSpPr>
        <p:spPr>
          <a:xfrm>
            <a:off x="258884" y="6516000"/>
            <a:ext cx="2743200" cy="275239"/>
          </a:xfrm>
        </p:spPr>
        <p:txBody>
          <a:bodyPr/>
          <a:lstStyle/>
          <a:p>
            <a:fld id="{0F611794-D777-413C-A10C-2F36441CE5A9}" type="datetime1">
              <a:rPr lang="de-DE" smtClean="0"/>
              <a:t>24.11.2022</a:t>
            </a:fld>
            <a:endParaRPr lang="de-DE"/>
          </a:p>
        </p:txBody>
      </p:sp>
      <p:sp>
        <p:nvSpPr>
          <p:cNvPr id="5" name="Fußzeilenplatzhalter 4">
            <a:extLst>
              <a:ext uri="{FF2B5EF4-FFF2-40B4-BE49-F238E27FC236}">
                <a16:creationId xmlns:a16="http://schemas.microsoft.com/office/drawing/2014/main" id="{A80DD038-E558-41F6-AAED-6C0F0A09F291}"/>
              </a:ext>
            </a:extLst>
          </p:cNvPr>
          <p:cNvSpPr>
            <a:spLocks noGrp="1"/>
          </p:cNvSpPr>
          <p:nvPr>
            <p:ph type="ftr" sz="quarter" idx="11"/>
          </p:nvPr>
        </p:nvSpPr>
        <p:spPr>
          <a:xfrm>
            <a:off x="3140822" y="6516000"/>
            <a:ext cx="4978908" cy="275239"/>
          </a:xfrm>
        </p:spPr>
        <p:txBody>
          <a:bodyPr/>
          <a:lstStyle/>
          <a:p>
            <a:endParaRPr lang="de-DE"/>
          </a:p>
        </p:txBody>
      </p:sp>
      <p:sp>
        <p:nvSpPr>
          <p:cNvPr id="6" name="Foliennummernplatzhalter 5">
            <a:extLst>
              <a:ext uri="{FF2B5EF4-FFF2-40B4-BE49-F238E27FC236}">
                <a16:creationId xmlns:a16="http://schemas.microsoft.com/office/drawing/2014/main" id="{2C5F29EB-703B-4CB3-A5F4-B40C4B08F26A}"/>
              </a:ext>
            </a:extLst>
          </p:cNvPr>
          <p:cNvSpPr>
            <a:spLocks noGrp="1"/>
          </p:cNvSpPr>
          <p:nvPr>
            <p:ph type="sldNum" sz="quarter" idx="12"/>
          </p:nvPr>
        </p:nvSpPr>
        <p:spPr>
          <a:xfrm>
            <a:off x="8247107" y="6516000"/>
            <a:ext cx="2536579" cy="275239"/>
          </a:xfrm>
        </p:spPr>
        <p:txBody>
          <a:bodyPr/>
          <a:lstStyle/>
          <a:p>
            <a:fld id="{0C669C3B-2093-4C57-B582-DA702F5FC41D}" type="slidenum">
              <a:rPr lang="de-DE" smtClean="0"/>
              <a:t>‹Nr.›</a:t>
            </a:fld>
            <a:endParaRPr lang="de-DE" dirty="0"/>
          </a:p>
        </p:txBody>
      </p:sp>
      <p:sp>
        <p:nvSpPr>
          <p:cNvPr id="7" name="Rechteck 6">
            <a:extLst>
              <a:ext uri="{FF2B5EF4-FFF2-40B4-BE49-F238E27FC236}">
                <a16:creationId xmlns:a16="http://schemas.microsoft.com/office/drawing/2014/main" id="{53C9BC11-E5FB-45E1-A66C-60810897E23B}"/>
              </a:ext>
            </a:extLst>
          </p:cNvPr>
          <p:cNvSpPr/>
          <p:nvPr userDrawn="1"/>
        </p:nvSpPr>
        <p:spPr>
          <a:xfrm>
            <a:off x="11228379" y="0"/>
            <a:ext cx="963620" cy="6858000"/>
          </a:xfrm>
          <a:prstGeom prst="rect">
            <a:avLst/>
          </a:prstGeom>
          <a:gradFill flip="none" rotWithShape="1">
            <a:gsLst>
              <a:gs pos="0">
                <a:srgbClr val="456E29">
                  <a:shade val="30000"/>
                  <a:satMod val="115000"/>
                </a:srgbClr>
              </a:gs>
              <a:gs pos="50000">
                <a:srgbClr val="456E29">
                  <a:shade val="67500"/>
                  <a:satMod val="115000"/>
                </a:srgbClr>
              </a:gs>
              <a:gs pos="100000">
                <a:srgbClr val="456E29">
                  <a:shade val="100000"/>
                  <a:satMod val="115000"/>
                </a:srgb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9" name="Gerader Verbinder 8">
            <a:extLst>
              <a:ext uri="{FF2B5EF4-FFF2-40B4-BE49-F238E27FC236}">
                <a16:creationId xmlns:a16="http://schemas.microsoft.com/office/drawing/2014/main" id="{98A2A162-41BB-4EB6-A5B0-55CEC45FB37E}"/>
              </a:ext>
            </a:extLst>
          </p:cNvPr>
          <p:cNvCxnSpPr>
            <a:cxnSpLocks/>
          </p:cNvCxnSpPr>
          <p:nvPr userDrawn="1"/>
        </p:nvCxnSpPr>
        <p:spPr>
          <a:xfrm>
            <a:off x="268087" y="4350075"/>
            <a:ext cx="10515599" cy="0"/>
          </a:xfrm>
          <a:prstGeom prst="line">
            <a:avLst/>
          </a:prstGeom>
          <a:ln w="28575">
            <a:solidFill>
              <a:srgbClr val="61933B"/>
            </a:solidFill>
          </a:ln>
        </p:spPr>
        <p:style>
          <a:lnRef idx="3">
            <a:schemeClr val="dk1"/>
          </a:lnRef>
          <a:fillRef idx="0">
            <a:schemeClr val="dk1"/>
          </a:fillRef>
          <a:effectRef idx="2">
            <a:schemeClr val="dk1"/>
          </a:effectRef>
          <a:fontRef idx="minor">
            <a:schemeClr val="tx1"/>
          </a:fontRef>
        </p:style>
      </p:cxnSp>
      <p:pic>
        <p:nvPicPr>
          <p:cNvPr id="11" name="Grafik 10">
            <a:extLst>
              <a:ext uri="{FF2B5EF4-FFF2-40B4-BE49-F238E27FC236}">
                <a16:creationId xmlns:a16="http://schemas.microsoft.com/office/drawing/2014/main" id="{7A9FA10C-D74F-4BDB-9194-E6E18F9291E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978" y="723600"/>
            <a:ext cx="1440000" cy="539864"/>
          </a:xfrm>
          <a:prstGeom prst="rect">
            <a:avLst/>
          </a:prstGeom>
        </p:spPr>
      </p:pic>
    </p:spTree>
    <p:extLst>
      <p:ext uri="{BB962C8B-B14F-4D97-AF65-F5344CB8AC3E}">
        <p14:creationId xmlns:p14="http://schemas.microsoft.com/office/powerpoint/2010/main" val="3431814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DD336E4E-E5AA-43E9-9CEA-52EA3560BBF3}"/>
              </a:ext>
            </a:extLst>
          </p:cNvPr>
          <p:cNvSpPr>
            <a:spLocks noGrp="1"/>
          </p:cNvSpPr>
          <p:nvPr>
            <p:ph type="dt" sz="half" idx="10"/>
          </p:nvPr>
        </p:nvSpPr>
        <p:spPr>
          <a:xfrm>
            <a:off x="258884" y="6516000"/>
            <a:ext cx="2743200" cy="275239"/>
          </a:xfrm>
        </p:spPr>
        <p:txBody>
          <a:bodyPr/>
          <a:lstStyle/>
          <a:p>
            <a:fld id="{ADC8E179-CFBA-4305-B03A-4A6DADAE5872}" type="datetime1">
              <a:rPr lang="de-DE" smtClean="0"/>
              <a:t>24.11.2022</a:t>
            </a:fld>
            <a:endParaRPr lang="de-DE"/>
          </a:p>
        </p:txBody>
      </p:sp>
      <p:sp>
        <p:nvSpPr>
          <p:cNvPr id="3" name="Fußzeilenplatzhalter 2">
            <a:extLst>
              <a:ext uri="{FF2B5EF4-FFF2-40B4-BE49-F238E27FC236}">
                <a16:creationId xmlns:a16="http://schemas.microsoft.com/office/drawing/2014/main" id="{84E772E1-66C2-4FF7-AAFF-FAE1221276D1}"/>
              </a:ext>
            </a:extLst>
          </p:cNvPr>
          <p:cNvSpPr>
            <a:spLocks noGrp="1"/>
          </p:cNvSpPr>
          <p:nvPr>
            <p:ph type="ftr" sz="quarter" idx="11"/>
          </p:nvPr>
        </p:nvSpPr>
        <p:spPr>
          <a:xfrm>
            <a:off x="3140822" y="6516000"/>
            <a:ext cx="4978908" cy="275239"/>
          </a:xfrm>
        </p:spPr>
        <p:txBody>
          <a:bodyPr/>
          <a:lstStyle/>
          <a:p>
            <a:endParaRPr lang="de-DE"/>
          </a:p>
        </p:txBody>
      </p:sp>
      <p:sp>
        <p:nvSpPr>
          <p:cNvPr id="4" name="Foliennummernplatzhalter 3">
            <a:extLst>
              <a:ext uri="{FF2B5EF4-FFF2-40B4-BE49-F238E27FC236}">
                <a16:creationId xmlns:a16="http://schemas.microsoft.com/office/drawing/2014/main" id="{DA5E43EB-53EC-4607-B58D-EA5BB7F3FF78}"/>
              </a:ext>
            </a:extLst>
          </p:cNvPr>
          <p:cNvSpPr>
            <a:spLocks noGrp="1"/>
          </p:cNvSpPr>
          <p:nvPr>
            <p:ph type="sldNum" sz="quarter" idx="12"/>
          </p:nvPr>
        </p:nvSpPr>
        <p:spPr>
          <a:xfrm>
            <a:off x="8247108" y="6516000"/>
            <a:ext cx="2382160" cy="275239"/>
          </a:xfrm>
        </p:spPr>
        <p:txBody>
          <a:bodyPr/>
          <a:lstStyle/>
          <a:p>
            <a:fld id="{0C669C3B-2093-4C57-B582-DA702F5FC41D}" type="slidenum">
              <a:rPr lang="de-DE" smtClean="0"/>
              <a:t>‹Nr.›</a:t>
            </a:fld>
            <a:endParaRPr lang="de-DE"/>
          </a:p>
        </p:txBody>
      </p:sp>
      <p:sp>
        <p:nvSpPr>
          <p:cNvPr id="5" name="Rechteck 4">
            <a:extLst>
              <a:ext uri="{FF2B5EF4-FFF2-40B4-BE49-F238E27FC236}">
                <a16:creationId xmlns:a16="http://schemas.microsoft.com/office/drawing/2014/main" id="{8BBA6B97-CC84-46AB-B13B-7C6D145464D2}"/>
              </a:ext>
            </a:extLst>
          </p:cNvPr>
          <p:cNvSpPr/>
          <p:nvPr userDrawn="1"/>
        </p:nvSpPr>
        <p:spPr>
          <a:xfrm>
            <a:off x="11228379" y="0"/>
            <a:ext cx="963620" cy="6858000"/>
          </a:xfrm>
          <a:prstGeom prst="rect">
            <a:avLst/>
          </a:prstGeom>
          <a:gradFill flip="none" rotWithShape="1">
            <a:gsLst>
              <a:gs pos="0">
                <a:srgbClr val="456E29">
                  <a:shade val="30000"/>
                  <a:satMod val="115000"/>
                </a:srgbClr>
              </a:gs>
              <a:gs pos="50000">
                <a:srgbClr val="456E29">
                  <a:shade val="67500"/>
                  <a:satMod val="115000"/>
                </a:srgbClr>
              </a:gs>
              <a:gs pos="100000">
                <a:srgbClr val="456E29">
                  <a:shade val="100000"/>
                  <a:satMod val="115000"/>
                </a:srgb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7" name="Grafik 6">
            <a:extLst>
              <a:ext uri="{FF2B5EF4-FFF2-40B4-BE49-F238E27FC236}">
                <a16:creationId xmlns:a16="http://schemas.microsoft.com/office/drawing/2014/main" id="{6F49C318-9AFE-4294-9DDA-5E36CAFF9FE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978" y="723600"/>
            <a:ext cx="1440000" cy="539864"/>
          </a:xfrm>
          <a:prstGeom prst="rect">
            <a:avLst/>
          </a:prstGeom>
        </p:spPr>
      </p:pic>
    </p:spTree>
    <p:extLst>
      <p:ext uri="{BB962C8B-B14F-4D97-AF65-F5344CB8AC3E}">
        <p14:creationId xmlns:p14="http://schemas.microsoft.com/office/powerpoint/2010/main" val="115265250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BAED28B3-F7A4-42DF-984E-F412E8840F8D}"/>
              </a:ext>
            </a:extLst>
          </p:cNvPr>
          <p:cNvSpPr>
            <a:spLocks noGrp="1"/>
          </p:cNvSpPr>
          <p:nvPr>
            <p:ph type="title"/>
          </p:nvPr>
        </p:nvSpPr>
        <p:spPr>
          <a:xfrm>
            <a:off x="253189" y="365126"/>
            <a:ext cx="10430512" cy="748058"/>
          </a:xfrm>
          <a:prstGeom prst="rect">
            <a:avLst/>
          </a:prstGeom>
        </p:spPr>
        <p:txBody>
          <a:bodyPr vert="horz" lIns="91440" tIns="45720" rIns="91440" bIns="45720" rtlCol="0" anchor="ctr">
            <a:normAutofit/>
          </a:bodyPr>
          <a:lstStyle/>
          <a:p>
            <a:r>
              <a:rPr lang="de-DE" dirty="0"/>
              <a:t>Mastertitelformat bearbeiten</a:t>
            </a:r>
          </a:p>
        </p:txBody>
      </p:sp>
      <p:sp>
        <p:nvSpPr>
          <p:cNvPr id="3" name="Textplatzhalter 2">
            <a:extLst>
              <a:ext uri="{FF2B5EF4-FFF2-40B4-BE49-F238E27FC236}">
                <a16:creationId xmlns:a16="http://schemas.microsoft.com/office/drawing/2014/main" id="{DF5E7457-65E9-4DA7-8C4C-B398D09A2D6B}"/>
              </a:ext>
            </a:extLst>
          </p:cNvPr>
          <p:cNvSpPr>
            <a:spLocks noGrp="1"/>
          </p:cNvSpPr>
          <p:nvPr>
            <p:ph type="body" idx="1"/>
          </p:nvPr>
        </p:nvSpPr>
        <p:spPr>
          <a:xfrm>
            <a:off x="253190" y="1462610"/>
            <a:ext cx="10424276" cy="4890027"/>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98DADA8D-59E6-4CE2-91CD-28230E51D577}"/>
              </a:ext>
            </a:extLst>
          </p:cNvPr>
          <p:cNvSpPr>
            <a:spLocks noGrp="1"/>
          </p:cNvSpPr>
          <p:nvPr>
            <p:ph type="dt" sz="half" idx="2"/>
          </p:nvPr>
        </p:nvSpPr>
        <p:spPr>
          <a:xfrm>
            <a:off x="258884" y="6516000"/>
            <a:ext cx="2743200" cy="275239"/>
          </a:xfrm>
          <a:prstGeom prst="rect">
            <a:avLst/>
          </a:prstGeom>
        </p:spPr>
        <p:txBody>
          <a:bodyPr vert="horz" lIns="91440" tIns="45720" rIns="91440" bIns="45720" rtlCol="0" anchor="ctr"/>
          <a:lstStyle>
            <a:lvl1pPr algn="l">
              <a:defRPr sz="1200" b="1">
                <a:solidFill>
                  <a:schemeClr val="tx1">
                    <a:tint val="75000"/>
                  </a:schemeClr>
                </a:solidFill>
              </a:defRPr>
            </a:lvl1pPr>
          </a:lstStyle>
          <a:p>
            <a:fld id="{3EE8C6BA-CBCB-4C2D-B40A-62AEDF273CAF}" type="datetime1">
              <a:rPr lang="de-DE" smtClean="0"/>
              <a:t>24.11.2022</a:t>
            </a:fld>
            <a:endParaRPr lang="de-DE"/>
          </a:p>
        </p:txBody>
      </p:sp>
      <p:sp>
        <p:nvSpPr>
          <p:cNvPr id="5" name="Fußzeilenplatzhalter 4">
            <a:extLst>
              <a:ext uri="{FF2B5EF4-FFF2-40B4-BE49-F238E27FC236}">
                <a16:creationId xmlns:a16="http://schemas.microsoft.com/office/drawing/2014/main" id="{2D79F267-865F-4F1F-B00A-8FFFC66EEC41}"/>
              </a:ext>
            </a:extLst>
          </p:cNvPr>
          <p:cNvSpPr>
            <a:spLocks noGrp="1"/>
          </p:cNvSpPr>
          <p:nvPr>
            <p:ph type="ftr" sz="quarter" idx="3"/>
          </p:nvPr>
        </p:nvSpPr>
        <p:spPr>
          <a:xfrm>
            <a:off x="3140822" y="6516000"/>
            <a:ext cx="4978908" cy="275239"/>
          </a:xfrm>
          <a:prstGeom prst="rect">
            <a:avLst/>
          </a:prstGeom>
        </p:spPr>
        <p:txBody>
          <a:bodyPr vert="horz" lIns="91440" tIns="45720" rIns="91440" bIns="45720" rtlCol="0" anchor="ctr"/>
          <a:lstStyle>
            <a:lvl1pPr algn="ctr">
              <a:defRPr sz="1200" b="1">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91B46438-9642-47B4-B7D2-6E73A6B1F065}"/>
              </a:ext>
            </a:extLst>
          </p:cNvPr>
          <p:cNvSpPr>
            <a:spLocks noGrp="1"/>
          </p:cNvSpPr>
          <p:nvPr>
            <p:ph type="sldNum" sz="quarter" idx="4"/>
          </p:nvPr>
        </p:nvSpPr>
        <p:spPr>
          <a:xfrm>
            <a:off x="8247108" y="6516000"/>
            <a:ext cx="2382160" cy="275239"/>
          </a:xfrm>
          <a:prstGeom prst="rect">
            <a:avLst/>
          </a:prstGeom>
        </p:spPr>
        <p:txBody>
          <a:bodyPr vert="horz" lIns="91440" tIns="45720" rIns="91440" bIns="45720" rtlCol="0" anchor="ctr"/>
          <a:lstStyle>
            <a:lvl1pPr algn="r">
              <a:defRPr sz="1200" b="1">
                <a:solidFill>
                  <a:schemeClr val="tx1">
                    <a:tint val="75000"/>
                  </a:schemeClr>
                </a:solidFill>
              </a:defRPr>
            </a:lvl1pPr>
          </a:lstStyle>
          <a:p>
            <a:fld id="{0C669C3B-2093-4C57-B582-DA702F5FC41D}" type="slidenum">
              <a:rPr lang="de-DE" smtClean="0"/>
              <a:pPr/>
              <a:t>‹Nr.›</a:t>
            </a:fld>
            <a:endParaRPr lang="de-DE"/>
          </a:p>
        </p:txBody>
      </p:sp>
      <p:sp>
        <p:nvSpPr>
          <p:cNvPr id="7" name="Rechteck 6">
            <a:extLst>
              <a:ext uri="{FF2B5EF4-FFF2-40B4-BE49-F238E27FC236}">
                <a16:creationId xmlns:a16="http://schemas.microsoft.com/office/drawing/2014/main" id="{8AF4838F-8D4E-4C74-AC2B-BE3B7D5A9D9A}"/>
              </a:ext>
            </a:extLst>
          </p:cNvPr>
          <p:cNvSpPr/>
          <p:nvPr userDrawn="1"/>
        </p:nvSpPr>
        <p:spPr>
          <a:xfrm>
            <a:off x="11228379" y="0"/>
            <a:ext cx="963620" cy="6858000"/>
          </a:xfrm>
          <a:prstGeom prst="rect">
            <a:avLst/>
          </a:prstGeom>
          <a:gradFill flip="none" rotWithShape="1">
            <a:gsLst>
              <a:gs pos="0">
                <a:srgbClr val="456E29">
                  <a:shade val="30000"/>
                  <a:satMod val="115000"/>
                </a:srgbClr>
              </a:gs>
              <a:gs pos="50000">
                <a:srgbClr val="456E29">
                  <a:shade val="67500"/>
                  <a:satMod val="115000"/>
                </a:srgbClr>
              </a:gs>
              <a:gs pos="100000">
                <a:srgbClr val="456E29">
                  <a:shade val="100000"/>
                  <a:satMod val="115000"/>
                </a:srgb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9" name="Gerader Verbinder 8">
            <a:extLst>
              <a:ext uri="{FF2B5EF4-FFF2-40B4-BE49-F238E27FC236}">
                <a16:creationId xmlns:a16="http://schemas.microsoft.com/office/drawing/2014/main" id="{2FCC8276-0076-43AE-901B-90CD9419ACBE}"/>
              </a:ext>
            </a:extLst>
          </p:cNvPr>
          <p:cNvCxnSpPr>
            <a:cxnSpLocks/>
          </p:cNvCxnSpPr>
          <p:nvPr userDrawn="1"/>
        </p:nvCxnSpPr>
        <p:spPr>
          <a:xfrm>
            <a:off x="253190" y="1276537"/>
            <a:ext cx="10430512" cy="0"/>
          </a:xfrm>
          <a:prstGeom prst="line">
            <a:avLst/>
          </a:prstGeom>
          <a:ln w="28575">
            <a:solidFill>
              <a:srgbClr val="61933B"/>
            </a:solidFill>
          </a:ln>
        </p:spPr>
        <p:style>
          <a:lnRef idx="3">
            <a:schemeClr val="dk1"/>
          </a:lnRef>
          <a:fillRef idx="0">
            <a:schemeClr val="dk1"/>
          </a:fillRef>
          <a:effectRef idx="2">
            <a:schemeClr val="dk1"/>
          </a:effectRef>
          <a:fontRef idx="minor">
            <a:schemeClr val="tx1"/>
          </a:fontRef>
        </p:style>
      </p:cxnSp>
      <p:pic>
        <p:nvPicPr>
          <p:cNvPr id="11" name="Grafik 10">
            <a:extLst>
              <a:ext uri="{FF2B5EF4-FFF2-40B4-BE49-F238E27FC236}">
                <a16:creationId xmlns:a16="http://schemas.microsoft.com/office/drawing/2014/main" id="{3EDC1A4B-682B-40BB-BFBA-DAC1BF48B5A3}"/>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0756978" y="723600"/>
            <a:ext cx="1440000" cy="539864"/>
          </a:xfrm>
          <a:prstGeom prst="rect">
            <a:avLst/>
          </a:prstGeom>
        </p:spPr>
      </p:pic>
    </p:spTree>
    <p:extLst>
      <p:ext uri="{BB962C8B-B14F-4D97-AF65-F5344CB8AC3E}">
        <p14:creationId xmlns:p14="http://schemas.microsoft.com/office/powerpoint/2010/main" val="28932735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5" r:id="rId4"/>
  </p:sldLayoutIdLst>
  <p:hf sldNum="0" hdr="0" ftr="0" dt="0"/>
  <p:txStyles>
    <p:titleStyle>
      <a:lvl1pPr algn="l" defTabSz="914400" rtl="0" eaLnBrk="1" latinLnBrk="0" hangingPunct="1">
        <a:lnSpc>
          <a:spcPct val="90000"/>
        </a:lnSpc>
        <a:spcBef>
          <a:spcPct val="0"/>
        </a:spcBef>
        <a:buNone/>
        <a:defRPr sz="4400" b="1" kern="120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1"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s://www.baua.de/DE/Angebote/Publikationen/Praxis/REACH-Info/REACH-Info-05.pdf?__blob=publicationFil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s://www.umweltbundesamt.de/themen/chemikalien/reach-chemikalien-reach"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hyperlink" Target="https://www.umweltbundesamt.de/themen/chemikalien/chemikalien-reach/die-umsetzung-von-reach"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s://www.reach-clp-biozid-helpdesk.de/DE/REACH/Verfahren/Verfahren_node.html" TargetMode="External"/><Relationship Id="rId2" Type="http://schemas.openxmlformats.org/officeDocument/2006/relationships/hyperlink" Target="https://www.reach-clp-biozid-helpdesk.de/DE/REACH/REACH_node.html"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hyperlink" Target="http://www.bvl.bund.de/SharedDocs/Downloads/06_Gentechnik/00_allgemein/poster_freisetzungen.pdf?__blob=publicationFile&amp;v=2" TargetMode="Externa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hyperlink" Target="http://www.bvl.bund.de/SharedDocs/Downloads/06_Gentechnik/00_allgemein/poster_inverkehrbringen.pdf?__blob=publicationFile&amp;v=2" TargetMode="Externa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hyperlink" Target="mailto:udo@aristos-ip.eu"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2438B9-AC89-43E9-A1B5-68A1EE8DCB13}"/>
              </a:ext>
            </a:extLst>
          </p:cNvPr>
          <p:cNvSpPr>
            <a:spLocks noGrp="1"/>
          </p:cNvSpPr>
          <p:nvPr>
            <p:ph type="ctrTitle"/>
          </p:nvPr>
        </p:nvSpPr>
        <p:spPr/>
        <p:txBody>
          <a:bodyPr/>
          <a:lstStyle/>
          <a:p>
            <a:r>
              <a:rPr lang="de-DE" dirty="0"/>
              <a:t>RECHTSWISSENSCHAFTEN</a:t>
            </a:r>
            <a:br>
              <a:rPr lang="de-DE" dirty="0"/>
            </a:br>
            <a:endParaRPr lang="de-DE" dirty="0"/>
          </a:p>
        </p:txBody>
      </p:sp>
      <p:sp>
        <p:nvSpPr>
          <p:cNvPr id="3" name="Untertitel 2">
            <a:extLst>
              <a:ext uri="{FF2B5EF4-FFF2-40B4-BE49-F238E27FC236}">
                <a16:creationId xmlns:a16="http://schemas.microsoft.com/office/drawing/2014/main" id="{77F89C25-8CA9-425A-9AB0-B4EDF5AD3B2E}"/>
              </a:ext>
            </a:extLst>
          </p:cNvPr>
          <p:cNvSpPr>
            <a:spLocks noGrp="1"/>
          </p:cNvSpPr>
          <p:nvPr>
            <p:ph type="subTitle" idx="1"/>
          </p:nvPr>
        </p:nvSpPr>
        <p:spPr/>
        <p:txBody>
          <a:bodyPr>
            <a:normAutofit lnSpcReduction="10000"/>
          </a:bodyPr>
          <a:lstStyle/>
          <a:p>
            <a:r>
              <a:rPr lang="de-DE" dirty="0"/>
              <a:t>Module 2 und 3:</a:t>
            </a:r>
          </a:p>
          <a:p>
            <a:r>
              <a:rPr lang="de-DE" dirty="0"/>
              <a:t>Arbeitssicherheitsrecht, REACH, Gentechnikrecht</a:t>
            </a:r>
          </a:p>
          <a:p>
            <a:r>
              <a:rPr lang="de-DE" dirty="0"/>
              <a:t>WS 2022/2023</a:t>
            </a:r>
          </a:p>
          <a:p>
            <a:endParaRPr lang="de-DE" dirty="0"/>
          </a:p>
        </p:txBody>
      </p:sp>
    </p:spTree>
    <p:extLst>
      <p:ext uri="{BB962C8B-B14F-4D97-AF65-F5344CB8AC3E}">
        <p14:creationId xmlns:p14="http://schemas.microsoft.com/office/powerpoint/2010/main" val="29275057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Arbeitssicherheit</a:t>
            </a:r>
          </a:p>
        </p:txBody>
      </p:sp>
      <p:sp>
        <p:nvSpPr>
          <p:cNvPr id="6" name="Datumsplatzhalter 5"/>
          <p:cNvSpPr>
            <a:spLocks noGrp="1"/>
          </p:cNvSpPr>
          <p:nvPr>
            <p:ph type="dt" sz="half" idx="10"/>
          </p:nvPr>
        </p:nvSpPr>
        <p:spPr/>
        <p:txBody>
          <a:bodyPr/>
          <a:lstStyle/>
          <a:p>
            <a:r>
              <a:rPr lang="de-DE" dirty="0"/>
              <a:t> </a:t>
            </a:r>
          </a:p>
        </p:txBody>
      </p:sp>
      <p:sp>
        <p:nvSpPr>
          <p:cNvPr id="4" name="Fußzeilenplatzhalter 3"/>
          <p:cNvSpPr>
            <a:spLocks noGrp="1"/>
          </p:cNvSpPr>
          <p:nvPr>
            <p:ph type="ftr" sz="quarter" idx="11"/>
          </p:nvPr>
        </p:nvSpPr>
        <p:spPr/>
        <p:txBody>
          <a:bodyPr/>
          <a:lstStyle/>
          <a:p>
            <a:r>
              <a:rPr lang="de-DE" dirty="0"/>
              <a:t>Udo PFLEGHAR, 11/2022</a:t>
            </a:r>
          </a:p>
        </p:txBody>
      </p:sp>
      <p:sp>
        <p:nvSpPr>
          <p:cNvPr id="3" name="Foliennummernplatzhalter 2"/>
          <p:cNvSpPr>
            <a:spLocks noGrp="1"/>
          </p:cNvSpPr>
          <p:nvPr>
            <p:ph type="sldNum" sz="quarter" idx="12"/>
          </p:nvPr>
        </p:nvSpPr>
        <p:spPr/>
        <p:txBody>
          <a:bodyPr/>
          <a:lstStyle/>
          <a:p>
            <a:fld id="{94F7F457-6C55-46F2-8458-F93F6B1F9EED}" type="slidenum">
              <a:rPr lang="de-DE" smtClean="0"/>
              <a:t>10</a:t>
            </a:fld>
            <a:endParaRPr lang="de-DE"/>
          </a:p>
        </p:txBody>
      </p:sp>
      <p:sp>
        <p:nvSpPr>
          <p:cNvPr id="8" name="Inhaltsplatzhalter 7">
            <a:extLst>
              <a:ext uri="{FF2B5EF4-FFF2-40B4-BE49-F238E27FC236}">
                <a16:creationId xmlns:a16="http://schemas.microsoft.com/office/drawing/2014/main" id="{2353C5BA-0A10-4BB3-978D-00B8483A68CD}"/>
              </a:ext>
            </a:extLst>
          </p:cNvPr>
          <p:cNvSpPr>
            <a:spLocks noGrp="1"/>
          </p:cNvSpPr>
          <p:nvPr>
            <p:ph idx="1"/>
          </p:nvPr>
        </p:nvSpPr>
        <p:spPr>
          <a:xfrm>
            <a:off x="252413" y="1462088"/>
            <a:ext cx="10425112" cy="5283241"/>
          </a:xfrm>
          <a:prstGeom prst="rect">
            <a:avLst/>
          </a:prstGeom>
        </p:spPr>
        <p:txBody>
          <a:bodyPr wrap="square">
            <a:spAutoFit/>
          </a:bodyPr>
          <a:lstStyle/>
          <a:p>
            <a:pPr>
              <a:lnSpc>
                <a:spcPct val="115000"/>
              </a:lnSpc>
              <a:spcAft>
                <a:spcPts val="1000"/>
              </a:spcAft>
            </a:pPr>
            <a:r>
              <a:rPr lang="de-DE" sz="2000" dirty="0">
                <a:latin typeface="Arial"/>
                <a:ea typeface="Calibri"/>
                <a:cs typeface="Times New Roman"/>
              </a:rPr>
              <a:t>Bundesanstalt für Arbeitsschutz und Arbeitsmedizin</a:t>
            </a:r>
            <a:endParaRPr lang="de-DE" sz="2000" dirty="0">
              <a:ea typeface="Calibri"/>
              <a:cs typeface="Times New Roman"/>
            </a:endParaRPr>
          </a:p>
          <a:p>
            <a:pPr>
              <a:lnSpc>
                <a:spcPct val="115000"/>
              </a:lnSpc>
              <a:spcAft>
                <a:spcPts val="1000"/>
              </a:spcAft>
            </a:pPr>
            <a:r>
              <a:rPr lang="de-DE" sz="2000" dirty="0">
                <a:latin typeface="Arial"/>
                <a:ea typeface="Calibri"/>
                <a:cs typeface="Times New Roman"/>
              </a:rPr>
              <a:t>Aufgaben:</a:t>
            </a:r>
            <a:br>
              <a:rPr lang="de-DE" sz="2000" dirty="0">
                <a:latin typeface="Arial"/>
                <a:ea typeface="Calibri"/>
                <a:cs typeface="Times New Roman"/>
              </a:rPr>
            </a:br>
            <a:br>
              <a:rPr lang="de-DE" sz="2000" dirty="0">
                <a:latin typeface="Arial"/>
                <a:ea typeface="Calibri"/>
                <a:cs typeface="Times New Roman"/>
              </a:rPr>
            </a:br>
            <a:r>
              <a:rPr lang="de-DE" sz="2000" dirty="0">
                <a:latin typeface="Arial"/>
                <a:ea typeface="Calibri"/>
                <a:cs typeface="Times New Roman"/>
              </a:rPr>
              <a:t>Das Aufgabenspektrum umfasst:</a:t>
            </a:r>
            <a:br>
              <a:rPr lang="de-DE" sz="2000" dirty="0">
                <a:latin typeface="Arial"/>
                <a:ea typeface="Calibri"/>
                <a:cs typeface="Times New Roman"/>
              </a:rPr>
            </a:br>
            <a:br>
              <a:rPr lang="de-DE" sz="2000" dirty="0">
                <a:latin typeface="Arial"/>
                <a:ea typeface="Calibri"/>
                <a:cs typeface="Times New Roman"/>
              </a:rPr>
            </a:br>
            <a:r>
              <a:rPr lang="de-DE" sz="2000" dirty="0">
                <a:latin typeface="Arial"/>
                <a:ea typeface="Calibri"/>
                <a:cs typeface="Times New Roman"/>
              </a:rPr>
              <a:t>	Politikberatung</a:t>
            </a:r>
            <a:br>
              <a:rPr lang="de-DE" sz="2000" dirty="0">
                <a:latin typeface="Arial"/>
                <a:ea typeface="Calibri"/>
                <a:cs typeface="Times New Roman"/>
              </a:rPr>
            </a:br>
            <a:br>
              <a:rPr lang="de-DE" sz="2000" dirty="0">
                <a:latin typeface="Arial"/>
                <a:ea typeface="Calibri"/>
                <a:cs typeface="Times New Roman"/>
              </a:rPr>
            </a:br>
            <a:r>
              <a:rPr lang="de-DE" sz="2000" dirty="0">
                <a:latin typeface="Arial"/>
                <a:ea typeface="Calibri"/>
                <a:cs typeface="Times New Roman"/>
              </a:rPr>
              <a:t>	Wahrnehmung hoheitlicher Aufgaben</a:t>
            </a:r>
            <a:br>
              <a:rPr lang="de-DE" sz="2000" dirty="0">
                <a:latin typeface="Arial"/>
                <a:ea typeface="Calibri"/>
                <a:cs typeface="Times New Roman"/>
              </a:rPr>
            </a:br>
            <a:br>
              <a:rPr lang="de-DE" sz="2000" dirty="0">
                <a:latin typeface="Arial"/>
                <a:ea typeface="Calibri"/>
                <a:cs typeface="Times New Roman"/>
              </a:rPr>
            </a:br>
            <a:r>
              <a:rPr lang="de-DE" sz="2000" dirty="0">
                <a:latin typeface="Arial"/>
                <a:ea typeface="Calibri"/>
                <a:cs typeface="Times New Roman"/>
              </a:rPr>
              <a:t>	Transfer in die betriebliche Praxis bis zur Bildungs- und Vermittlungsarbeit 	der DASA. </a:t>
            </a:r>
            <a:br>
              <a:rPr lang="de-DE" sz="2000" dirty="0">
                <a:latin typeface="Arial"/>
                <a:ea typeface="Calibri"/>
                <a:cs typeface="Times New Roman"/>
              </a:rPr>
            </a:br>
            <a:br>
              <a:rPr lang="de-DE" sz="2000" dirty="0">
                <a:latin typeface="Arial"/>
                <a:ea typeface="Calibri"/>
                <a:cs typeface="Times New Roman"/>
              </a:rPr>
            </a:br>
            <a:r>
              <a:rPr lang="de-DE" sz="2000" dirty="0">
                <a:latin typeface="Arial"/>
                <a:ea typeface="Calibri"/>
                <a:cs typeface="Times New Roman"/>
              </a:rPr>
              <a:t>Dabei ist die BAUA neutral und unabhängig. </a:t>
            </a:r>
            <a:br>
              <a:rPr lang="de-DE" sz="2000" dirty="0">
                <a:latin typeface="Arial"/>
                <a:ea typeface="Calibri"/>
                <a:cs typeface="Times New Roman"/>
              </a:rPr>
            </a:br>
            <a:endParaRPr lang="de-DE" sz="2000" dirty="0">
              <a:ea typeface="Calibri"/>
              <a:cs typeface="Times New Roman"/>
            </a:endParaRPr>
          </a:p>
        </p:txBody>
      </p:sp>
    </p:spTree>
    <p:extLst>
      <p:ext uri="{BB962C8B-B14F-4D97-AF65-F5344CB8AC3E}">
        <p14:creationId xmlns:p14="http://schemas.microsoft.com/office/powerpoint/2010/main" val="11239779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Arbeitssicherheit</a:t>
            </a:r>
          </a:p>
        </p:txBody>
      </p:sp>
      <p:sp>
        <p:nvSpPr>
          <p:cNvPr id="6" name="Datumsplatzhalter 5"/>
          <p:cNvSpPr>
            <a:spLocks noGrp="1"/>
          </p:cNvSpPr>
          <p:nvPr>
            <p:ph type="dt" sz="half" idx="10"/>
          </p:nvPr>
        </p:nvSpPr>
        <p:spPr/>
        <p:txBody>
          <a:bodyPr/>
          <a:lstStyle/>
          <a:p>
            <a:r>
              <a:rPr lang="de-DE" dirty="0"/>
              <a:t> </a:t>
            </a:r>
          </a:p>
        </p:txBody>
      </p:sp>
      <p:sp>
        <p:nvSpPr>
          <p:cNvPr id="4" name="Fußzeilenplatzhalter 3"/>
          <p:cNvSpPr>
            <a:spLocks noGrp="1"/>
          </p:cNvSpPr>
          <p:nvPr>
            <p:ph type="ftr" sz="quarter" idx="11"/>
          </p:nvPr>
        </p:nvSpPr>
        <p:spPr/>
        <p:txBody>
          <a:bodyPr/>
          <a:lstStyle/>
          <a:p>
            <a:r>
              <a:rPr lang="de-DE" dirty="0"/>
              <a:t>Udo PFLEGHAR, 11/2022</a:t>
            </a:r>
          </a:p>
        </p:txBody>
      </p:sp>
      <p:sp>
        <p:nvSpPr>
          <p:cNvPr id="3" name="Foliennummernplatzhalter 2"/>
          <p:cNvSpPr>
            <a:spLocks noGrp="1"/>
          </p:cNvSpPr>
          <p:nvPr>
            <p:ph type="sldNum" sz="quarter" idx="12"/>
          </p:nvPr>
        </p:nvSpPr>
        <p:spPr/>
        <p:txBody>
          <a:bodyPr/>
          <a:lstStyle/>
          <a:p>
            <a:fld id="{94F7F457-6C55-46F2-8458-F93F6B1F9EED}" type="slidenum">
              <a:rPr lang="de-DE" smtClean="0"/>
              <a:t>11</a:t>
            </a:fld>
            <a:endParaRPr lang="de-DE"/>
          </a:p>
        </p:txBody>
      </p:sp>
      <p:sp>
        <p:nvSpPr>
          <p:cNvPr id="8" name="Inhaltsplatzhalter 7">
            <a:extLst>
              <a:ext uri="{FF2B5EF4-FFF2-40B4-BE49-F238E27FC236}">
                <a16:creationId xmlns:a16="http://schemas.microsoft.com/office/drawing/2014/main" id="{2353C5BA-0A10-4BB3-978D-00B8483A68CD}"/>
              </a:ext>
            </a:extLst>
          </p:cNvPr>
          <p:cNvSpPr>
            <a:spLocks noGrp="1"/>
          </p:cNvSpPr>
          <p:nvPr>
            <p:ph idx="1"/>
          </p:nvPr>
        </p:nvSpPr>
        <p:spPr>
          <a:xfrm>
            <a:off x="252413" y="1462088"/>
            <a:ext cx="10425112" cy="4212115"/>
          </a:xfrm>
          <a:prstGeom prst="rect">
            <a:avLst/>
          </a:prstGeom>
        </p:spPr>
        <p:txBody>
          <a:bodyPr wrap="square">
            <a:spAutoFit/>
          </a:bodyPr>
          <a:lstStyle/>
          <a:p>
            <a:pPr>
              <a:lnSpc>
                <a:spcPct val="115000"/>
              </a:lnSpc>
              <a:spcAft>
                <a:spcPts val="1000"/>
              </a:spcAft>
            </a:pPr>
            <a:r>
              <a:rPr lang="de-DE" sz="2000" dirty="0">
                <a:latin typeface="Arial"/>
                <a:ea typeface="Calibri"/>
                <a:cs typeface="Times New Roman"/>
              </a:rPr>
              <a:t>Bundesanstalt für Arbeitsschutz und Sicherheitsmedizin</a:t>
            </a:r>
            <a:endParaRPr lang="de-DE" sz="2000" dirty="0">
              <a:ea typeface="Calibri"/>
              <a:cs typeface="Times New Roman"/>
            </a:endParaRPr>
          </a:p>
          <a:p>
            <a:pPr>
              <a:lnSpc>
                <a:spcPct val="115000"/>
              </a:lnSpc>
              <a:spcAft>
                <a:spcPts val="1000"/>
              </a:spcAft>
            </a:pPr>
            <a:r>
              <a:rPr lang="de-DE" sz="2000" dirty="0">
                <a:latin typeface="Arial"/>
                <a:ea typeface="Calibri"/>
                <a:cs typeface="Times New Roman"/>
              </a:rPr>
              <a:t>Rechtliche Rahmenbedingungen</a:t>
            </a:r>
            <a:br>
              <a:rPr lang="de-DE" sz="2000" dirty="0">
                <a:latin typeface="Arial"/>
                <a:ea typeface="Calibri"/>
                <a:cs typeface="Times New Roman"/>
              </a:rPr>
            </a:br>
            <a:br>
              <a:rPr lang="de-DE" sz="2000" dirty="0">
                <a:latin typeface="Arial"/>
                <a:ea typeface="Calibri"/>
                <a:cs typeface="Times New Roman"/>
              </a:rPr>
            </a:br>
            <a:r>
              <a:rPr lang="de-DE" sz="2000" dirty="0">
                <a:latin typeface="Arial"/>
                <a:ea typeface="Calibri"/>
                <a:cs typeface="Times New Roman"/>
              </a:rPr>
              <a:t>Arbeitsschutzgesetz (1996): </a:t>
            </a:r>
            <a:br>
              <a:rPr lang="de-DE" sz="2000" dirty="0">
                <a:latin typeface="Arial"/>
                <a:ea typeface="Calibri"/>
                <a:cs typeface="Times New Roman"/>
              </a:rPr>
            </a:br>
            <a:br>
              <a:rPr lang="de-DE" sz="2000" dirty="0">
                <a:latin typeface="Arial"/>
                <a:ea typeface="Calibri"/>
                <a:cs typeface="Times New Roman"/>
              </a:rPr>
            </a:br>
            <a:r>
              <a:rPr lang="de-DE" sz="2000" dirty="0">
                <a:latin typeface="Arial"/>
                <a:ea typeface="Calibri"/>
                <a:cs typeface="Times New Roman"/>
              </a:rPr>
              <a:t>verpflichtet jeden Arbeitgeber, die für die Beschäftigten mit ihrer Arbeit verbundenen </a:t>
            </a:r>
            <a:r>
              <a:rPr lang="de-DE" sz="2000" u="sng" dirty="0">
                <a:latin typeface="Arial"/>
                <a:ea typeface="Calibri"/>
                <a:cs typeface="Times New Roman"/>
              </a:rPr>
              <a:t>Gefährdungen zu ermitteln</a:t>
            </a:r>
            <a:r>
              <a:rPr lang="de-DE" sz="2000" dirty="0">
                <a:latin typeface="Arial"/>
                <a:ea typeface="Calibri"/>
                <a:cs typeface="Times New Roman"/>
              </a:rPr>
              <a:t> und daraus die </a:t>
            </a:r>
            <a:r>
              <a:rPr lang="de-DE" sz="2000" u="sng" dirty="0">
                <a:latin typeface="Arial"/>
                <a:ea typeface="Calibri"/>
                <a:cs typeface="Times New Roman"/>
              </a:rPr>
              <a:t>erforderlichen Maßnahmen des Arbeitsschutzes abzuleiten</a:t>
            </a:r>
            <a:r>
              <a:rPr lang="de-DE" sz="2000" dirty="0">
                <a:latin typeface="Arial"/>
                <a:ea typeface="Calibri"/>
                <a:cs typeface="Times New Roman"/>
              </a:rPr>
              <a:t>. </a:t>
            </a:r>
            <a:br>
              <a:rPr lang="de-DE" sz="2000" dirty="0">
                <a:latin typeface="Arial"/>
                <a:ea typeface="Calibri"/>
                <a:cs typeface="Times New Roman"/>
              </a:rPr>
            </a:br>
            <a:br>
              <a:rPr lang="de-DE" sz="2000" dirty="0">
                <a:latin typeface="Arial"/>
                <a:ea typeface="Calibri"/>
                <a:cs typeface="Times New Roman"/>
              </a:rPr>
            </a:br>
            <a:r>
              <a:rPr lang="de-DE" sz="2000" dirty="0">
                <a:latin typeface="Arial"/>
                <a:ea typeface="Calibri"/>
                <a:cs typeface="Times New Roman"/>
              </a:rPr>
              <a:t>setzt die europäische Arbeitsschutz-Rahmenrichtlinie 89/391/EWG in nationales Recht um.</a:t>
            </a:r>
          </a:p>
        </p:txBody>
      </p:sp>
    </p:spTree>
    <p:extLst>
      <p:ext uri="{BB962C8B-B14F-4D97-AF65-F5344CB8AC3E}">
        <p14:creationId xmlns:p14="http://schemas.microsoft.com/office/powerpoint/2010/main" val="35128073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Arbeitssicherheit</a:t>
            </a:r>
          </a:p>
        </p:txBody>
      </p:sp>
      <p:sp>
        <p:nvSpPr>
          <p:cNvPr id="6" name="Datumsplatzhalter 5"/>
          <p:cNvSpPr>
            <a:spLocks noGrp="1"/>
          </p:cNvSpPr>
          <p:nvPr>
            <p:ph type="dt" sz="half" idx="10"/>
          </p:nvPr>
        </p:nvSpPr>
        <p:spPr/>
        <p:txBody>
          <a:bodyPr/>
          <a:lstStyle/>
          <a:p>
            <a:r>
              <a:rPr lang="de-DE" dirty="0"/>
              <a:t> </a:t>
            </a:r>
          </a:p>
        </p:txBody>
      </p:sp>
      <p:sp>
        <p:nvSpPr>
          <p:cNvPr id="4" name="Fußzeilenplatzhalter 3"/>
          <p:cNvSpPr>
            <a:spLocks noGrp="1"/>
          </p:cNvSpPr>
          <p:nvPr>
            <p:ph type="ftr" sz="quarter" idx="11"/>
          </p:nvPr>
        </p:nvSpPr>
        <p:spPr/>
        <p:txBody>
          <a:bodyPr/>
          <a:lstStyle/>
          <a:p>
            <a:r>
              <a:rPr lang="de-DE" dirty="0"/>
              <a:t>Udo PFLEGHAR, 11/2022</a:t>
            </a:r>
          </a:p>
        </p:txBody>
      </p:sp>
      <p:sp>
        <p:nvSpPr>
          <p:cNvPr id="3" name="Foliennummernplatzhalter 2"/>
          <p:cNvSpPr>
            <a:spLocks noGrp="1"/>
          </p:cNvSpPr>
          <p:nvPr>
            <p:ph type="sldNum" sz="quarter" idx="12"/>
          </p:nvPr>
        </p:nvSpPr>
        <p:spPr/>
        <p:txBody>
          <a:bodyPr/>
          <a:lstStyle/>
          <a:p>
            <a:fld id="{94F7F457-6C55-46F2-8458-F93F6B1F9EED}" type="slidenum">
              <a:rPr lang="de-DE" smtClean="0"/>
              <a:t>12</a:t>
            </a:fld>
            <a:endParaRPr lang="de-DE"/>
          </a:p>
        </p:txBody>
      </p:sp>
      <p:sp>
        <p:nvSpPr>
          <p:cNvPr id="8" name="Inhaltsplatzhalter 7">
            <a:extLst>
              <a:ext uri="{FF2B5EF4-FFF2-40B4-BE49-F238E27FC236}">
                <a16:creationId xmlns:a16="http://schemas.microsoft.com/office/drawing/2014/main" id="{FAFFAFED-4B5F-499D-B0DA-EC3FBD804C74}"/>
              </a:ext>
            </a:extLst>
          </p:cNvPr>
          <p:cNvSpPr>
            <a:spLocks noGrp="1"/>
          </p:cNvSpPr>
          <p:nvPr>
            <p:ph idx="1"/>
          </p:nvPr>
        </p:nvSpPr>
        <p:spPr>
          <a:xfrm>
            <a:off x="252413" y="1462088"/>
            <a:ext cx="10425112" cy="4663521"/>
          </a:xfrm>
          <a:prstGeom prst="rect">
            <a:avLst/>
          </a:prstGeom>
        </p:spPr>
        <p:txBody>
          <a:bodyPr wrap="square">
            <a:spAutoFit/>
          </a:bodyPr>
          <a:lstStyle/>
          <a:p>
            <a:pPr>
              <a:lnSpc>
                <a:spcPct val="115000"/>
              </a:lnSpc>
            </a:pPr>
            <a:r>
              <a:rPr lang="de-DE" sz="2000" dirty="0">
                <a:latin typeface="Arial" panose="020B0604020202020204" pitchFamily="34" charset="0"/>
                <a:ea typeface="Calibri"/>
                <a:cs typeface="Arial" panose="020B0604020202020204" pitchFamily="34" charset="0"/>
              </a:rPr>
              <a:t>Rechtliche Rahmenbedingungen:</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Das </a:t>
            </a:r>
            <a:r>
              <a:rPr lang="de-DE" sz="2000" u="sng" dirty="0">
                <a:latin typeface="Arial" panose="020B0604020202020204" pitchFamily="34" charset="0"/>
                <a:ea typeface="Calibri"/>
                <a:cs typeface="Arial" panose="020B0604020202020204" pitchFamily="34" charset="0"/>
              </a:rPr>
              <a:t>Arbeitsschutzkontrollgesetz</a:t>
            </a:r>
            <a:r>
              <a:rPr lang="de-DE" sz="2000" dirty="0">
                <a:latin typeface="Arial" panose="020B0604020202020204" pitchFamily="34" charset="0"/>
                <a:ea typeface="Calibri"/>
                <a:cs typeface="Arial" panose="020B0604020202020204" pitchFamily="34" charset="0"/>
              </a:rPr>
              <a:t> soll die Rechtsdurchsetzung im Arbeitsschutz verbessern.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Neben Regelungen für die Fleischindustrie sind weitere Bestimmungen enthalten, die sich auf die Überwachungs- und Beratungstätigkeiten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	der Aufsichtsbehörden und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	Unfallversicherungsträger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nachhaltig auswirken.</a:t>
            </a:r>
          </a:p>
        </p:txBody>
      </p:sp>
    </p:spTree>
    <p:extLst>
      <p:ext uri="{BB962C8B-B14F-4D97-AF65-F5344CB8AC3E}">
        <p14:creationId xmlns:p14="http://schemas.microsoft.com/office/powerpoint/2010/main" val="16195306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Arbeitssicherheit</a:t>
            </a:r>
          </a:p>
        </p:txBody>
      </p:sp>
      <p:sp>
        <p:nvSpPr>
          <p:cNvPr id="6" name="Datumsplatzhalter 5"/>
          <p:cNvSpPr>
            <a:spLocks noGrp="1"/>
          </p:cNvSpPr>
          <p:nvPr>
            <p:ph type="dt" sz="half" idx="10"/>
          </p:nvPr>
        </p:nvSpPr>
        <p:spPr/>
        <p:txBody>
          <a:bodyPr/>
          <a:lstStyle/>
          <a:p>
            <a:r>
              <a:rPr lang="de-DE" dirty="0"/>
              <a:t> </a:t>
            </a:r>
          </a:p>
        </p:txBody>
      </p:sp>
      <p:sp>
        <p:nvSpPr>
          <p:cNvPr id="4" name="Fußzeilenplatzhalter 3"/>
          <p:cNvSpPr>
            <a:spLocks noGrp="1"/>
          </p:cNvSpPr>
          <p:nvPr>
            <p:ph type="ftr" sz="quarter" idx="11"/>
          </p:nvPr>
        </p:nvSpPr>
        <p:spPr/>
        <p:txBody>
          <a:bodyPr/>
          <a:lstStyle/>
          <a:p>
            <a:r>
              <a:rPr lang="de-DE" dirty="0"/>
              <a:t>Udo PFLEGHAR, 11/2022</a:t>
            </a:r>
          </a:p>
        </p:txBody>
      </p:sp>
      <p:sp>
        <p:nvSpPr>
          <p:cNvPr id="3" name="Foliennummernplatzhalter 2"/>
          <p:cNvSpPr>
            <a:spLocks noGrp="1"/>
          </p:cNvSpPr>
          <p:nvPr>
            <p:ph type="sldNum" sz="quarter" idx="12"/>
          </p:nvPr>
        </p:nvSpPr>
        <p:spPr/>
        <p:txBody>
          <a:bodyPr/>
          <a:lstStyle/>
          <a:p>
            <a:fld id="{94F7F457-6C55-46F2-8458-F93F6B1F9EED}" type="slidenum">
              <a:rPr lang="de-DE" smtClean="0"/>
              <a:t>13</a:t>
            </a:fld>
            <a:endParaRPr lang="de-DE"/>
          </a:p>
        </p:txBody>
      </p:sp>
      <p:sp>
        <p:nvSpPr>
          <p:cNvPr id="8" name="Inhaltsplatzhalter 7">
            <a:extLst>
              <a:ext uri="{FF2B5EF4-FFF2-40B4-BE49-F238E27FC236}">
                <a16:creationId xmlns:a16="http://schemas.microsoft.com/office/drawing/2014/main" id="{FAFFAFED-4B5F-499D-B0DA-EC3FBD804C74}"/>
              </a:ext>
            </a:extLst>
          </p:cNvPr>
          <p:cNvSpPr>
            <a:spLocks noGrp="1"/>
          </p:cNvSpPr>
          <p:nvPr>
            <p:ph idx="1"/>
          </p:nvPr>
        </p:nvSpPr>
        <p:spPr>
          <a:xfrm>
            <a:off x="252413" y="1462088"/>
            <a:ext cx="10425112" cy="5371407"/>
          </a:xfrm>
          <a:prstGeom prst="rect">
            <a:avLst/>
          </a:prstGeom>
        </p:spPr>
        <p:txBody>
          <a:bodyPr wrap="square">
            <a:spAutoFit/>
          </a:bodyPr>
          <a:lstStyle/>
          <a:p>
            <a:pPr>
              <a:lnSpc>
                <a:spcPct val="115000"/>
              </a:lnSpc>
            </a:pPr>
            <a:r>
              <a:rPr lang="de-DE" sz="2000" dirty="0">
                <a:latin typeface="Arial" panose="020B0604020202020204" pitchFamily="34" charset="0"/>
                <a:ea typeface="Calibri"/>
                <a:cs typeface="Arial" panose="020B0604020202020204" pitchFamily="34" charset="0"/>
              </a:rPr>
              <a:t>Rechtliche Rahmenbedingungen:</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Am 1. Januar 2021 trat das "Gesetz zur Verbesserung des Vollzugs im Arbeitsschutz"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  kurz Arbeitsschutzkontrollgesetz (</a:t>
            </a:r>
            <a:r>
              <a:rPr lang="de-DE" sz="2000" dirty="0" err="1">
                <a:latin typeface="Arial" panose="020B0604020202020204" pitchFamily="34" charset="0"/>
                <a:ea typeface="Calibri"/>
                <a:cs typeface="Arial" panose="020B0604020202020204" pitchFamily="34" charset="0"/>
              </a:rPr>
              <a:t>ArbSchKG</a:t>
            </a:r>
            <a:r>
              <a:rPr lang="de-DE" sz="2000" dirty="0">
                <a:latin typeface="Arial" panose="020B0604020202020204" pitchFamily="34" charset="0"/>
                <a:ea typeface="Calibri"/>
                <a:cs typeface="Arial" panose="020B0604020202020204" pitchFamily="34" charset="0"/>
              </a:rPr>
              <a:t>) –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in Kraft, das Bundestag und Bundesrat am 22. Dezember 2020 verabschiedet hatten.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Es nimmt Änderungen am Arbeitsschutzgesetz (ArbSchG), an der Arbeitsstättenverordnung (ArbStättV) und am Sozialgesetzbuch (SGB) VII vor.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endParaRPr lang="de-DE" sz="2000" dirty="0">
              <a:latin typeface="Arial" panose="020B0604020202020204" pitchFamily="34" charset="0"/>
              <a:ea typeface="Calibri"/>
              <a:cs typeface="Arial" panose="020B0604020202020204" pitchFamily="34" charset="0"/>
            </a:endParaRPr>
          </a:p>
        </p:txBody>
      </p:sp>
    </p:spTree>
    <p:extLst>
      <p:ext uri="{BB962C8B-B14F-4D97-AF65-F5344CB8AC3E}">
        <p14:creationId xmlns:p14="http://schemas.microsoft.com/office/powerpoint/2010/main" val="16256182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Arbeitssicherheit</a:t>
            </a:r>
          </a:p>
        </p:txBody>
      </p:sp>
      <p:sp>
        <p:nvSpPr>
          <p:cNvPr id="6" name="Datumsplatzhalter 5"/>
          <p:cNvSpPr>
            <a:spLocks noGrp="1"/>
          </p:cNvSpPr>
          <p:nvPr>
            <p:ph type="dt" sz="half" idx="10"/>
          </p:nvPr>
        </p:nvSpPr>
        <p:spPr/>
        <p:txBody>
          <a:bodyPr/>
          <a:lstStyle/>
          <a:p>
            <a:r>
              <a:rPr lang="de-DE" dirty="0"/>
              <a:t> </a:t>
            </a:r>
          </a:p>
        </p:txBody>
      </p:sp>
      <p:sp>
        <p:nvSpPr>
          <p:cNvPr id="4" name="Fußzeilenplatzhalter 3"/>
          <p:cNvSpPr>
            <a:spLocks noGrp="1"/>
          </p:cNvSpPr>
          <p:nvPr>
            <p:ph type="ftr" sz="quarter" idx="11"/>
          </p:nvPr>
        </p:nvSpPr>
        <p:spPr/>
        <p:txBody>
          <a:bodyPr/>
          <a:lstStyle/>
          <a:p>
            <a:r>
              <a:rPr lang="de-DE" dirty="0"/>
              <a:t>Udo PFLEGHAR, 11/2022</a:t>
            </a:r>
          </a:p>
        </p:txBody>
      </p:sp>
      <p:sp>
        <p:nvSpPr>
          <p:cNvPr id="3" name="Foliennummernplatzhalter 2"/>
          <p:cNvSpPr>
            <a:spLocks noGrp="1"/>
          </p:cNvSpPr>
          <p:nvPr>
            <p:ph type="sldNum" sz="quarter" idx="12"/>
          </p:nvPr>
        </p:nvSpPr>
        <p:spPr/>
        <p:txBody>
          <a:bodyPr/>
          <a:lstStyle/>
          <a:p>
            <a:fld id="{94F7F457-6C55-46F2-8458-F93F6B1F9EED}" type="slidenum">
              <a:rPr lang="de-DE" smtClean="0"/>
              <a:t>14</a:t>
            </a:fld>
            <a:endParaRPr lang="de-DE"/>
          </a:p>
        </p:txBody>
      </p:sp>
      <p:sp>
        <p:nvSpPr>
          <p:cNvPr id="8" name="Inhaltsplatzhalter 7">
            <a:extLst>
              <a:ext uri="{FF2B5EF4-FFF2-40B4-BE49-F238E27FC236}">
                <a16:creationId xmlns:a16="http://schemas.microsoft.com/office/drawing/2014/main" id="{FAFFAFED-4B5F-499D-B0DA-EC3FBD804C74}"/>
              </a:ext>
            </a:extLst>
          </p:cNvPr>
          <p:cNvSpPr>
            <a:spLocks noGrp="1"/>
          </p:cNvSpPr>
          <p:nvPr>
            <p:ph idx="1"/>
          </p:nvPr>
        </p:nvSpPr>
        <p:spPr>
          <a:xfrm>
            <a:off x="252413" y="1462088"/>
            <a:ext cx="10425112" cy="4663521"/>
          </a:xfrm>
          <a:prstGeom prst="rect">
            <a:avLst/>
          </a:prstGeom>
        </p:spPr>
        <p:txBody>
          <a:bodyPr wrap="square">
            <a:spAutoFit/>
          </a:bodyPr>
          <a:lstStyle/>
          <a:p>
            <a:pPr>
              <a:lnSpc>
                <a:spcPct val="115000"/>
              </a:lnSpc>
            </a:pPr>
            <a:r>
              <a:rPr lang="de-DE" sz="2000" dirty="0">
                <a:latin typeface="Arial" panose="020B0604020202020204" pitchFamily="34" charset="0"/>
                <a:ea typeface="Calibri"/>
                <a:cs typeface="Arial" panose="020B0604020202020204" pitchFamily="34" charset="0"/>
              </a:rPr>
              <a:t>Rechtliche Rahmenbedingungen:</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Ziel des </a:t>
            </a:r>
            <a:r>
              <a:rPr lang="de-DE" sz="2000" dirty="0" err="1">
                <a:latin typeface="Arial" panose="020B0604020202020204" pitchFamily="34" charset="0"/>
                <a:ea typeface="Calibri"/>
                <a:cs typeface="Arial" panose="020B0604020202020204" pitchFamily="34" charset="0"/>
              </a:rPr>
              <a:t>ArbSchKG</a:t>
            </a:r>
            <a:r>
              <a:rPr lang="de-DE" sz="2000" dirty="0">
                <a:latin typeface="Arial" panose="020B0604020202020204" pitchFamily="34" charset="0"/>
                <a:ea typeface="Calibri"/>
                <a:cs typeface="Arial" panose="020B0604020202020204" pitchFamily="34" charset="0"/>
              </a:rPr>
              <a:t> ist es,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die Rechtsdurchsetzung im Arbeitsschutz zu verbessern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sowie sichere und faire Arbeitsbedingungen herzustellen.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Grund für die Gesetzesänderungen waren die durch die Corona-Epidemie wieder einmal in die öffentliche Kritik geratenen Arbeitsbedingungen in der Fleischindustrie.</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endParaRPr lang="de-DE" sz="2000" dirty="0">
              <a:latin typeface="Arial" panose="020B0604020202020204" pitchFamily="34" charset="0"/>
              <a:ea typeface="Calibri"/>
              <a:cs typeface="Arial" panose="020B0604020202020204" pitchFamily="34" charset="0"/>
            </a:endParaRPr>
          </a:p>
        </p:txBody>
      </p:sp>
    </p:spTree>
    <p:extLst>
      <p:ext uri="{BB962C8B-B14F-4D97-AF65-F5344CB8AC3E}">
        <p14:creationId xmlns:p14="http://schemas.microsoft.com/office/powerpoint/2010/main" val="23253508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Arbeitssicherheit</a:t>
            </a:r>
          </a:p>
        </p:txBody>
      </p:sp>
      <p:sp>
        <p:nvSpPr>
          <p:cNvPr id="6" name="Datumsplatzhalter 5"/>
          <p:cNvSpPr>
            <a:spLocks noGrp="1"/>
          </p:cNvSpPr>
          <p:nvPr>
            <p:ph type="dt" sz="half" idx="10"/>
          </p:nvPr>
        </p:nvSpPr>
        <p:spPr/>
        <p:txBody>
          <a:bodyPr/>
          <a:lstStyle/>
          <a:p>
            <a:r>
              <a:rPr lang="de-DE" dirty="0"/>
              <a:t> </a:t>
            </a:r>
          </a:p>
        </p:txBody>
      </p:sp>
      <p:sp>
        <p:nvSpPr>
          <p:cNvPr id="4" name="Fußzeilenplatzhalter 3"/>
          <p:cNvSpPr>
            <a:spLocks noGrp="1"/>
          </p:cNvSpPr>
          <p:nvPr>
            <p:ph type="ftr" sz="quarter" idx="11"/>
          </p:nvPr>
        </p:nvSpPr>
        <p:spPr/>
        <p:txBody>
          <a:bodyPr/>
          <a:lstStyle/>
          <a:p>
            <a:r>
              <a:rPr lang="de-DE" dirty="0"/>
              <a:t>Udo PFLEGHAR, 11/2022</a:t>
            </a:r>
          </a:p>
        </p:txBody>
      </p:sp>
      <p:sp>
        <p:nvSpPr>
          <p:cNvPr id="3" name="Foliennummernplatzhalter 2"/>
          <p:cNvSpPr>
            <a:spLocks noGrp="1"/>
          </p:cNvSpPr>
          <p:nvPr>
            <p:ph type="sldNum" sz="quarter" idx="12"/>
          </p:nvPr>
        </p:nvSpPr>
        <p:spPr/>
        <p:txBody>
          <a:bodyPr/>
          <a:lstStyle/>
          <a:p>
            <a:fld id="{94F7F457-6C55-46F2-8458-F93F6B1F9EED}" type="slidenum">
              <a:rPr lang="de-DE" smtClean="0"/>
              <a:t>15</a:t>
            </a:fld>
            <a:endParaRPr lang="de-DE"/>
          </a:p>
        </p:txBody>
      </p:sp>
      <p:sp>
        <p:nvSpPr>
          <p:cNvPr id="8" name="Inhaltsplatzhalter 7">
            <a:extLst>
              <a:ext uri="{FF2B5EF4-FFF2-40B4-BE49-F238E27FC236}">
                <a16:creationId xmlns:a16="http://schemas.microsoft.com/office/drawing/2014/main" id="{FAFFAFED-4B5F-499D-B0DA-EC3FBD804C74}"/>
              </a:ext>
            </a:extLst>
          </p:cNvPr>
          <p:cNvSpPr>
            <a:spLocks noGrp="1"/>
          </p:cNvSpPr>
          <p:nvPr>
            <p:ph idx="1"/>
          </p:nvPr>
        </p:nvSpPr>
        <p:spPr>
          <a:xfrm>
            <a:off x="252413" y="1462088"/>
            <a:ext cx="10425112" cy="5017464"/>
          </a:xfrm>
          <a:prstGeom prst="rect">
            <a:avLst/>
          </a:prstGeom>
        </p:spPr>
        <p:txBody>
          <a:bodyPr wrap="square">
            <a:spAutoFit/>
          </a:bodyPr>
          <a:lstStyle/>
          <a:p>
            <a:pPr>
              <a:lnSpc>
                <a:spcPct val="115000"/>
              </a:lnSpc>
            </a:pPr>
            <a:r>
              <a:rPr lang="de-DE" sz="2000" dirty="0">
                <a:latin typeface="Arial" panose="020B0604020202020204" pitchFamily="34" charset="0"/>
                <a:ea typeface="Calibri"/>
                <a:cs typeface="Arial" panose="020B0604020202020204" pitchFamily="34" charset="0"/>
              </a:rPr>
              <a:t>Rechtliche Rahmenbedingungen:</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Umgesetzt sollen die Ziele des </a:t>
            </a:r>
            <a:r>
              <a:rPr lang="de-DE" sz="2000" dirty="0" err="1">
                <a:latin typeface="Arial" panose="020B0604020202020204" pitchFamily="34" charset="0"/>
                <a:ea typeface="Calibri"/>
                <a:cs typeface="Arial" panose="020B0604020202020204" pitchFamily="34" charset="0"/>
              </a:rPr>
              <a:t>ArbSchKG</a:t>
            </a:r>
            <a:r>
              <a:rPr lang="de-DE" sz="2000" dirty="0">
                <a:latin typeface="Arial" panose="020B0604020202020204" pitchFamily="34" charset="0"/>
                <a:ea typeface="Calibri"/>
                <a:cs typeface="Arial" panose="020B0604020202020204" pitchFamily="34" charset="0"/>
              </a:rPr>
              <a:t> werden </a:t>
            </a:r>
            <a:r>
              <a:rPr lang="de-DE" sz="2000" dirty="0" err="1">
                <a:latin typeface="Arial" panose="020B0604020202020204" pitchFamily="34" charset="0"/>
                <a:ea typeface="Calibri"/>
                <a:cs typeface="Arial" panose="020B0604020202020204" pitchFamily="34" charset="0"/>
              </a:rPr>
              <a:t>duch</a:t>
            </a:r>
            <a:r>
              <a:rPr lang="de-DE" sz="2000" dirty="0">
                <a:latin typeface="Arial" panose="020B0604020202020204" pitchFamily="34" charset="0"/>
                <a:ea typeface="Calibri"/>
                <a:cs typeface="Arial" panose="020B0604020202020204" pitchFamily="34" charset="0"/>
              </a:rPr>
              <a:t>:</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Ermächtigung des Bundesministeriums für Arbeit und Soziales (BMAS) in epidemischen Lagen nationaler Tragweite</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Mindestbesichtigungsquoten von Betrieben</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Proaktive Überwachung durch Berücksichtigung des Gefährdungspotenzials</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Datenaustausch</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endParaRPr lang="de-DE" sz="2000" dirty="0">
              <a:latin typeface="Arial" panose="020B0604020202020204" pitchFamily="34" charset="0"/>
              <a:ea typeface="Calibri"/>
              <a:cs typeface="Arial" panose="020B0604020202020204" pitchFamily="34" charset="0"/>
            </a:endParaRPr>
          </a:p>
        </p:txBody>
      </p:sp>
    </p:spTree>
    <p:extLst>
      <p:ext uri="{BB962C8B-B14F-4D97-AF65-F5344CB8AC3E}">
        <p14:creationId xmlns:p14="http://schemas.microsoft.com/office/powerpoint/2010/main" val="19890137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Arbeitssicherheit</a:t>
            </a:r>
          </a:p>
        </p:txBody>
      </p:sp>
      <p:sp>
        <p:nvSpPr>
          <p:cNvPr id="6" name="Datumsplatzhalter 5"/>
          <p:cNvSpPr>
            <a:spLocks noGrp="1"/>
          </p:cNvSpPr>
          <p:nvPr>
            <p:ph type="dt" sz="half" idx="10"/>
          </p:nvPr>
        </p:nvSpPr>
        <p:spPr/>
        <p:txBody>
          <a:bodyPr/>
          <a:lstStyle/>
          <a:p>
            <a:r>
              <a:rPr lang="de-DE" dirty="0"/>
              <a:t> </a:t>
            </a:r>
          </a:p>
        </p:txBody>
      </p:sp>
      <p:sp>
        <p:nvSpPr>
          <p:cNvPr id="4" name="Fußzeilenplatzhalter 3"/>
          <p:cNvSpPr>
            <a:spLocks noGrp="1"/>
          </p:cNvSpPr>
          <p:nvPr>
            <p:ph type="ftr" sz="quarter" idx="11"/>
          </p:nvPr>
        </p:nvSpPr>
        <p:spPr/>
        <p:txBody>
          <a:bodyPr/>
          <a:lstStyle/>
          <a:p>
            <a:r>
              <a:rPr lang="de-DE" dirty="0"/>
              <a:t>Udo PFLEGHAR, 11/2022</a:t>
            </a:r>
          </a:p>
        </p:txBody>
      </p:sp>
      <p:sp>
        <p:nvSpPr>
          <p:cNvPr id="3" name="Foliennummernplatzhalter 2"/>
          <p:cNvSpPr>
            <a:spLocks noGrp="1"/>
          </p:cNvSpPr>
          <p:nvPr>
            <p:ph type="sldNum" sz="quarter" idx="12"/>
          </p:nvPr>
        </p:nvSpPr>
        <p:spPr/>
        <p:txBody>
          <a:bodyPr/>
          <a:lstStyle/>
          <a:p>
            <a:fld id="{94F7F457-6C55-46F2-8458-F93F6B1F9EED}" type="slidenum">
              <a:rPr lang="de-DE" smtClean="0"/>
              <a:t>16</a:t>
            </a:fld>
            <a:endParaRPr lang="de-DE"/>
          </a:p>
        </p:txBody>
      </p:sp>
      <p:sp>
        <p:nvSpPr>
          <p:cNvPr id="8" name="Inhaltsplatzhalter 7">
            <a:extLst>
              <a:ext uri="{FF2B5EF4-FFF2-40B4-BE49-F238E27FC236}">
                <a16:creationId xmlns:a16="http://schemas.microsoft.com/office/drawing/2014/main" id="{2353C5BA-0A10-4BB3-978D-00B8483A68CD}"/>
              </a:ext>
            </a:extLst>
          </p:cNvPr>
          <p:cNvSpPr>
            <a:spLocks noGrp="1"/>
          </p:cNvSpPr>
          <p:nvPr>
            <p:ph idx="1"/>
          </p:nvPr>
        </p:nvSpPr>
        <p:spPr>
          <a:xfrm>
            <a:off x="252413" y="1462088"/>
            <a:ext cx="10425112" cy="4432688"/>
          </a:xfrm>
          <a:prstGeom prst="rect">
            <a:avLst/>
          </a:prstGeom>
        </p:spPr>
        <p:txBody>
          <a:bodyPr wrap="square">
            <a:spAutoFit/>
          </a:bodyPr>
          <a:lstStyle/>
          <a:p>
            <a:pPr>
              <a:lnSpc>
                <a:spcPct val="115000"/>
              </a:lnSpc>
              <a:spcAft>
                <a:spcPts val="1000"/>
              </a:spcAft>
            </a:pPr>
            <a:r>
              <a:rPr lang="de-DE" sz="2000" dirty="0">
                <a:latin typeface="Arial"/>
                <a:ea typeface="Calibri"/>
                <a:cs typeface="Times New Roman"/>
              </a:rPr>
              <a:t>Rechtliche Rahmenbedingungen</a:t>
            </a:r>
            <a:endParaRPr lang="de-DE" sz="2000" dirty="0">
              <a:ea typeface="Calibri"/>
              <a:cs typeface="Times New Roman"/>
            </a:endParaRPr>
          </a:p>
          <a:p>
            <a:pPr>
              <a:lnSpc>
                <a:spcPct val="115000"/>
              </a:lnSpc>
              <a:spcAft>
                <a:spcPts val="1000"/>
              </a:spcAft>
            </a:pPr>
            <a:r>
              <a:rPr lang="de-DE" sz="2000" dirty="0">
                <a:latin typeface="Arial"/>
                <a:ea typeface="Calibri"/>
                <a:cs typeface="Times New Roman"/>
              </a:rPr>
              <a:t>Weitere Normen:</a:t>
            </a:r>
          </a:p>
          <a:p>
            <a:pPr>
              <a:lnSpc>
                <a:spcPct val="115000"/>
              </a:lnSpc>
              <a:spcAft>
                <a:spcPts val="1000"/>
              </a:spcAft>
            </a:pPr>
            <a:r>
              <a:rPr lang="de-DE" sz="2000" dirty="0">
                <a:latin typeface="Arial"/>
                <a:ea typeface="Calibri"/>
                <a:cs typeface="Times New Roman"/>
              </a:rPr>
              <a:t>ArbStättV und Technische Regel für Arbeitsstätten ASR V3</a:t>
            </a:r>
          </a:p>
          <a:p>
            <a:pPr>
              <a:lnSpc>
                <a:spcPct val="115000"/>
              </a:lnSpc>
              <a:spcAft>
                <a:spcPts val="1000"/>
              </a:spcAft>
            </a:pPr>
            <a:r>
              <a:rPr lang="de-DE" sz="2000" dirty="0">
                <a:latin typeface="Arial"/>
                <a:ea typeface="Calibri"/>
                <a:cs typeface="Times New Roman"/>
              </a:rPr>
              <a:t>BetrSichV und Technische Regel für Betriebssicherheit TRBS 1111</a:t>
            </a:r>
          </a:p>
          <a:p>
            <a:pPr>
              <a:lnSpc>
                <a:spcPct val="115000"/>
              </a:lnSpc>
              <a:spcAft>
                <a:spcPts val="1000"/>
              </a:spcAft>
            </a:pPr>
            <a:r>
              <a:rPr lang="de-DE" sz="2000" dirty="0">
                <a:latin typeface="Arial"/>
                <a:ea typeface="Calibri"/>
                <a:cs typeface="Times New Roman"/>
              </a:rPr>
              <a:t>GefStoffV und Technische Regel für Gefahrstoffe TRGS 400</a:t>
            </a:r>
          </a:p>
          <a:p>
            <a:pPr>
              <a:lnSpc>
                <a:spcPct val="115000"/>
              </a:lnSpc>
              <a:spcAft>
                <a:spcPts val="1000"/>
              </a:spcAft>
            </a:pPr>
            <a:r>
              <a:rPr lang="de-DE" sz="2000" dirty="0">
                <a:latin typeface="Arial"/>
                <a:ea typeface="Calibri"/>
                <a:cs typeface="Times New Roman"/>
              </a:rPr>
              <a:t>BioStoffV und Technische Regel für Biologische Arbeitsstoffe TRBA 400</a:t>
            </a:r>
          </a:p>
          <a:p>
            <a:pPr>
              <a:lnSpc>
                <a:spcPct val="115000"/>
              </a:lnSpc>
              <a:spcAft>
                <a:spcPts val="1000"/>
              </a:spcAft>
            </a:pPr>
            <a:r>
              <a:rPr lang="de-DE" sz="2000" dirty="0">
                <a:latin typeface="Arial"/>
                <a:ea typeface="Calibri"/>
                <a:cs typeface="Times New Roman"/>
              </a:rPr>
              <a:t>Lärm- und Vibrations-Arbeitsschutzverordnung (</a:t>
            </a:r>
            <a:r>
              <a:rPr lang="de-DE" sz="2000" dirty="0" err="1">
                <a:latin typeface="Arial"/>
                <a:ea typeface="Calibri"/>
                <a:cs typeface="Times New Roman"/>
              </a:rPr>
              <a:t>LärmVibrationsArbSchV</a:t>
            </a:r>
            <a:r>
              <a:rPr lang="de-DE" sz="2000" dirty="0">
                <a:latin typeface="Arial"/>
                <a:ea typeface="Calibri"/>
                <a:cs typeface="Times New Roman"/>
              </a:rPr>
              <a:t>) und Technische Regeln TRLV Lärm sowie TRLV Vibrationen</a:t>
            </a:r>
          </a:p>
        </p:txBody>
      </p:sp>
    </p:spTree>
    <p:extLst>
      <p:ext uri="{BB962C8B-B14F-4D97-AF65-F5344CB8AC3E}">
        <p14:creationId xmlns:p14="http://schemas.microsoft.com/office/powerpoint/2010/main" val="28641462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Arbeitssicherheit</a:t>
            </a:r>
          </a:p>
        </p:txBody>
      </p:sp>
      <p:sp>
        <p:nvSpPr>
          <p:cNvPr id="6" name="Datumsplatzhalter 5"/>
          <p:cNvSpPr>
            <a:spLocks noGrp="1"/>
          </p:cNvSpPr>
          <p:nvPr>
            <p:ph type="dt" sz="half" idx="10"/>
          </p:nvPr>
        </p:nvSpPr>
        <p:spPr/>
        <p:txBody>
          <a:bodyPr/>
          <a:lstStyle/>
          <a:p>
            <a:r>
              <a:rPr lang="de-DE" dirty="0"/>
              <a:t> </a:t>
            </a:r>
          </a:p>
        </p:txBody>
      </p:sp>
      <p:sp>
        <p:nvSpPr>
          <p:cNvPr id="4" name="Fußzeilenplatzhalter 3"/>
          <p:cNvSpPr>
            <a:spLocks noGrp="1"/>
          </p:cNvSpPr>
          <p:nvPr>
            <p:ph type="ftr" sz="quarter" idx="11"/>
          </p:nvPr>
        </p:nvSpPr>
        <p:spPr/>
        <p:txBody>
          <a:bodyPr/>
          <a:lstStyle/>
          <a:p>
            <a:r>
              <a:rPr lang="de-DE" dirty="0"/>
              <a:t>Udo PFLEGHAR, 11/2022</a:t>
            </a:r>
          </a:p>
        </p:txBody>
      </p:sp>
      <p:sp>
        <p:nvSpPr>
          <p:cNvPr id="3" name="Foliennummernplatzhalter 2"/>
          <p:cNvSpPr>
            <a:spLocks noGrp="1"/>
          </p:cNvSpPr>
          <p:nvPr>
            <p:ph type="sldNum" sz="quarter" idx="12"/>
          </p:nvPr>
        </p:nvSpPr>
        <p:spPr/>
        <p:txBody>
          <a:bodyPr/>
          <a:lstStyle/>
          <a:p>
            <a:fld id="{94F7F457-6C55-46F2-8458-F93F6B1F9EED}" type="slidenum">
              <a:rPr lang="de-DE" smtClean="0"/>
              <a:t>17</a:t>
            </a:fld>
            <a:endParaRPr lang="de-DE"/>
          </a:p>
        </p:txBody>
      </p:sp>
      <p:sp>
        <p:nvSpPr>
          <p:cNvPr id="8" name="Inhaltsplatzhalter 7">
            <a:extLst>
              <a:ext uri="{FF2B5EF4-FFF2-40B4-BE49-F238E27FC236}">
                <a16:creationId xmlns:a16="http://schemas.microsoft.com/office/drawing/2014/main" id="{2353C5BA-0A10-4BB3-978D-00B8483A68CD}"/>
              </a:ext>
            </a:extLst>
          </p:cNvPr>
          <p:cNvSpPr>
            <a:spLocks noGrp="1"/>
          </p:cNvSpPr>
          <p:nvPr>
            <p:ph idx="1"/>
          </p:nvPr>
        </p:nvSpPr>
        <p:spPr>
          <a:xfrm>
            <a:off x="252413" y="1462088"/>
            <a:ext cx="10425112" cy="5147884"/>
          </a:xfrm>
          <a:prstGeom prst="rect">
            <a:avLst/>
          </a:prstGeom>
        </p:spPr>
        <p:txBody>
          <a:bodyPr wrap="square">
            <a:spAutoFit/>
          </a:bodyPr>
          <a:lstStyle/>
          <a:p>
            <a:pPr>
              <a:lnSpc>
                <a:spcPct val="115000"/>
              </a:lnSpc>
              <a:spcAft>
                <a:spcPts val="1000"/>
              </a:spcAft>
            </a:pPr>
            <a:r>
              <a:rPr lang="de-DE" sz="2000" dirty="0">
                <a:latin typeface="Arial"/>
                <a:ea typeface="Calibri"/>
                <a:cs typeface="Times New Roman"/>
              </a:rPr>
              <a:t>Rechtliche Rahmenbedingungen</a:t>
            </a:r>
            <a:endParaRPr lang="de-DE" sz="2000" dirty="0">
              <a:ea typeface="Calibri"/>
              <a:cs typeface="Times New Roman"/>
            </a:endParaRPr>
          </a:p>
          <a:p>
            <a:pPr>
              <a:lnSpc>
                <a:spcPct val="115000"/>
              </a:lnSpc>
              <a:spcAft>
                <a:spcPts val="1000"/>
              </a:spcAft>
            </a:pPr>
            <a:r>
              <a:rPr lang="de-DE" sz="2000" dirty="0">
                <a:latin typeface="Arial"/>
                <a:ea typeface="Calibri"/>
                <a:cs typeface="Times New Roman"/>
              </a:rPr>
              <a:t>Weitere Normen:</a:t>
            </a:r>
          </a:p>
          <a:p>
            <a:pPr>
              <a:lnSpc>
                <a:spcPct val="115000"/>
              </a:lnSpc>
              <a:spcAft>
                <a:spcPts val="1000"/>
              </a:spcAft>
            </a:pPr>
            <a:r>
              <a:rPr lang="de-DE" sz="2000" dirty="0">
                <a:latin typeface="Arial"/>
                <a:ea typeface="Calibri"/>
                <a:cs typeface="Times New Roman"/>
              </a:rPr>
              <a:t>Verordnung zu künstlicher optischer Strahlung (</a:t>
            </a:r>
            <a:r>
              <a:rPr lang="de-DE" sz="2000" dirty="0" err="1">
                <a:latin typeface="Arial"/>
                <a:ea typeface="Calibri"/>
                <a:cs typeface="Times New Roman"/>
              </a:rPr>
              <a:t>OStrV</a:t>
            </a:r>
            <a:r>
              <a:rPr lang="de-DE" sz="2000" dirty="0">
                <a:latin typeface="Arial"/>
                <a:ea typeface="Calibri"/>
                <a:cs typeface="Times New Roman"/>
              </a:rPr>
              <a:t>) und Technische Regeln TROS</a:t>
            </a:r>
          </a:p>
          <a:p>
            <a:pPr>
              <a:lnSpc>
                <a:spcPct val="115000"/>
              </a:lnSpc>
              <a:spcAft>
                <a:spcPts val="1000"/>
              </a:spcAft>
            </a:pPr>
            <a:r>
              <a:rPr lang="de-DE" sz="2000" dirty="0">
                <a:latin typeface="Arial"/>
                <a:ea typeface="Calibri"/>
                <a:cs typeface="Times New Roman"/>
              </a:rPr>
              <a:t>Verordnung zu elektromagnetischen Feldern (EMFV) und Technische Regeln TREMF</a:t>
            </a:r>
          </a:p>
          <a:p>
            <a:pPr>
              <a:lnSpc>
                <a:spcPct val="115000"/>
              </a:lnSpc>
              <a:spcAft>
                <a:spcPts val="1000"/>
              </a:spcAft>
            </a:pPr>
            <a:r>
              <a:rPr lang="de-DE" sz="2000" dirty="0">
                <a:latin typeface="Arial"/>
                <a:ea typeface="Calibri"/>
                <a:cs typeface="Times New Roman"/>
              </a:rPr>
              <a:t>Verordnung zur arbeitsmedizinischen Vorsorge (</a:t>
            </a:r>
            <a:r>
              <a:rPr lang="de-DE" sz="2000" dirty="0" err="1">
                <a:latin typeface="Arial"/>
                <a:ea typeface="Calibri"/>
                <a:cs typeface="Times New Roman"/>
              </a:rPr>
              <a:t>ArbMedVV</a:t>
            </a:r>
            <a:r>
              <a:rPr lang="de-DE" sz="2000" dirty="0">
                <a:latin typeface="Arial"/>
                <a:ea typeface="Calibri"/>
                <a:cs typeface="Times New Roman"/>
              </a:rPr>
              <a:t>) und Arbeitsmedizinische Regel AMR 3.2</a:t>
            </a:r>
          </a:p>
          <a:p>
            <a:pPr>
              <a:lnSpc>
                <a:spcPct val="115000"/>
              </a:lnSpc>
              <a:spcAft>
                <a:spcPts val="1000"/>
              </a:spcAft>
            </a:pPr>
            <a:r>
              <a:rPr lang="de-DE" sz="2000" dirty="0">
                <a:latin typeface="Arial"/>
                <a:ea typeface="Calibri"/>
                <a:cs typeface="Times New Roman"/>
              </a:rPr>
              <a:t>Mutterschutzgesetz (MuSchG)</a:t>
            </a:r>
          </a:p>
          <a:p>
            <a:pPr>
              <a:lnSpc>
                <a:spcPct val="115000"/>
              </a:lnSpc>
              <a:spcAft>
                <a:spcPts val="1000"/>
              </a:spcAft>
            </a:pPr>
            <a:r>
              <a:rPr lang="de-DE" sz="2000" dirty="0">
                <a:latin typeface="Arial"/>
                <a:ea typeface="Calibri"/>
                <a:cs typeface="Times New Roman"/>
              </a:rPr>
              <a:t>Jugendarbeitsschutzgesetz (</a:t>
            </a:r>
            <a:r>
              <a:rPr lang="de-DE" sz="2000" dirty="0" err="1">
                <a:latin typeface="Arial"/>
                <a:ea typeface="Calibri"/>
                <a:cs typeface="Times New Roman"/>
              </a:rPr>
              <a:t>JArbSchG</a:t>
            </a:r>
            <a:r>
              <a:rPr lang="de-DE" sz="2000" dirty="0">
                <a:latin typeface="Arial"/>
                <a:ea typeface="Calibri"/>
                <a:cs typeface="Times New Roman"/>
              </a:rPr>
              <a:t>)</a:t>
            </a:r>
            <a:endParaRPr lang="de-DE" sz="2000" dirty="0">
              <a:ea typeface="Calibri"/>
              <a:cs typeface="Times New Roman"/>
            </a:endParaRPr>
          </a:p>
        </p:txBody>
      </p:sp>
    </p:spTree>
    <p:extLst>
      <p:ext uri="{BB962C8B-B14F-4D97-AF65-F5344CB8AC3E}">
        <p14:creationId xmlns:p14="http://schemas.microsoft.com/office/powerpoint/2010/main" val="37934698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Arbeitssicherheit</a:t>
            </a:r>
          </a:p>
        </p:txBody>
      </p:sp>
      <p:sp>
        <p:nvSpPr>
          <p:cNvPr id="6" name="Datumsplatzhalter 5"/>
          <p:cNvSpPr>
            <a:spLocks noGrp="1"/>
          </p:cNvSpPr>
          <p:nvPr>
            <p:ph type="dt" sz="half" idx="10"/>
          </p:nvPr>
        </p:nvSpPr>
        <p:spPr/>
        <p:txBody>
          <a:bodyPr/>
          <a:lstStyle/>
          <a:p>
            <a:r>
              <a:rPr lang="de-DE" dirty="0"/>
              <a:t> </a:t>
            </a:r>
          </a:p>
        </p:txBody>
      </p:sp>
      <p:sp>
        <p:nvSpPr>
          <p:cNvPr id="4" name="Fußzeilenplatzhalter 3"/>
          <p:cNvSpPr>
            <a:spLocks noGrp="1"/>
          </p:cNvSpPr>
          <p:nvPr>
            <p:ph type="ftr" sz="quarter" idx="11"/>
          </p:nvPr>
        </p:nvSpPr>
        <p:spPr/>
        <p:txBody>
          <a:bodyPr/>
          <a:lstStyle/>
          <a:p>
            <a:r>
              <a:rPr lang="de-DE" dirty="0"/>
              <a:t>Udo PFLEGHAR, 11/2022</a:t>
            </a:r>
          </a:p>
        </p:txBody>
      </p:sp>
      <p:sp>
        <p:nvSpPr>
          <p:cNvPr id="3" name="Foliennummernplatzhalter 2"/>
          <p:cNvSpPr>
            <a:spLocks noGrp="1"/>
          </p:cNvSpPr>
          <p:nvPr>
            <p:ph type="sldNum" sz="quarter" idx="12"/>
          </p:nvPr>
        </p:nvSpPr>
        <p:spPr/>
        <p:txBody>
          <a:bodyPr/>
          <a:lstStyle/>
          <a:p>
            <a:fld id="{94F7F457-6C55-46F2-8458-F93F6B1F9EED}" type="slidenum">
              <a:rPr lang="de-DE" smtClean="0"/>
              <a:t>18</a:t>
            </a:fld>
            <a:endParaRPr lang="de-DE"/>
          </a:p>
        </p:txBody>
      </p:sp>
      <p:sp>
        <p:nvSpPr>
          <p:cNvPr id="8" name="Inhaltsplatzhalter 7">
            <a:extLst>
              <a:ext uri="{FF2B5EF4-FFF2-40B4-BE49-F238E27FC236}">
                <a16:creationId xmlns:a16="http://schemas.microsoft.com/office/drawing/2014/main" id="{2353C5BA-0A10-4BB3-978D-00B8483A68CD}"/>
              </a:ext>
            </a:extLst>
          </p:cNvPr>
          <p:cNvSpPr>
            <a:spLocks noGrp="1"/>
          </p:cNvSpPr>
          <p:nvPr>
            <p:ph idx="1"/>
          </p:nvPr>
        </p:nvSpPr>
        <p:spPr>
          <a:xfrm>
            <a:off x="252413" y="1462088"/>
            <a:ext cx="10425112" cy="4318875"/>
          </a:xfrm>
          <a:prstGeom prst="rect">
            <a:avLst/>
          </a:prstGeom>
        </p:spPr>
        <p:txBody>
          <a:bodyPr wrap="square">
            <a:spAutoFit/>
          </a:bodyPr>
          <a:lstStyle/>
          <a:p>
            <a:pPr>
              <a:lnSpc>
                <a:spcPct val="115000"/>
              </a:lnSpc>
              <a:spcAft>
                <a:spcPts val="1000"/>
              </a:spcAft>
            </a:pPr>
            <a:r>
              <a:rPr lang="de-DE" sz="2000" dirty="0">
                <a:latin typeface="Arial"/>
                <a:ea typeface="Calibri"/>
                <a:cs typeface="Times New Roman"/>
              </a:rPr>
              <a:t>Rechtliche Rahmenbedingungen</a:t>
            </a:r>
            <a:br>
              <a:rPr lang="de-DE" sz="2000" dirty="0">
                <a:latin typeface="Arial"/>
                <a:ea typeface="Calibri"/>
                <a:cs typeface="Times New Roman"/>
              </a:rPr>
            </a:br>
            <a:br>
              <a:rPr lang="de-DE" sz="2000" dirty="0">
                <a:latin typeface="Arial"/>
                <a:ea typeface="Calibri"/>
                <a:cs typeface="Times New Roman"/>
              </a:rPr>
            </a:br>
            <a:r>
              <a:rPr lang="de-DE" sz="2000" dirty="0" err="1">
                <a:latin typeface="Arial"/>
                <a:ea typeface="Calibri"/>
                <a:cs typeface="Times New Roman"/>
              </a:rPr>
              <a:t>Arbeitssichheitsgesetz</a:t>
            </a:r>
            <a:r>
              <a:rPr lang="de-DE" sz="2000" dirty="0">
                <a:latin typeface="Arial"/>
                <a:ea typeface="Calibri"/>
                <a:cs typeface="Times New Roman"/>
              </a:rPr>
              <a:t> (1973, zuletzt geändert 2006) (ASiG): </a:t>
            </a:r>
            <a:br>
              <a:rPr lang="de-DE" sz="2000" dirty="0">
                <a:latin typeface="Arial"/>
                <a:ea typeface="Calibri"/>
                <a:cs typeface="Times New Roman"/>
              </a:rPr>
            </a:br>
            <a:br>
              <a:rPr lang="de-DE" sz="2000" dirty="0">
                <a:latin typeface="Arial"/>
                <a:ea typeface="Calibri"/>
                <a:cs typeface="Times New Roman"/>
              </a:rPr>
            </a:br>
            <a:r>
              <a:rPr lang="de-DE" sz="2000" dirty="0">
                <a:latin typeface="Arial"/>
                <a:ea typeface="Calibri"/>
                <a:cs typeface="Times New Roman"/>
              </a:rPr>
              <a:t>Gesetz über </a:t>
            </a:r>
            <a:br>
              <a:rPr lang="de-DE" sz="2000" dirty="0">
                <a:latin typeface="Arial"/>
                <a:ea typeface="Calibri"/>
                <a:cs typeface="Times New Roman"/>
              </a:rPr>
            </a:br>
            <a:br>
              <a:rPr lang="de-DE" sz="2000" dirty="0">
                <a:latin typeface="Arial"/>
                <a:ea typeface="Calibri"/>
                <a:cs typeface="Times New Roman"/>
              </a:rPr>
            </a:br>
            <a:r>
              <a:rPr lang="de-DE" sz="2000" dirty="0">
                <a:latin typeface="Arial"/>
                <a:ea typeface="Calibri"/>
                <a:cs typeface="Times New Roman"/>
              </a:rPr>
              <a:t>Betriebsärzte, </a:t>
            </a:r>
            <a:br>
              <a:rPr lang="de-DE" sz="2000" dirty="0">
                <a:latin typeface="Arial"/>
                <a:ea typeface="Calibri"/>
                <a:cs typeface="Times New Roman"/>
              </a:rPr>
            </a:br>
            <a:br>
              <a:rPr lang="de-DE" sz="2000" dirty="0">
                <a:latin typeface="Arial"/>
                <a:ea typeface="Calibri"/>
                <a:cs typeface="Times New Roman"/>
              </a:rPr>
            </a:br>
            <a:r>
              <a:rPr lang="de-DE" sz="2000" dirty="0">
                <a:latin typeface="Arial"/>
                <a:ea typeface="Calibri"/>
                <a:cs typeface="Times New Roman"/>
              </a:rPr>
              <a:t>Sicherheitsingenieure und </a:t>
            </a:r>
            <a:br>
              <a:rPr lang="de-DE" sz="2000" dirty="0">
                <a:latin typeface="Arial"/>
                <a:ea typeface="Calibri"/>
                <a:cs typeface="Times New Roman"/>
              </a:rPr>
            </a:br>
            <a:br>
              <a:rPr lang="de-DE" sz="2000" dirty="0">
                <a:latin typeface="Arial"/>
                <a:ea typeface="Calibri"/>
                <a:cs typeface="Times New Roman"/>
              </a:rPr>
            </a:br>
            <a:r>
              <a:rPr lang="de-DE" sz="2000" dirty="0">
                <a:latin typeface="Arial"/>
                <a:ea typeface="Calibri"/>
                <a:cs typeface="Times New Roman"/>
              </a:rPr>
              <a:t>andere Fachkräfte für Arbeitssicherheit</a:t>
            </a:r>
            <a:br>
              <a:rPr lang="de-DE" sz="2000" dirty="0">
                <a:latin typeface="Arial"/>
                <a:ea typeface="Calibri"/>
                <a:cs typeface="Times New Roman"/>
              </a:rPr>
            </a:br>
            <a:endParaRPr lang="de-DE" sz="2000" dirty="0">
              <a:ea typeface="Calibri"/>
              <a:cs typeface="Times New Roman"/>
            </a:endParaRPr>
          </a:p>
        </p:txBody>
      </p:sp>
    </p:spTree>
    <p:extLst>
      <p:ext uri="{BB962C8B-B14F-4D97-AF65-F5344CB8AC3E}">
        <p14:creationId xmlns:p14="http://schemas.microsoft.com/office/powerpoint/2010/main" val="2808356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Arbeitssicherheit</a:t>
            </a:r>
          </a:p>
        </p:txBody>
      </p:sp>
      <p:sp>
        <p:nvSpPr>
          <p:cNvPr id="6" name="Datumsplatzhalter 5"/>
          <p:cNvSpPr>
            <a:spLocks noGrp="1"/>
          </p:cNvSpPr>
          <p:nvPr>
            <p:ph type="dt" sz="half" idx="10"/>
          </p:nvPr>
        </p:nvSpPr>
        <p:spPr/>
        <p:txBody>
          <a:bodyPr/>
          <a:lstStyle/>
          <a:p>
            <a:r>
              <a:rPr lang="de-DE" dirty="0"/>
              <a:t> </a:t>
            </a:r>
          </a:p>
        </p:txBody>
      </p:sp>
      <p:sp>
        <p:nvSpPr>
          <p:cNvPr id="4" name="Fußzeilenplatzhalter 3"/>
          <p:cNvSpPr>
            <a:spLocks noGrp="1"/>
          </p:cNvSpPr>
          <p:nvPr>
            <p:ph type="ftr" sz="quarter" idx="11"/>
          </p:nvPr>
        </p:nvSpPr>
        <p:spPr/>
        <p:txBody>
          <a:bodyPr/>
          <a:lstStyle/>
          <a:p>
            <a:r>
              <a:rPr lang="de-DE" dirty="0"/>
              <a:t>Udo PFLEGHAR, 11/2022</a:t>
            </a:r>
          </a:p>
        </p:txBody>
      </p:sp>
      <p:sp>
        <p:nvSpPr>
          <p:cNvPr id="3" name="Foliennummernplatzhalter 2"/>
          <p:cNvSpPr>
            <a:spLocks noGrp="1"/>
          </p:cNvSpPr>
          <p:nvPr>
            <p:ph type="sldNum" sz="quarter" idx="12"/>
          </p:nvPr>
        </p:nvSpPr>
        <p:spPr/>
        <p:txBody>
          <a:bodyPr/>
          <a:lstStyle/>
          <a:p>
            <a:fld id="{94F7F457-6C55-46F2-8458-F93F6B1F9EED}" type="slidenum">
              <a:rPr lang="de-DE" smtClean="0"/>
              <a:t>19</a:t>
            </a:fld>
            <a:endParaRPr lang="de-DE"/>
          </a:p>
        </p:txBody>
      </p:sp>
      <p:sp>
        <p:nvSpPr>
          <p:cNvPr id="8" name="Inhaltsplatzhalter 7">
            <a:extLst>
              <a:ext uri="{FF2B5EF4-FFF2-40B4-BE49-F238E27FC236}">
                <a16:creationId xmlns:a16="http://schemas.microsoft.com/office/drawing/2014/main" id="{2353C5BA-0A10-4BB3-978D-00B8483A68CD}"/>
              </a:ext>
            </a:extLst>
          </p:cNvPr>
          <p:cNvSpPr>
            <a:spLocks noGrp="1"/>
          </p:cNvSpPr>
          <p:nvPr>
            <p:ph idx="1"/>
          </p:nvPr>
        </p:nvSpPr>
        <p:spPr>
          <a:xfrm>
            <a:off x="252413" y="1462088"/>
            <a:ext cx="10425112" cy="5637184"/>
          </a:xfrm>
          <a:prstGeom prst="rect">
            <a:avLst/>
          </a:prstGeom>
        </p:spPr>
        <p:txBody>
          <a:bodyPr wrap="square">
            <a:spAutoFit/>
          </a:bodyPr>
          <a:lstStyle/>
          <a:p>
            <a:pPr>
              <a:lnSpc>
                <a:spcPct val="115000"/>
              </a:lnSpc>
              <a:spcAft>
                <a:spcPts val="1000"/>
              </a:spcAft>
            </a:pPr>
            <a:r>
              <a:rPr lang="de-DE" sz="2000" dirty="0">
                <a:latin typeface="Arial"/>
                <a:ea typeface="Calibri"/>
                <a:cs typeface="Times New Roman"/>
              </a:rPr>
              <a:t>Rechtliche Rahmenbedingungen</a:t>
            </a:r>
            <a:endParaRPr lang="de-DE" sz="2000" dirty="0">
              <a:ea typeface="Calibri"/>
              <a:cs typeface="Times New Roman"/>
            </a:endParaRPr>
          </a:p>
          <a:p>
            <a:pPr>
              <a:lnSpc>
                <a:spcPct val="115000"/>
              </a:lnSpc>
              <a:spcAft>
                <a:spcPts val="1000"/>
              </a:spcAft>
            </a:pPr>
            <a:r>
              <a:rPr lang="de-DE" sz="2000" dirty="0">
                <a:latin typeface="Arial"/>
                <a:ea typeface="Calibri"/>
                <a:cs typeface="Times New Roman"/>
              </a:rPr>
              <a:t>Durch das ASiG und das Erfordernis der Betriebsärzte und anderer Sicherheitsfachkräfte soll erreicht werden, dass:</a:t>
            </a:r>
            <a:br>
              <a:rPr lang="de-DE" sz="2000" dirty="0">
                <a:latin typeface="Arial"/>
                <a:ea typeface="Calibri"/>
                <a:cs typeface="Times New Roman"/>
              </a:rPr>
            </a:br>
            <a:br>
              <a:rPr lang="de-DE" sz="2000" dirty="0">
                <a:latin typeface="Arial"/>
                <a:ea typeface="Calibri"/>
                <a:cs typeface="Times New Roman"/>
              </a:rPr>
            </a:br>
            <a:r>
              <a:rPr lang="de-DE" sz="2000" dirty="0">
                <a:latin typeface="Arial"/>
                <a:ea typeface="Calibri"/>
                <a:cs typeface="Times New Roman"/>
              </a:rPr>
              <a:t>die dem Arbeitsschutz und der Unfallverhütung dienenden Vorschriften den besonderen Betriebsverhältnissen entsprechend angewandt werden,</a:t>
            </a:r>
            <a:br>
              <a:rPr lang="de-DE" sz="2000" dirty="0">
                <a:latin typeface="Arial"/>
                <a:ea typeface="Calibri"/>
                <a:cs typeface="Times New Roman"/>
              </a:rPr>
            </a:br>
            <a:br>
              <a:rPr lang="de-DE" sz="2000" dirty="0">
                <a:latin typeface="Arial"/>
                <a:ea typeface="Calibri"/>
                <a:cs typeface="Times New Roman"/>
              </a:rPr>
            </a:br>
            <a:r>
              <a:rPr lang="de-DE" sz="2000" dirty="0">
                <a:latin typeface="Arial"/>
                <a:ea typeface="Calibri"/>
                <a:cs typeface="Times New Roman"/>
              </a:rPr>
              <a:t>gesicherte arbeitsmedizinische und sicherheitstechnische Erkenntnisse zur Verbesserung des Arbeitsschutzes und der Unfallverhütung verwirklicht werden können, </a:t>
            </a:r>
            <a:br>
              <a:rPr lang="de-DE" sz="2000" dirty="0">
                <a:latin typeface="Arial"/>
                <a:ea typeface="Calibri"/>
                <a:cs typeface="Times New Roman"/>
              </a:rPr>
            </a:br>
            <a:br>
              <a:rPr lang="de-DE" sz="2000" dirty="0">
                <a:latin typeface="Arial"/>
                <a:ea typeface="Calibri"/>
                <a:cs typeface="Times New Roman"/>
              </a:rPr>
            </a:br>
            <a:r>
              <a:rPr lang="de-DE" sz="2000" dirty="0">
                <a:latin typeface="Arial"/>
                <a:ea typeface="Calibri"/>
                <a:cs typeface="Times New Roman"/>
              </a:rPr>
              <a:t>die dem Arbeitsschutz und der Unfallverhütung dienenden Maßnahmen einen möglichst hohen Wirkungsgrad erreichen.“</a:t>
            </a:r>
            <a:br>
              <a:rPr lang="de-DE" sz="2000" dirty="0">
                <a:latin typeface="Arial"/>
                <a:ea typeface="Calibri"/>
                <a:cs typeface="Times New Roman"/>
              </a:rPr>
            </a:br>
            <a:br>
              <a:rPr lang="de-DE" sz="2000" dirty="0">
                <a:latin typeface="Arial"/>
                <a:ea typeface="Calibri"/>
                <a:cs typeface="Times New Roman"/>
              </a:rPr>
            </a:br>
            <a:endParaRPr lang="de-DE" sz="2000" dirty="0">
              <a:ea typeface="Calibri"/>
              <a:cs typeface="Times New Roman"/>
            </a:endParaRPr>
          </a:p>
        </p:txBody>
      </p:sp>
    </p:spTree>
    <p:extLst>
      <p:ext uri="{BB962C8B-B14F-4D97-AF65-F5344CB8AC3E}">
        <p14:creationId xmlns:p14="http://schemas.microsoft.com/office/powerpoint/2010/main" val="3319300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43406E-7BEB-4F55-BFB8-00B6154608B6}"/>
              </a:ext>
            </a:extLst>
          </p:cNvPr>
          <p:cNvSpPr>
            <a:spLocks noGrp="1"/>
          </p:cNvSpPr>
          <p:nvPr>
            <p:ph type="title"/>
          </p:nvPr>
        </p:nvSpPr>
        <p:spPr/>
        <p:txBody>
          <a:bodyPr/>
          <a:lstStyle/>
          <a:p>
            <a:r>
              <a:rPr lang="de-DE" dirty="0"/>
              <a:t>Modulüberblick</a:t>
            </a:r>
          </a:p>
        </p:txBody>
      </p:sp>
      <p:sp>
        <p:nvSpPr>
          <p:cNvPr id="3" name="Inhaltsplatzhalter 2">
            <a:extLst>
              <a:ext uri="{FF2B5EF4-FFF2-40B4-BE49-F238E27FC236}">
                <a16:creationId xmlns:a16="http://schemas.microsoft.com/office/drawing/2014/main" id="{B492CD14-1EFE-400E-A005-F5AE74F43B11}"/>
              </a:ext>
            </a:extLst>
          </p:cNvPr>
          <p:cNvSpPr>
            <a:spLocks noGrp="1"/>
          </p:cNvSpPr>
          <p:nvPr>
            <p:ph idx="1"/>
          </p:nvPr>
        </p:nvSpPr>
        <p:spPr/>
        <p:txBody>
          <a:bodyPr>
            <a:normAutofit lnSpcReduction="10000"/>
          </a:bodyPr>
          <a:lstStyle/>
          <a:p>
            <a:r>
              <a:rPr lang="de-DE" b="0" dirty="0"/>
              <a:t>Modul 1: Rechtsgeschichte, Staatsorganisation, Rechtssystematik</a:t>
            </a:r>
          </a:p>
          <a:p>
            <a:endParaRPr lang="de-DE" dirty="0"/>
          </a:p>
          <a:p>
            <a:r>
              <a:rPr lang="de-DE" dirty="0"/>
              <a:t>Modul 2: 	Arbeitssicherheit</a:t>
            </a:r>
          </a:p>
          <a:p>
            <a:endParaRPr lang="de-DE" dirty="0"/>
          </a:p>
          <a:p>
            <a:r>
              <a:rPr lang="de-DE" dirty="0"/>
              <a:t>Modul 3:	REACH, Gentechnik</a:t>
            </a:r>
          </a:p>
          <a:p>
            <a:endParaRPr lang="de-DE" b="0" dirty="0"/>
          </a:p>
          <a:p>
            <a:r>
              <a:rPr lang="de-DE" b="0" dirty="0"/>
              <a:t>Modul 4:	Umweltstrafrecht und 	</a:t>
            </a:r>
            <a:br>
              <a:rPr lang="de-DE" b="0" dirty="0"/>
            </a:br>
            <a:r>
              <a:rPr lang="de-DE" b="0" dirty="0"/>
              <a:t>		Bundesimmissionsschutzgesetz</a:t>
            </a:r>
          </a:p>
          <a:p>
            <a:endParaRPr lang="de-DE" b="0" dirty="0"/>
          </a:p>
          <a:p>
            <a:r>
              <a:rPr lang="de-DE" b="0" dirty="0"/>
              <a:t>Modul 5: 	Schutz der Arbeitsergebnisse</a:t>
            </a:r>
          </a:p>
          <a:p>
            <a:endParaRPr lang="de-DE" dirty="0"/>
          </a:p>
        </p:txBody>
      </p:sp>
    </p:spTree>
    <p:extLst>
      <p:ext uri="{BB962C8B-B14F-4D97-AF65-F5344CB8AC3E}">
        <p14:creationId xmlns:p14="http://schemas.microsoft.com/office/powerpoint/2010/main" val="20015174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Arbeitssicherheit</a:t>
            </a:r>
          </a:p>
        </p:txBody>
      </p:sp>
      <p:sp>
        <p:nvSpPr>
          <p:cNvPr id="6" name="Datumsplatzhalter 5"/>
          <p:cNvSpPr>
            <a:spLocks noGrp="1"/>
          </p:cNvSpPr>
          <p:nvPr>
            <p:ph type="dt" sz="half" idx="10"/>
          </p:nvPr>
        </p:nvSpPr>
        <p:spPr/>
        <p:txBody>
          <a:bodyPr/>
          <a:lstStyle/>
          <a:p>
            <a:r>
              <a:rPr lang="de-DE" dirty="0"/>
              <a:t> </a:t>
            </a:r>
          </a:p>
        </p:txBody>
      </p:sp>
      <p:sp>
        <p:nvSpPr>
          <p:cNvPr id="4" name="Fußzeilenplatzhalter 3"/>
          <p:cNvSpPr>
            <a:spLocks noGrp="1"/>
          </p:cNvSpPr>
          <p:nvPr>
            <p:ph type="ftr" sz="quarter" idx="11"/>
          </p:nvPr>
        </p:nvSpPr>
        <p:spPr/>
        <p:txBody>
          <a:bodyPr/>
          <a:lstStyle/>
          <a:p>
            <a:r>
              <a:rPr lang="de-DE" dirty="0"/>
              <a:t>Udo PFLEGHAR, 11/2022</a:t>
            </a:r>
          </a:p>
        </p:txBody>
      </p:sp>
      <p:sp>
        <p:nvSpPr>
          <p:cNvPr id="3" name="Foliennummernplatzhalter 2"/>
          <p:cNvSpPr>
            <a:spLocks noGrp="1"/>
          </p:cNvSpPr>
          <p:nvPr>
            <p:ph type="sldNum" sz="quarter" idx="12"/>
          </p:nvPr>
        </p:nvSpPr>
        <p:spPr/>
        <p:txBody>
          <a:bodyPr/>
          <a:lstStyle/>
          <a:p>
            <a:fld id="{94F7F457-6C55-46F2-8458-F93F6B1F9EED}" type="slidenum">
              <a:rPr lang="de-DE" smtClean="0"/>
              <a:t>20</a:t>
            </a:fld>
            <a:endParaRPr lang="de-DE"/>
          </a:p>
        </p:txBody>
      </p:sp>
      <p:sp>
        <p:nvSpPr>
          <p:cNvPr id="8" name="Inhaltsplatzhalter 7">
            <a:extLst>
              <a:ext uri="{FF2B5EF4-FFF2-40B4-BE49-F238E27FC236}">
                <a16:creationId xmlns:a16="http://schemas.microsoft.com/office/drawing/2014/main" id="{FAFFAFED-4B5F-499D-B0DA-EC3FBD804C74}"/>
              </a:ext>
            </a:extLst>
          </p:cNvPr>
          <p:cNvSpPr>
            <a:spLocks noGrp="1"/>
          </p:cNvSpPr>
          <p:nvPr>
            <p:ph idx="1"/>
          </p:nvPr>
        </p:nvSpPr>
        <p:spPr>
          <a:xfrm>
            <a:off x="252413" y="1462088"/>
            <a:ext cx="10425112" cy="4309578"/>
          </a:xfrm>
          <a:prstGeom prst="rect">
            <a:avLst/>
          </a:prstGeom>
        </p:spPr>
        <p:txBody>
          <a:bodyPr wrap="square">
            <a:spAutoFit/>
          </a:bodyPr>
          <a:lstStyle/>
          <a:p>
            <a:pPr>
              <a:lnSpc>
                <a:spcPct val="115000"/>
              </a:lnSpc>
            </a:pPr>
            <a:r>
              <a:rPr lang="de-DE" sz="2000" dirty="0">
                <a:latin typeface="Arial" panose="020B0604020202020204" pitchFamily="34" charset="0"/>
                <a:ea typeface="Calibri"/>
                <a:cs typeface="Arial" panose="020B0604020202020204" pitchFamily="34" charset="0"/>
              </a:rPr>
              <a:t>Deutsche Gesetzliche Unfallversicherung:</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Spitzenverband der Unfallversicherungsträger</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Um Ihren umfassenden Aufträgen nach §§ 14 ff. SGB VII nachzukommen, erlassen die Unfallversicherungsträger (UV-Träger)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	Unfallverhütungsvorschriften (</a:t>
            </a:r>
            <a:r>
              <a:rPr lang="de-DE" sz="2000" dirty="0" err="1">
                <a:latin typeface="Arial" panose="020B0604020202020204" pitchFamily="34" charset="0"/>
                <a:ea typeface="Calibri"/>
                <a:cs typeface="Arial" panose="020B0604020202020204" pitchFamily="34" charset="0"/>
              </a:rPr>
              <a:t>UVVen</a:t>
            </a:r>
            <a:r>
              <a:rPr lang="de-DE" sz="2000" dirty="0">
                <a:latin typeface="Arial" panose="020B0604020202020204" pitchFamily="34" charset="0"/>
                <a:ea typeface="Calibri"/>
                <a:cs typeface="Arial" panose="020B0604020202020204" pitchFamily="34" charset="0"/>
              </a:rPr>
              <a:t>),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deren Einhaltung von den Aufsichtsdiensten der UV-Träger überprüft wird.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endParaRPr lang="de-DE" sz="2000" dirty="0">
              <a:latin typeface="Arial" panose="020B0604020202020204" pitchFamily="34" charset="0"/>
              <a:ea typeface="Calibri"/>
              <a:cs typeface="Arial" panose="020B0604020202020204" pitchFamily="34" charset="0"/>
            </a:endParaRPr>
          </a:p>
        </p:txBody>
      </p:sp>
    </p:spTree>
    <p:extLst>
      <p:ext uri="{BB962C8B-B14F-4D97-AF65-F5344CB8AC3E}">
        <p14:creationId xmlns:p14="http://schemas.microsoft.com/office/powerpoint/2010/main" val="14189099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Arbeitssicherheit</a:t>
            </a:r>
          </a:p>
        </p:txBody>
      </p:sp>
      <p:sp>
        <p:nvSpPr>
          <p:cNvPr id="6" name="Datumsplatzhalter 5"/>
          <p:cNvSpPr>
            <a:spLocks noGrp="1"/>
          </p:cNvSpPr>
          <p:nvPr>
            <p:ph type="dt" sz="half" idx="10"/>
          </p:nvPr>
        </p:nvSpPr>
        <p:spPr/>
        <p:txBody>
          <a:bodyPr/>
          <a:lstStyle/>
          <a:p>
            <a:r>
              <a:rPr lang="de-DE" dirty="0"/>
              <a:t> </a:t>
            </a:r>
          </a:p>
        </p:txBody>
      </p:sp>
      <p:sp>
        <p:nvSpPr>
          <p:cNvPr id="4" name="Fußzeilenplatzhalter 3"/>
          <p:cNvSpPr>
            <a:spLocks noGrp="1"/>
          </p:cNvSpPr>
          <p:nvPr>
            <p:ph type="ftr" sz="quarter" idx="11"/>
          </p:nvPr>
        </p:nvSpPr>
        <p:spPr/>
        <p:txBody>
          <a:bodyPr/>
          <a:lstStyle/>
          <a:p>
            <a:r>
              <a:rPr lang="de-DE" dirty="0"/>
              <a:t>Udo PFLEGHAR, 11/2022</a:t>
            </a:r>
          </a:p>
        </p:txBody>
      </p:sp>
      <p:sp>
        <p:nvSpPr>
          <p:cNvPr id="3" name="Foliennummernplatzhalter 2"/>
          <p:cNvSpPr>
            <a:spLocks noGrp="1"/>
          </p:cNvSpPr>
          <p:nvPr>
            <p:ph type="sldNum" sz="quarter" idx="12"/>
          </p:nvPr>
        </p:nvSpPr>
        <p:spPr/>
        <p:txBody>
          <a:bodyPr/>
          <a:lstStyle/>
          <a:p>
            <a:fld id="{94F7F457-6C55-46F2-8458-F93F6B1F9EED}" type="slidenum">
              <a:rPr lang="de-DE" smtClean="0"/>
              <a:t>21</a:t>
            </a:fld>
            <a:endParaRPr lang="de-DE"/>
          </a:p>
        </p:txBody>
      </p:sp>
      <p:sp>
        <p:nvSpPr>
          <p:cNvPr id="8" name="Inhaltsplatzhalter 7">
            <a:extLst>
              <a:ext uri="{FF2B5EF4-FFF2-40B4-BE49-F238E27FC236}">
                <a16:creationId xmlns:a16="http://schemas.microsoft.com/office/drawing/2014/main" id="{FAFFAFED-4B5F-499D-B0DA-EC3FBD804C74}"/>
              </a:ext>
            </a:extLst>
          </p:cNvPr>
          <p:cNvSpPr>
            <a:spLocks noGrp="1"/>
          </p:cNvSpPr>
          <p:nvPr>
            <p:ph idx="1"/>
          </p:nvPr>
        </p:nvSpPr>
        <p:spPr>
          <a:xfrm>
            <a:off x="252413" y="1462088"/>
            <a:ext cx="10425112" cy="3601692"/>
          </a:xfrm>
          <a:prstGeom prst="rect">
            <a:avLst/>
          </a:prstGeom>
        </p:spPr>
        <p:txBody>
          <a:bodyPr wrap="square">
            <a:spAutoFit/>
          </a:bodyPr>
          <a:lstStyle/>
          <a:p>
            <a:pPr>
              <a:lnSpc>
                <a:spcPct val="115000"/>
              </a:lnSpc>
            </a:pPr>
            <a:r>
              <a:rPr lang="de-DE" sz="2000" dirty="0">
                <a:latin typeface="Arial" panose="020B0604020202020204" pitchFamily="34" charset="0"/>
                <a:ea typeface="Calibri"/>
                <a:cs typeface="Arial" panose="020B0604020202020204" pitchFamily="34" charset="0"/>
              </a:rPr>
              <a:t>Deutsche Gesetzliche Unfallversicherung:</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Spitzenverband der Unfallversicherungsträger</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Unterhalb dieser Vorschriftenebene haben sie zudem ein umfassendes Regelwerk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	Regeln, Informationen und Grundsätze</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zur Unterstützung der Unternehmer und Versicherten bei der Wahrnehmung ihrer Pflichten im Bereich Sicherheit und Gesundheit erarbeitet.</a:t>
            </a:r>
          </a:p>
        </p:txBody>
      </p:sp>
    </p:spTree>
    <p:extLst>
      <p:ext uri="{BB962C8B-B14F-4D97-AF65-F5344CB8AC3E}">
        <p14:creationId xmlns:p14="http://schemas.microsoft.com/office/powerpoint/2010/main" val="36760877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Arbeitssicherheit</a:t>
            </a:r>
          </a:p>
        </p:txBody>
      </p:sp>
      <p:sp>
        <p:nvSpPr>
          <p:cNvPr id="6" name="Datumsplatzhalter 5"/>
          <p:cNvSpPr>
            <a:spLocks noGrp="1"/>
          </p:cNvSpPr>
          <p:nvPr>
            <p:ph type="dt" sz="half" idx="10"/>
          </p:nvPr>
        </p:nvSpPr>
        <p:spPr/>
        <p:txBody>
          <a:bodyPr/>
          <a:lstStyle/>
          <a:p>
            <a:r>
              <a:rPr lang="de-DE" dirty="0"/>
              <a:t> </a:t>
            </a:r>
          </a:p>
        </p:txBody>
      </p:sp>
      <p:sp>
        <p:nvSpPr>
          <p:cNvPr id="4" name="Fußzeilenplatzhalter 3"/>
          <p:cNvSpPr>
            <a:spLocks noGrp="1"/>
          </p:cNvSpPr>
          <p:nvPr>
            <p:ph type="ftr" sz="quarter" idx="11"/>
          </p:nvPr>
        </p:nvSpPr>
        <p:spPr/>
        <p:txBody>
          <a:bodyPr/>
          <a:lstStyle/>
          <a:p>
            <a:r>
              <a:rPr lang="de-DE" dirty="0"/>
              <a:t>Udo PFLEGHAR, 11/2022</a:t>
            </a:r>
          </a:p>
        </p:txBody>
      </p:sp>
      <p:sp>
        <p:nvSpPr>
          <p:cNvPr id="3" name="Foliennummernplatzhalter 2"/>
          <p:cNvSpPr>
            <a:spLocks noGrp="1"/>
          </p:cNvSpPr>
          <p:nvPr>
            <p:ph type="sldNum" sz="quarter" idx="12"/>
          </p:nvPr>
        </p:nvSpPr>
        <p:spPr/>
        <p:txBody>
          <a:bodyPr/>
          <a:lstStyle/>
          <a:p>
            <a:fld id="{94F7F457-6C55-46F2-8458-F93F6B1F9EED}" type="slidenum">
              <a:rPr lang="de-DE" smtClean="0"/>
              <a:t>22</a:t>
            </a:fld>
            <a:endParaRPr lang="de-DE"/>
          </a:p>
        </p:txBody>
      </p:sp>
      <p:sp>
        <p:nvSpPr>
          <p:cNvPr id="8" name="Inhaltsplatzhalter 7">
            <a:extLst>
              <a:ext uri="{FF2B5EF4-FFF2-40B4-BE49-F238E27FC236}">
                <a16:creationId xmlns:a16="http://schemas.microsoft.com/office/drawing/2014/main" id="{FAFFAFED-4B5F-499D-B0DA-EC3FBD804C74}"/>
              </a:ext>
            </a:extLst>
          </p:cNvPr>
          <p:cNvSpPr>
            <a:spLocks noGrp="1"/>
          </p:cNvSpPr>
          <p:nvPr>
            <p:ph idx="1"/>
          </p:nvPr>
        </p:nvSpPr>
        <p:spPr>
          <a:xfrm>
            <a:off x="252413" y="1462088"/>
            <a:ext cx="10425112" cy="3955635"/>
          </a:xfrm>
          <a:prstGeom prst="rect">
            <a:avLst/>
          </a:prstGeom>
        </p:spPr>
        <p:txBody>
          <a:bodyPr wrap="square">
            <a:spAutoFit/>
          </a:bodyPr>
          <a:lstStyle/>
          <a:p>
            <a:pPr>
              <a:lnSpc>
                <a:spcPct val="115000"/>
              </a:lnSpc>
            </a:pPr>
            <a:r>
              <a:rPr lang="de-DE" sz="2000" dirty="0">
                <a:latin typeface="Arial" panose="020B0604020202020204" pitchFamily="34" charset="0"/>
                <a:ea typeface="Calibri"/>
                <a:cs typeface="Arial" panose="020B0604020202020204" pitchFamily="34" charset="0"/>
              </a:rPr>
              <a:t>Verantwortlichkeiten für Arbeitsschutz und Arbeitssicherheit:</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Im Betrieb: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Arbeitgeber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ABER</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u="sng" dirty="0">
                <a:latin typeface="Arial" panose="020B0604020202020204" pitchFamily="34" charset="0"/>
                <a:ea typeface="Calibri"/>
                <a:cs typeface="Arial" panose="020B0604020202020204" pitchFamily="34" charset="0"/>
              </a:rPr>
              <a:t>Mitwirkungspflicht</a:t>
            </a:r>
            <a:r>
              <a:rPr lang="de-DE" sz="2000" dirty="0">
                <a:latin typeface="Arial" panose="020B0604020202020204" pitchFamily="34" charset="0"/>
                <a:ea typeface="Calibri"/>
                <a:cs typeface="Arial" panose="020B0604020202020204" pitchFamily="34" charset="0"/>
              </a:rPr>
              <a:t> des Arbeitnehmers </a:t>
            </a:r>
            <a:br>
              <a:rPr lang="de-DE" sz="2000" dirty="0">
                <a:latin typeface="Arial" panose="020B0604020202020204" pitchFamily="34" charset="0"/>
                <a:ea typeface="Calibri"/>
                <a:cs typeface="Arial" panose="020B0604020202020204" pitchFamily="34" charset="0"/>
              </a:rPr>
            </a:br>
            <a:endParaRPr lang="de-DE" sz="2000" dirty="0">
              <a:latin typeface="Arial" panose="020B0604020202020204" pitchFamily="34" charset="0"/>
              <a:ea typeface="Calibri"/>
              <a:cs typeface="Arial" panose="020B0604020202020204" pitchFamily="34" charset="0"/>
            </a:endParaRPr>
          </a:p>
        </p:txBody>
      </p:sp>
    </p:spTree>
    <p:extLst>
      <p:ext uri="{BB962C8B-B14F-4D97-AF65-F5344CB8AC3E}">
        <p14:creationId xmlns:p14="http://schemas.microsoft.com/office/powerpoint/2010/main" val="21268235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Arbeitssicherheit</a:t>
            </a:r>
          </a:p>
        </p:txBody>
      </p:sp>
      <p:sp>
        <p:nvSpPr>
          <p:cNvPr id="6" name="Datumsplatzhalter 5"/>
          <p:cNvSpPr>
            <a:spLocks noGrp="1"/>
          </p:cNvSpPr>
          <p:nvPr>
            <p:ph type="dt" sz="half" idx="10"/>
          </p:nvPr>
        </p:nvSpPr>
        <p:spPr/>
        <p:txBody>
          <a:bodyPr/>
          <a:lstStyle/>
          <a:p>
            <a:r>
              <a:rPr lang="de-DE" dirty="0"/>
              <a:t> </a:t>
            </a:r>
          </a:p>
        </p:txBody>
      </p:sp>
      <p:sp>
        <p:nvSpPr>
          <p:cNvPr id="4" name="Fußzeilenplatzhalter 3"/>
          <p:cNvSpPr>
            <a:spLocks noGrp="1"/>
          </p:cNvSpPr>
          <p:nvPr>
            <p:ph type="ftr" sz="quarter" idx="11"/>
          </p:nvPr>
        </p:nvSpPr>
        <p:spPr/>
        <p:txBody>
          <a:bodyPr/>
          <a:lstStyle/>
          <a:p>
            <a:r>
              <a:rPr lang="de-DE" dirty="0"/>
              <a:t>Udo PFLEGHAR, 11/2022</a:t>
            </a:r>
          </a:p>
        </p:txBody>
      </p:sp>
      <p:sp>
        <p:nvSpPr>
          <p:cNvPr id="3" name="Foliennummernplatzhalter 2"/>
          <p:cNvSpPr>
            <a:spLocks noGrp="1"/>
          </p:cNvSpPr>
          <p:nvPr>
            <p:ph type="sldNum" sz="quarter" idx="12"/>
          </p:nvPr>
        </p:nvSpPr>
        <p:spPr/>
        <p:txBody>
          <a:bodyPr/>
          <a:lstStyle/>
          <a:p>
            <a:fld id="{94F7F457-6C55-46F2-8458-F93F6B1F9EED}" type="slidenum">
              <a:rPr lang="de-DE" smtClean="0"/>
              <a:t>23</a:t>
            </a:fld>
            <a:endParaRPr lang="de-DE"/>
          </a:p>
        </p:txBody>
      </p:sp>
      <p:sp>
        <p:nvSpPr>
          <p:cNvPr id="8" name="Inhaltsplatzhalter 7">
            <a:extLst>
              <a:ext uri="{FF2B5EF4-FFF2-40B4-BE49-F238E27FC236}">
                <a16:creationId xmlns:a16="http://schemas.microsoft.com/office/drawing/2014/main" id="{FAFFAFED-4B5F-499D-B0DA-EC3FBD804C74}"/>
              </a:ext>
            </a:extLst>
          </p:cNvPr>
          <p:cNvSpPr>
            <a:spLocks noGrp="1"/>
          </p:cNvSpPr>
          <p:nvPr>
            <p:ph idx="1"/>
          </p:nvPr>
        </p:nvSpPr>
        <p:spPr>
          <a:xfrm>
            <a:off x="252413" y="1462088"/>
            <a:ext cx="10425112" cy="3955635"/>
          </a:xfrm>
          <a:prstGeom prst="rect">
            <a:avLst/>
          </a:prstGeom>
        </p:spPr>
        <p:txBody>
          <a:bodyPr wrap="square">
            <a:spAutoFit/>
          </a:bodyPr>
          <a:lstStyle/>
          <a:p>
            <a:pPr>
              <a:lnSpc>
                <a:spcPct val="115000"/>
              </a:lnSpc>
            </a:pPr>
            <a:r>
              <a:rPr lang="de-DE" sz="2000" dirty="0">
                <a:latin typeface="Arial" panose="020B0604020202020204" pitchFamily="34" charset="0"/>
                <a:ea typeface="Calibri"/>
                <a:cs typeface="Arial" panose="020B0604020202020204" pitchFamily="34" charset="0"/>
              </a:rPr>
              <a:t>Verantwortlichkeiten für Arbeitsschutz und Arbeitssicherheit:</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Gesetzliche Unfallversicherer und Aufsichtsbehörden: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Um Doppelung von Aufgaben zu vermeiden, sind die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	Unfallversicherer und Aufsichtsbehörden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angehalten eng zusammenzuarbeiten und sich abzustimmen:</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endParaRPr lang="de-DE" sz="2000" dirty="0">
              <a:latin typeface="Arial" panose="020B0604020202020204" pitchFamily="34" charset="0"/>
              <a:ea typeface="Calibri"/>
              <a:cs typeface="Arial" panose="020B0604020202020204" pitchFamily="34" charset="0"/>
            </a:endParaRPr>
          </a:p>
        </p:txBody>
      </p:sp>
    </p:spTree>
    <p:extLst>
      <p:ext uri="{BB962C8B-B14F-4D97-AF65-F5344CB8AC3E}">
        <p14:creationId xmlns:p14="http://schemas.microsoft.com/office/powerpoint/2010/main" val="4119108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Arbeitssicherheit</a:t>
            </a:r>
          </a:p>
        </p:txBody>
      </p:sp>
      <p:sp>
        <p:nvSpPr>
          <p:cNvPr id="6" name="Datumsplatzhalter 5"/>
          <p:cNvSpPr>
            <a:spLocks noGrp="1"/>
          </p:cNvSpPr>
          <p:nvPr>
            <p:ph type="dt" sz="half" idx="10"/>
          </p:nvPr>
        </p:nvSpPr>
        <p:spPr/>
        <p:txBody>
          <a:bodyPr/>
          <a:lstStyle/>
          <a:p>
            <a:r>
              <a:rPr lang="de-DE" dirty="0"/>
              <a:t> </a:t>
            </a:r>
          </a:p>
        </p:txBody>
      </p:sp>
      <p:sp>
        <p:nvSpPr>
          <p:cNvPr id="4" name="Fußzeilenplatzhalter 3"/>
          <p:cNvSpPr>
            <a:spLocks noGrp="1"/>
          </p:cNvSpPr>
          <p:nvPr>
            <p:ph type="ftr" sz="quarter" idx="11"/>
          </p:nvPr>
        </p:nvSpPr>
        <p:spPr/>
        <p:txBody>
          <a:bodyPr/>
          <a:lstStyle/>
          <a:p>
            <a:r>
              <a:rPr lang="de-DE" dirty="0"/>
              <a:t>Udo PFLEGHAR, 11/2022</a:t>
            </a:r>
          </a:p>
        </p:txBody>
      </p:sp>
      <p:sp>
        <p:nvSpPr>
          <p:cNvPr id="3" name="Foliennummernplatzhalter 2"/>
          <p:cNvSpPr>
            <a:spLocks noGrp="1"/>
          </p:cNvSpPr>
          <p:nvPr>
            <p:ph type="sldNum" sz="quarter" idx="12"/>
          </p:nvPr>
        </p:nvSpPr>
        <p:spPr/>
        <p:txBody>
          <a:bodyPr/>
          <a:lstStyle/>
          <a:p>
            <a:fld id="{94F7F457-6C55-46F2-8458-F93F6B1F9EED}" type="slidenum">
              <a:rPr lang="de-DE" smtClean="0"/>
              <a:t>24</a:t>
            </a:fld>
            <a:endParaRPr lang="de-DE"/>
          </a:p>
        </p:txBody>
      </p:sp>
      <p:sp>
        <p:nvSpPr>
          <p:cNvPr id="8" name="Inhaltsplatzhalter 7">
            <a:extLst>
              <a:ext uri="{FF2B5EF4-FFF2-40B4-BE49-F238E27FC236}">
                <a16:creationId xmlns:a16="http://schemas.microsoft.com/office/drawing/2014/main" id="{FAFFAFED-4B5F-499D-B0DA-EC3FBD804C74}"/>
              </a:ext>
            </a:extLst>
          </p:cNvPr>
          <p:cNvSpPr>
            <a:spLocks noGrp="1"/>
          </p:cNvSpPr>
          <p:nvPr>
            <p:ph idx="1"/>
          </p:nvPr>
        </p:nvSpPr>
        <p:spPr>
          <a:xfrm>
            <a:off x="252413" y="1462088"/>
            <a:ext cx="10425112" cy="4437818"/>
          </a:xfrm>
          <a:prstGeom prst="rect">
            <a:avLst/>
          </a:prstGeom>
        </p:spPr>
        <p:txBody>
          <a:bodyPr wrap="square">
            <a:spAutoFit/>
          </a:bodyPr>
          <a:lstStyle/>
          <a:p>
            <a:pPr>
              <a:lnSpc>
                <a:spcPct val="115000"/>
              </a:lnSpc>
            </a:pPr>
            <a:r>
              <a:rPr lang="de-DE" sz="2000" dirty="0">
                <a:latin typeface="Arial" panose="020B0604020202020204" pitchFamily="34" charset="0"/>
                <a:ea typeface="Calibri"/>
                <a:cs typeface="Arial" panose="020B0604020202020204" pitchFamily="34" charset="0"/>
              </a:rPr>
              <a:t>Verantwortlichkeiten für Arbeitsschutz und Arbeitssicherheit:</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 21 ArbSchG: Zuständige Behörden; Zusammenwirken mit den Trägern der gesetzlichen Unfallversicherung</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(1) Die Überwachung des Arbeitsschutzes nach diesem Gesetz ist staatliche Aufgabe.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Die zuständigen Behörden haben die Einhaltung dieses Gesetzes und der auf Grund dieses Gesetzes erlassenen Rechtsverordnungen zu überwachen und die Arbeitgeber bei der Erfüllung ihrer Pflichten zu beraten.</a:t>
            </a:r>
          </a:p>
          <a:p>
            <a:pPr>
              <a:lnSpc>
                <a:spcPct val="115000"/>
              </a:lnSpc>
            </a:pPr>
            <a:endParaRPr lang="de-DE" sz="2000" dirty="0">
              <a:latin typeface="Arial" panose="020B0604020202020204" pitchFamily="34" charset="0"/>
              <a:ea typeface="Calibri"/>
              <a:cs typeface="Arial" panose="020B0604020202020204" pitchFamily="34" charset="0"/>
            </a:endParaRPr>
          </a:p>
        </p:txBody>
      </p:sp>
    </p:spTree>
    <p:extLst>
      <p:ext uri="{BB962C8B-B14F-4D97-AF65-F5344CB8AC3E}">
        <p14:creationId xmlns:p14="http://schemas.microsoft.com/office/powerpoint/2010/main" val="38181080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Arbeitssicherheit</a:t>
            </a:r>
          </a:p>
        </p:txBody>
      </p:sp>
      <p:sp>
        <p:nvSpPr>
          <p:cNvPr id="6" name="Datumsplatzhalter 5"/>
          <p:cNvSpPr>
            <a:spLocks noGrp="1"/>
          </p:cNvSpPr>
          <p:nvPr>
            <p:ph type="dt" sz="half" idx="10"/>
          </p:nvPr>
        </p:nvSpPr>
        <p:spPr/>
        <p:txBody>
          <a:bodyPr/>
          <a:lstStyle/>
          <a:p>
            <a:r>
              <a:rPr lang="de-DE" dirty="0"/>
              <a:t> </a:t>
            </a:r>
          </a:p>
        </p:txBody>
      </p:sp>
      <p:sp>
        <p:nvSpPr>
          <p:cNvPr id="4" name="Fußzeilenplatzhalter 3"/>
          <p:cNvSpPr>
            <a:spLocks noGrp="1"/>
          </p:cNvSpPr>
          <p:nvPr>
            <p:ph type="ftr" sz="quarter" idx="11"/>
          </p:nvPr>
        </p:nvSpPr>
        <p:spPr/>
        <p:txBody>
          <a:bodyPr/>
          <a:lstStyle/>
          <a:p>
            <a:r>
              <a:rPr lang="de-DE" dirty="0"/>
              <a:t>Udo PFLEGHAR, 11/2022</a:t>
            </a:r>
          </a:p>
        </p:txBody>
      </p:sp>
      <p:sp>
        <p:nvSpPr>
          <p:cNvPr id="3" name="Foliennummernplatzhalter 2"/>
          <p:cNvSpPr>
            <a:spLocks noGrp="1"/>
          </p:cNvSpPr>
          <p:nvPr>
            <p:ph type="sldNum" sz="quarter" idx="12"/>
          </p:nvPr>
        </p:nvSpPr>
        <p:spPr/>
        <p:txBody>
          <a:bodyPr/>
          <a:lstStyle/>
          <a:p>
            <a:fld id="{94F7F457-6C55-46F2-8458-F93F6B1F9EED}" type="slidenum">
              <a:rPr lang="de-DE" smtClean="0"/>
              <a:t>25</a:t>
            </a:fld>
            <a:endParaRPr lang="de-DE"/>
          </a:p>
        </p:txBody>
      </p:sp>
      <p:sp>
        <p:nvSpPr>
          <p:cNvPr id="8" name="Inhaltsplatzhalter 7">
            <a:extLst>
              <a:ext uri="{FF2B5EF4-FFF2-40B4-BE49-F238E27FC236}">
                <a16:creationId xmlns:a16="http://schemas.microsoft.com/office/drawing/2014/main" id="{FAFFAFED-4B5F-499D-B0DA-EC3FBD804C74}"/>
              </a:ext>
            </a:extLst>
          </p:cNvPr>
          <p:cNvSpPr>
            <a:spLocks noGrp="1"/>
          </p:cNvSpPr>
          <p:nvPr>
            <p:ph idx="1"/>
          </p:nvPr>
        </p:nvSpPr>
        <p:spPr>
          <a:xfrm>
            <a:off x="252413" y="1462088"/>
            <a:ext cx="10425112" cy="4791761"/>
          </a:xfrm>
          <a:prstGeom prst="rect">
            <a:avLst/>
          </a:prstGeom>
        </p:spPr>
        <p:txBody>
          <a:bodyPr wrap="square">
            <a:spAutoFit/>
          </a:bodyPr>
          <a:lstStyle/>
          <a:p>
            <a:pPr>
              <a:lnSpc>
                <a:spcPct val="115000"/>
              </a:lnSpc>
            </a:pPr>
            <a:r>
              <a:rPr lang="de-DE" sz="2000" dirty="0">
                <a:latin typeface="Arial" panose="020B0604020202020204" pitchFamily="34" charset="0"/>
                <a:ea typeface="Calibri"/>
                <a:cs typeface="Arial" panose="020B0604020202020204" pitchFamily="34" charset="0"/>
              </a:rPr>
              <a:t>Verantwortlichkeiten für Arbeitsschutz und Arbeitssicherheit:</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 21 ArbSchG:</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(2) Die Aufgaben und Befugnisse der Träger der gesetzlichen Unfallversicherung richten sich, soweit nicht anderes bestimmt ist, nach den Vorschriften des Sozialgesetzbuchs.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Soweit die Träger der gesetzlichen Unfallversicherung nach dem Sozialgesetzbuch im Rahmen ihres Präventionsauftrags auch Aufgaben zur Gewährleistung von Sicherheit und Gesundheitsschutz der Beschäftigten wahrnehmen, werden sie ausschließlich im Rahmen ihrer autonomen Befugnisse tätig.</a:t>
            </a:r>
          </a:p>
          <a:p>
            <a:pPr>
              <a:lnSpc>
                <a:spcPct val="115000"/>
              </a:lnSpc>
            </a:pPr>
            <a:endParaRPr lang="de-DE" sz="2000" dirty="0">
              <a:latin typeface="Arial" panose="020B0604020202020204" pitchFamily="34" charset="0"/>
              <a:ea typeface="Calibri"/>
              <a:cs typeface="Arial" panose="020B0604020202020204" pitchFamily="34" charset="0"/>
            </a:endParaRPr>
          </a:p>
        </p:txBody>
      </p:sp>
    </p:spTree>
    <p:extLst>
      <p:ext uri="{BB962C8B-B14F-4D97-AF65-F5344CB8AC3E}">
        <p14:creationId xmlns:p14="http://schemas.microsoft.com/office/powerpoint/2010/main" val="19876931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Arbeitssicherheit</a:t>
            </a:r>
          </a:p>
        </p:txBody>
      </p:sp>
      <p:sp>
        <p:nvSpPr>
          <p:cNvPr id="6" name="Datumsplatzhalter 5"/>
          <p:cNvSpPr>
            <a:spLocks noGrp="1"/>
          </p:cNvSpPr>
          <p:nvPr>
            <p:ph type="dt" sz="half" idx="10"/>
          </p:nvPr>
        </p:nvSpPr>
        <p:spPr/>
        <p:txBody>
          <a:bodyPr/>
          <a:lstStyle/>
          <a:p>
            <a:r>
              <a:rPr lang="de-DE" dirty="0"/>
              <a:t> </a:t>
            </a:r>
          </a:p>
        </p:txBody>
      </p:sp>
      <p:sp>
        <p:nvSpPr>
          <p:cNvPr id="4" name="Fußzeilenplatzhalter 3"/>
          <p:cNvSpPr>
            <a:spLocks noGrp="1"/>
          </p:cNvSpPr>
          <p:nvPr>
            <p:ph type="ftr" sz="quarter" idx="11"/>
          </p:nvPr>
        </p:nvSpPr>
        <p:spPr/>
        <p:txBody>
          <a:bodyPr/>
          <a:lstStyle/>
          <a:p>
            <a:r>
              <a:rPr lang="de-DE" dirty="0"/>
              <a:t>Udo PFLEGHAR, 11/2022</a:t>
            </a:r>
          </a:p>
        </p:txBody>
      </p:sp>
      <p:sp>
        <p:nvSpPr>
          <p:cNvPr id="3" name="Foliennummernplatzhalter 2"/>
          <p:cNvSpPr>
            <a:spLocks noGrp="1"/>
          </p:cNvSpPr>
          <p:nvPr>
            <p:ph type="sldNum" sz="quarter" idx="12"/>
          </p:nvPr>
        </p:nvSpPr>
        <p:spPr/>
        <p:txBody>
          <a:bodyPr/>
          <a:lstStyle/>
          <a:p>
            <a:fld id="{94F7F457-6C55-46F2-8458-F93F6B1F9EED}" type="slidenum">
              <a:rPr lang="de-DE" smtClean="0"/>
              <a:t>26</a:t>
            </a:fld>
            <a:endParaRPr lang="de-DE"/>
          </a:p>
        </p:txBody>
      </p:sp>
      <p:sp>
        <p:nvSpPr>
          <p:cNvPr id="8" name="Inhaltsplatzhalter 7">
            <a:extLst>
              <a:ext uri="{FF2B5EF4-FFF2-40B4-BE49-F238E27FC236}">
                <a16:creationId xmlns:a16="http://schemas.microsoft.com/office/drawing/2014/main" id="{FAFFAFED-4B5F-499D-B0DA-EC3FBD804C74}"/>
              </a:ext>
            </a:extLst>
          </p:cNvPr>
          <p:cNvSpPr>
            <a:spLocks noGrp="1"/>
          </p:cNvSpPr>
          <p:nvPr>
            <p:ph idx="1"/>
          </p:nvPr>
        </p:nvSpPr>
        <p:spPr>
          <a:xfrm>
            <a:off x="252413" y="1462088"/>
            <a:ext cx="10425112" cy="5017464"/>
          </a:xfrm>
          <a:prstGeom prst="rect">
            <a:avLst/>
          </a:prstGeom>
        </p:spPr>
        <p:txBody>
          <a:bodyPr wrap="square">
            <a:spAutoFit/>
          </a:bodyPr>
          <a:lstStyle/>
          <a:p>
            <a:pPr>
              <a:lnSpc>
                <a:spcPct val="115000"/>
              </a:lnSpc>
            </a:pPr>
            <a:r>
              <a:rPr lang="de-DE" sz="2000" dirty="0">
                <a:latin typeface="Arial" panose="020B0604020202020204" pitchFamily="34" charset="0"/>
                <a:ea typeface="Calibri"/>
                <a:cs typeface="Arial" panose="020B0604020202020204" pitchFamily="34" charset="0"/>
              </a:rPr>
              <a:t>Verantwortlichkeiten für Arbeitsschutz und Arbeitssicherheit:</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 21 ArbSchG: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(3) Die zuständigen </a:t>
            </a:r>
            <a:r>
              <a:rPr lang="de-DE" sz="2000" u="sng" dirty="0">
                <a:latin typeface="Arial" panose="020B0604020202020204" pitchFamily="34" charset="0"/>
                <a:ea typeface="Calibri"/>
                <a:cs typeface="Arial" panose="020B0604020202020204" pitchFamily="34" charset="0"/>
              </a:rPr>
              <a:t>Landesbehörden</a:t>
            </a:r>
            <a:r>
              <a:rPr lang="de-DE" sz="2000" dirty="0">
                <a:latin typeface="Arial" panose="020B0604020202020204" pitchFamily="34" charset="0"/>
                <a:ea typeface="Calibri"/>
                <a:cs typeface="Arial" panose="020B0604020202020204" pitchFamily="34" charset="0"/>
              </a:rPr>
              <a:t> und die </a:t>
            </a:r>
            <a:r>
              <a:rPr lang="de-DE" sz="2000" u="sng" dirty="0">
                <a:latin typeface="Arial" panose="020B0604020202020204" pitchFamily="34" charset="0"/>
                <a:ea typeface="Calibri"/>
                <a:cs typeface="Arial" panose="020B0604020202020204" pitchFamily="34" charset="0"/>
              </a:rPr>
              <a:t>Unfallversicherungsträger</a:t>
            </a:r>
            <a:r>
              <a:rPr lang="de-DE" sz="2000" dirty="0">
                <a:latin typeface="Arial" panose="020B0604020202020204" pitchFamily="34" charset="0"/>
                <a:ea typeface="Calibri"/>
                <a:cs typeface="Arial" panose="020B0604020202020204" pitchFamily="34" charset="0"/>
              </a:rPr>
              <a:t> </a:t>
            </a:r>
            <a:r>
              <a:rPr lang="de-DE" sz="2000" u="sng" dirty="0">
                <a:latin typeface="Arial" panose="020B0604020202020204" pitchFamily="34" charset="0"/>
                <a:ea typeface="Calibri"/>
                <a:cs typeface="Arial" panose="020B0604020202020204" pitchFamily="34" charset="0"/>
              </a:rPr>
              <a:t>wirken</a:t>
            </a:r>
            <a:r>
              <a:rPr lang="de-DE" sz="2000" dirty="0">
                <a:latin typeface="Arial" panose="020B0604020202020204" pitchFamily="34" charset="0"/>
                <a:ea typeface="Calibri"/>
                <a:cs typeface="Arial" panose="020B0604020202020204" pitchFamily="34" charset="0"/>
              </a:rPr>
              <a:t> auf der Grundlage einer gemeinsamen Beratungs- und Überwachungsstrategie nach § 20 a Abs. 2 Nr. 4 </a:t>
            </a:r>
            <a:r>
              <a:rPr lang="de-DE" sz="2000" u="sng" dirty="0">
                <a:latin typeface="Arial" panose="020B0604020202020204" pitchFamily="34" charset="0"/>
                <a:ea typeface="Calibri"/>
                <a:cs typeface="Arial" panose="020B0604020202020204" pitchFamily="34" charset="0"/>
              </a:rPr>
              <a:t>eng zusammen und stellen den Erfahrungsaustausch sicher</a:t>
            </a:r>
            <a:r>
              <a:rPr lang="de-DE" sz="2000" dirty="0">
                <a:latin typeface="Arial" panose="020B0604020202020204" pitchFamily="34" charset="0"/>
                <a:ea typeface="Calibri"/>
                <a:cs typeface="Arial" panose="020B0604020202020204" pitchFamily="34" charset="0"/>
              </a:rPr>
              <a:t>.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Diese Strategie umfasst die Abstimmung allgemeiner Grundsätze zur methodischen Vorgehensweise bei</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1.der Beratung und Überwachung der Betriebe,</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endParaRPr lang="de-DE" sz="2000" dirty="0">
              <a:latin typeface="Arial" panose="020B0604020202020204" pitchFamily="34" charset="0"/>
              <a:ea typeface="Calibri"/>
              <a:cs typeface="Arial" panose="020B0604020202020204" pitchFamily="34" charset="0"/>
            </a:endParaRPr>
          </a:p>
        </p:txBody>
      </p:sp>
    </p:spTree>
    <p:extLst>
      <p:ext uri="{BB962C8B-B14F-4D97-AF65-F5344CB8AC3E}">
        <p14:creationId xmlns:p14="http://schemas.microsoft.com/office/powerpoint/2010/main" val="22550913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Arbeitssicherheit</a:t>
            </a:r>
          </a:p>
        </p:txBody>
      </p:sp>
      <p:sp>
        <p:nvSpPr>
          <p:cNvPr id="6" name="Datumsplatzhalter 5"/>
          <p:cNvSpPr>
            <a:spLocks noGrp="1"/>
          </p:cNvSpPr>
          <p:nvPr>
            <p:ph type="dt" sz="half" idx="10"/>
          </p:nvPr>
        </p:nvSpPr>
        <p:spPr/>
        <p:txBody>
          <a:bodyPr/>
          <a:lstStyle/>
          <a:p>
            <a:r>
              <a:rPr lang="de-DE" dirty="0"/>
              <a:t> </a:t>
            </a:r>
          </a:p>
        </p:txBody>
      </p:sp>
      <p:sp>
        <p:nvSpPr>
          <p:cNvPr id="4" name="Fußzeilenplatzhalter 3"/>
          <p:cNvSpPr>
            <a:spLocks noGrp="1"/>
          </p:cNvSpPr>
          <p:nvPr>
            <p:ph type="ftr" sz="quarter" idx="11"/>
          </p:nvPr>
        </p:nvSpPr>
        <p:spPr/>
        <p:txBody>
          <a:bodyPr/>
          <a:lstStyle/>
          <a:p>
            <a:r>
              <a:rPr lang="de-DE" dirty="0"/>
              <a:t>Udo PFLEGHAR, 11/2022</a:t>
            </a:r>
          </a:p>
        </p:txBody>
      </p:sp>
      <p:sp>
        <p:nvSpPr>
          <p:cNvPr id="3" name="Foliennummernplatzhalter 2"/>
          <p:cNvSpPr>
            <a:spLocks noGrp="1"/>
          </p:cNvSpPr>
          <p:nvPr>
            <p:ph type="sldNum" sz="quarter" idx="12"/>
          </p:nvPr>
        </p:nvSpPr>
        <p:spPr/>
        <p:txBody>
          <a:bodyPr/>
          <a:lstStyle/>
          <a:p>
            <a:fld id="{94F7F457-6C55-46F2-8458-F93F6B1F9EED}" type="slidenum">
              <a:rPr lang="de-DE" smtClean="0"/>
              <a:t>27</a:t>
            </a:fld>
            <a:endParaRPr lang="de-DE"/>
          </a:p>
        </p:txBody>
      </p:sp>
      <p:sp>
        <p:nvSpPr>
          <p:cNvPr id="8" name="Inhaltsplatzhalter 7">
            <a:extLst>
              <a:ext uri="{FF2B5EF4-FFF2-40B4-BE49-F238E27FC236}">
                <a16:creationId xmlns:a16="http://schemas.microsoft.com/office/drawing/2014/main" id="{FAFFAFED-4B5F-499D-B0DA-EC3FBD804C74}"/>
              </a:ext>
            </a:extLst>
          </p:cNvPr>
          <p:cNvSpPr>
            <a:spLocks noGrp="1"/>
          </p:cNvSpPr>
          <p:nvPr>
            <p:ph idx="1"/>
          </p:nvPr>
        </p:nvSpPr>
        <p:spPr>
          <a:xfrm>
            <a:off x="252413" y="1462088"/>
            <a:ext cx="10425112" cy="5371407"/>
          </a:xfrm>
          <a:prstGeom prst="rect">
            <a:avLst/>
          </a:prstGeom>
        </p:spPr>
        <p:txBody>
          <a:bodyPr wrap="square">
            <a:spAutoFit/>
          </a:bodyPr>
          <a:lstStyle/>
          <a:p>
            <a:pPr>
              <a:lnSpc>
                <a:spcPct val="115000"/>
              </a:lnSpc>
            </a:pPr>
            <a:r>
              <a:rPr lang="de-DE" sz="2000" dirty="0">
                <a:latin typeface="Arial" panose="020B0604020202020204" pitchFamily="34" charset="0"/>
                <a:ea typeface="Calibri"/>
                <a:cs typeface="Arial" panose="020B0604020202020204" pitchFamily="34" charset="0"/>
              </a:rPr>
              <a:t>Verantwortlichkeiten für Arbeitsschutz und Arbeitssicherheit:</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 21 ArbSchG: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Diese Strategie umfasst die Abstimmung allgemeiner Grundsätze zur methodischen Vorgehensweise bei</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1. der Beratung und Überwachung der Betriebe,</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2. der Festlegung inhaltlicher Beratungs- und Überwachungsschwerpunkte, aufeinander abgestimmter oder gemeinsamer Schwerpunktaktionen und Arbeitsprogramme und</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endParaRPr lang="de-DE" sz="2000" dirty="0">
              <a:latin typeface="Arial" panose="020B0604020202020204" pitchFamily="34" charset="0"/>
              <a:ea typeface="Calibri"/>
              <a:cs typeface="Arial" panose="020B0604020202020204" pitchFamily="34" charset="0"/>
            </a:endParaRPr>
          </a:p>
        </p:txBody>
      </p:sp>
    </p:spTree>
    <p:extLst>
      <p:ext uri="{BB962C8B-B14F-4D97-AF65-F5344CB8AC3E}">
        <p14:creationId xmlns:p14="http://schemas.microsoft.com/office/powerpoint/2010/main" val="25910975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Arbeitssicherheit</a:t>
            </a:r>
          </a:p>
        </p:txBody>
      </p:sp>
      <p:sp>
        <p:nvSpPr>
          <p:cNvPr id="6" name="Datumsplatzhalter 5"/>
          <p:cNvSpPr>
            <a:spLocks noGrp="1"/>
          </p:cNvSpPr>
          <p:nvPr>
            <p:ph type="dt" sz="half" idx="10"/>
          </p:nvPr>
        </p:nvSpPr>
        <p:spPr/>
        <p:txBody>
          <a:bodyPr/>
          <a:lstStyle/>
          <a:p>
            <a:r>
              <a:rPr lang="de-DE" dirty="0"/>
              <a:t> </a:t>
            </a:r>
          </a:p>
        </p:txBody>
      </p:sp>
      <p:sp>
        <p:nvSpPr>
          <p:cNvPr id="4" name="Fußzeilenplatzhalter 3"/>
          <p:cNvSpPr>
            <a:spLocks noGrp="1"/>
          </p:cNvSpPr>
          <p:nvPr>
            <p:ph type="ftr" sz="quarter" idx="11"/>
          </p:nvPr>
        </p:nvSpPr>
        <p:spPr/>
        <p:txBody>
          <a:bodyPr/>
          <a:lstStyle/>
          <a:p>
            <a:r>
              <a:rPr lang="de-DE" dirty="0"/>
              <a:t>Udo PFLEGHAR, 11/2022</a:t>
            </a:r>
          </a:p>
        </p:txBody>
      </p:sp>
      <p:sp>
        <p:nvSpPr>
          <p:cNvPr id="3" name="Foliennummernplatzhalter 2"/>
          <p:cNvSpPr>
            <a:spLocks noGrp="1"/>
          </p:cNvSpPr>
          <p:nvPr>
            <p:ph type="sldNum" sz="quarter" idx="12"/>
          </p:nvPr>
        </p:nvSpPr>
        <p:spPr/>
        <p:txBody>
          <a:bodyPr/>
          <a:lstStyle/>
          <a:p>
            <a:fld id="{94F7F457-6C55-46F2-8458-F93F6B1F9EED}" type="slidenum">
              <a:rPr lang="de-DE" smtClean="0"/>
              <a:t>28</a:t>
            </a:fld>
            <a:endParaRPr lang="de-DE"/>
          </a:p>
        </p:txBody>
      </p:sp>
      <p:sp>
        <p:nvSpPr>
          <p:cNvPr id="8" name="Inhaltsplatzhalter 7">
            <a:extLst>
              <a:ext uri="{FF2B5EF4-FFF2-40B4-BE49-F238E27FC236}">
                <a16:creationId xmlns:a16="http://schemas.microsoft.com/office/drawing/2014/main" id="{FAFFAFED-4B5F-499D-B0DA-EC3FBD804C74}"/>
              </a:ext>
            </a:extLst>
          </p:cNvPr>
          <p:cNvSpPr>
            <a:spLocks noGrp="1"/>
          </p:cNvSpPr>
          <p:nvPr>
            <p:ph idx="1"/>
          </p:nvPr>
        </p:nvSpPr>
        <p:spPr>
          <a:xfrm>
            <a:off x="252413" y="1462088"/>
            <a:ext cx="10425112" cy="3601692"/>
          </a:xfrm>
          <a:prstGeom prst="rect">
            <a:avLst/>
          </a:prstGeom>
        </p:spPr>
        <p:txBody>
          <a:bodyPr wrap="square">
            <a:spAutoFit/>
          </a:bodyPr>
          <a:lstStyle/>
          <a:p>
            <a:pPr>
              <a:lnSpc>
                <a:spcPct val="115000"/>
              </a:lnSpc>
            </a:pPr>
            <a:r>
              <a:rPr lang="de-DE" sz="2000" dirty="0">
                <a:latin typeface="Arial" panose="020B0604020202020204" pitchFamily="34" charset="0"/>
                <a:ea typeface="Calibri"/>
                <a:cs typeface="Arial" panose="020B0604020202020204" pitchFamily="34" charset="0"/>
              </a:rPr>
              <a:t>Verantwortlichkeiten für Arbeitsschutz und Arbeitssicherheit:</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 21 ArbSchG: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Diese Strategie umfasst die Abstimmung allgemeiner Grundsätze zur methodischen Vorgehensweise bei</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3. der Förderung eines Daten- und sonstigen Informationsaustausches, insbesondere über Betriebsbesichtigungen und deren wesentliche Ergebnisse.</a:t>
            </a:r>
            <a:br>
              <a:rPr lang="de-DE" sz="2000" dirty="0">
                <a:latin typeface="Arial" panose="020B0604020202020204" pitchFamily="34" charset="0"/>
                <a:ea typeface="Calibri"/>
                <a:cs typeface="Arial" panose="020B0604020202020204" pitchFamily="34" charset="0"/>
              </a:rPr>
            </a:br>
            <a:endParaRPr lang="de-DE" sz="2000" dirty="0">
              <a:latin typeface="Arial" panose="020B0604020202020204" pitchFamily="34" charset="0"/>
              <a:ea typeface="Calibri"/>
              <a:cs typeface="Arial" panose="020B0604020202020204" pitchFamily="34" charset="0"/>
            </a:endParaRPr>
          </a:p>
        </p:txBody>
      </p:sp>
    </p:spTree>
    <p:extLst>
      <p:ext uri="{BB962C8B-B14F-4D97-AF65-F5344CB8AC3E}">
        <p14:creationId xmlns:p14="http://schemas.microsoft.com/office/powerpoint/2010/main" val="38654859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Arbeitssicherheit</a:t>
            </a:r>
          </a:p>
        </p:txBody>
      </p:sp>
      <p:sp>
        <p:nvSpPr>
          <p:cNvPr id="6" name="Datumsplatzhalter 5"/>
          <p:cNvSpPr>
            <a:spLocks noGrp="1"/>
          </p:cNvSpPr>
          <p:nvPr>
            <p:ph type="dt" sz="half" idx="10"/>
          </p:nvPr>
        </p:nvSpPr>
        <p:spPr/>
        <p:txBody>
          <a:bodyPr/>
          <a:lstStyle/>
          <a:p>
            <a:r>
              <a:rPr lang="de-DE" dirty="0"/>
              <a:t> </a:t>
            </a:r>
          </a:p>
        </p:txBody>
      </p:sp>
      <p:sp>
        <p:nvSpPr>
          <p:cNvPr id="4" name="Fußzeilenplatzhalter 3"/>
          <p:cNvSpPr>
            <a:spLocks noGrp="1"/>
          </p:cNvSpPr>
          <p:nvPr>
            <p:ph type="ftr" sz="quarter" idx="11"/>
          </p:nvPr>
        </p:nvSpPr>
        <p:spPr/>
        <p:txBody>
          <a:bodyPr/>
          <a:lstStyle/>
          <a:p>
            <a:r>
              <a:rPr lang="de-DE" dirty="0"/>
              <a:t>Udo PFLEGHAR, 11/2022</a:t>
            </a:r>
          </a:p>
        </p:txBody>
      </p:sp>
      <p:sp>
        <p:nvSpPr>
          <p:cNvPr id="3" name="Foliennummernplatzhalter 2"/>
          <p:cNvSpPr>
            <a:spLocks noGrp="1"/>
          </p:cNvSpPr>
          <p:nvPr>
            <p:ph type="sldNum" sz="quarter" idx="12"/>
          </p:nvPr>
        </p:nvSpPr>
        <p:spPr/>
        <p:txBody>
          <a:bodyPr/>
          <a:lstStyle/>
          <a:p>
            <a:fld id="{94F7F457-6C55-46F2-8458-F93F6B1F9EED}" type="slidenum">
              <a:rPr lang="de-DE" smtClean="0"/>
              <a:t>29</a:t>
            </a:fld>
            <a:endParaRPr lang="de-DE"/>
          </a:p>
        </p:txBody>
      </p:sp>
      <p:sp>
        <p:nvSpPr>
          <p:cNvPr id="8" name="Inhaltsplatzhalter 7">
            <a:extLst>
              <a:ext uri="{FF2B5EF4-FFF2-40B4-BE49-F238E27FC236}">
                <a16:creationId xmlns:a16="http://schemas.microsoft.com/office/drawing/2014/main" id="{FAFFAFED-4B5F-499D-B0DA-EC3FBD804C74}"/>
              </a:ext>
            </a:extLst>
          </p:cNvPr>
          <p:cNvSpPr>
            <a:spLocks noGrp="1"/>
          </p:cNvSpPr>
          <p:nvPr>
            <p:ph idx="1"/>
          </p:nvPr>
        </p:nvSpPr>
        <p:spPr>
          <a:xfrm>
            <a:off x="252413" y="1462088"/>
            <a:ext cx="10425112" cy="4309578"/>
          </a:xfrm>
          <a:prstGeom prst="rect">
            <a:avLst/>
          </a:prstGeom>
        </p:spPr>
        <p:txBody>
          <a:bodyPr wrap="square">
            <a:spAutoFit/>
          </a:bodyPr>
          <a:lstStyle/>
          <a:p>
            <a:pPr>
              <a:lnSpc>
                <a:spcPct val="115000"/>
              </a:lnSpc>
            </a:pPr>
            <a:r>
              <a:rPr lang="de-DE" sz="2000" dirty="0">
                <a:latin typeface="Arial" panose="020B0604020202020204" pitchFamily="34" charset="0"/>
                <a:ea typeface="Calibri"/>
                <a:cs typeface="Arial" panose="020B0604020202020204" pitchFamily="34" charset="0"/>
              </a:rPr>
              <a:t>Europäische Einflüsse:</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Der Strategische Rahmen der EU für Gesundheit und Sicherheit am Arbeitsplatz (2021-2027) der Europäischen Kommission legt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die wichtigsten Prioritäten und Maßnahmen zur Verbesserung der Gesundheit und Sicherheit von Arbeitnehmerinnen und Arbeitnehmern fest,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indem er rasche Veränderungen in Wirtschaft, Demografie und Arbeitsmustern thematisiert.</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endParaRPr lang="de-DE" sz="2000" dirty="0">
              <a:latin typeface="Arial" panose="020B0604020202020204" pitchFamily="34" charset="0"/>
              <a:ea typeface="Calibri"/>
              <a:cs typeface="Arial" panose="020B0604020202020204" pitchFamily="34" charset="0"/>
            </a:endParaRPr>
          </a:p>
        </p:txBody>
      </p:sp>
    </p:spTree>
    <p:extLst>
      <p:ext uri="{BB962C8B-B14F-4D97-AF65-F5344CB8AC3E}">
        <p14:creationId xmlns:p14="http://schemas.microsoft.com/office/powerpoint/2010/main" val="4108259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Module 2 und Modul 3</a:t>
            </a:r>
          </a:p>
        </p:txBody>
      </p:sp>
      <p:sp>
        <p:nvSpPr>
          <p:cNvPr id="3" name="Inhaltsplatzhalter 2"/>
          <p:cNvSpPr>
            <a:spLocks noGrp="1"/>
          </p:cNvSpPr>
          <p:nvPr>
            <p:ph idx="1"/>
          </p:nvPr>
        </p:nvSpPr>
        <p:spPr/>
        <p:txBody>
          <a:bodyPr>
            <a:normAutofit/>
          </a:bodyPr>
          <a:lstStyle/>
          <a:p>
            <a:r>
              <a:rPr lang="de-DE" dirty="0"/>
              <a:t>Arbeitssicherheit</a:t>
            </a:r>
          </a:p>
          <a:p>
            <a:endParaRPr lang="de-DE" dirty="0"/>
          </a:p>
          <a:p>
            <a:r>
              <a:rPr lang="de-DE" dirty="0"/>
              <a:t>Stoffsicherheit</a:t>
            </a:r>
          </a:p>
          <a:p>
            <a:endParaRPr lang="de-DE" dirty="0"/>
          </a:p>
          <a:p>
            <a:r>
              <a:rPr lang="de-DE" b="1" dirty="0"/>
              <a:t>Gentechnikrecht</a:t>
            </a:r>
          </a:p>
          <a:p>
            <a:endParaRPr lang="de-DE" b="1" dirty="0"/>
          </a:p>
          <a:p>
            <a:pPr lvl="1"/>
            <a:r>
              <a:rPr lang="de-DE" b="1" dirty="0"/>
              <a:t>Exkurs: Internationale Handelsabkommen</a:t>
            </a:r>
          </a:p>
          <a:p>
            <a:endParaRPr lang="de-DE" b="1" dirty="0"/>
          </a:p>
          <a:p>
            <a:pPr lvl="1"/>
            <a:endParaRPr lang="de-DE" dirty="0"/>
          </a:p>
          <a:p>
            <a:pPr lvl="1"/>
            <a:endParaRPr lang="de-DE" dirty="0"/>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3</a:t>
            </a:fld>
            <a:endParaRPr lang="de-DE"/>
          </a:p>
        </p:txBody>
      </p:sp>
      <p:sp>
        <p:nvSpPr>
          <p:cNvPr id="6" name="Datumsplatzhalter 5"/>
          <p:cNvSpPr>
            <a:spLocks noGrp="1"/>
          </p:cNvSpPr>
          <p:nvPr>
            <p:ph type="dt" sz="half" idx="10"/>
          </p:nvPr>
        </p:nvSpPr>
        <p:spPr/>
        <p:txBody>
          <a:bodyPr/>
          <a:lstStyle/>
          <a:p>
            <a:endParaRPr lang="de-DE" dirty="0"/>
          </a:p>
        </p:txBody>
      </p:sp>
    </p:spTree>
    <p:extLst>
      <p:ext uri="{BB962C8B-B14F-4D97-AF65-F5344CB8AC3E}">
        <p14:creationId xmlns:p14="http://schemas.microsoft.com/office/powerpoint/2010/main" val="3690065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Arbeitssicherheit</a:t>
            </a:r>
          </a:p>
        </p:txBody>
      </p:sp>
      <p:sp>
        <p:nvSpPr>
          <p:cNvPr id="6" name="Datumsplatzhalter 5"/>
          <p:cNvSpPr>
            <a:spLocks noGrp="1"/>
          </p:cNvSpPr>
          <p:nvPr>
            <p:ph type="dt" sz="half" idx="10"/>
          </p:nvPr>
        </p:nvSpPr>
        <p:spPr/>
        <p:txBody>
          <a:bodyPr/>
          <a:lstStyle/>
          <a:p>
            <a:r>
              <a:rPr lang="de-DE" dirty="0"/>
              <a:t> </a:t>
            </a:r>
          </a:p>
        </p:txBody>
      </p:sp>
      <p:sp>
        <p:nvSpPr>
          <p:cNvPr id="4" name="Fußzeilenplatzhalter 3"/>
          <p:cNvSpPr>
            <a:spLocks noGrp="1"/>
          </p:cNvSpPr>
          <p:nvPr>
            <p:ph type="ftr" sz="quarter" idx="11"/>
          </p:nvPr>
        </p:nvSpPr>
        <p:spPr/>
        <p:txBody>
          <a:bodyPr/>
          <a:lstStyle/>
          <a:p>
            <a:r>
              <a:rPr lang="de-DE" dirty="0"/>
              <a:t>Udo PFLEGHAR, 11/2022</a:t>
            </a:r>
          </a:p>
        </p:txBody>
      </p:sp>
      <p:sp>
        <p:nvSpPr>
          <p:cNvPr id="3" name="Foliennummernplatzhalter 2"/>
          <p:cNvSpPr>
            <a:spLocks noGrp="1"/>
          </p:cNvSpPr>
          <p:nvPr>
            <p:ph type="sldNum" sz="quarter" idx="12"/>
          </p:nvPr>
        </p:nvSpPr>
        <p:spPr/>
        <p:txBody>
          <a:bodyPr/>
          <a:lstStyle/>
          <a:p>
            <a:fld id="{94F7F457-6C55-46F2-8458-F93F6B1F9EED}" type="slidenum">
              <a:rPr lang="de-DE" smtClean="0"/>
              <a:t>30</a:t>
            </a:fld>
            <a:endParaRPr lang="de-DE"/>
          </a:p>
        </p:txBody>
      </p:sp>
      <p:sp>
        <p:nvSpPr>
          <p:cNvPr id="8" name="Inhaltsplatzhalter 7">
            <a:extLst>
              <a:ext uri="{FF2B5EF4-FFF2-40B4-BE49-F238E27FC236}">
                <a16:creationId xmlns:a16="http://schemas.microsoft.com/office/drawing/2014/main" id="{82670A29-EAE8-49C2-A201-020548E41693}"/>
              </a:ext>
            </a:extLst>
          </p:cNvPr>
          <p:cNvSpPr>
            <a:spLocks noGrp="1"/>
          </p:cNvSpPr>
          <p:nvPr>
            <p:ph idx="1"/>
          </p:nvPr>
        </p:nvSpPr>
        <p:spPr>
          <a:xfrm>
            <a:off x="252413" y="1462088"/>
            <a:ext cx="10425112" cy="4280980"/>
          </a:xfrm>
          <a:prstGeom prst="rect">
            <a:avLst/>
          </a:prstGeom>
        </p:spPr>
        <p:txBody>
          <a:bodyPr wrap="square">
            <a:spAutoFit/>
          </a:bodyPr>
          <a:lstStyle/>
          <a:p>
            <a:pPr>
              <a:lnSpc>
                <a:spcPct val="115000"/>
              </a:lnSpc>
            </a:pPr>
            <a:r>
              <a:rPr lang="de-DE" sz="2000" dirty="0">
                <a:latin typeface="Arial" panose="020B0604020202020204" pitchFamily="34" charset="0"/>
                <a:ea typeface="Calibri"/>
                <a:cs typeface="Arial" panose="020B0604020202020204" pitchFamily="34" charset="0"/>
              </a:rPr>
              <a:t>Weitere Einflüsse:</a:t>
            </a:r>
            <a:endParaRPr lang="de-DE" sz="2000" dirty="0">
              <a:latin typeface="Arial"/>
              <a:ea typeface="Calibri"/>
              <a:cs typeface="Times New Roman"/>
            </a:endParaRPr>
          </a:p>
          <a:p>
            <a:pPr marL="342900" indent="-342900">
              <a:lnSpc>
                <a:spcPct val="115000"/>
              </a:lnSpc>
              <a:buFont typeface="Arial"/>
              <a:buChar char="-"/>
            </a:pPr>
            <a:endParaRPr lang="de-DE" sz="2000" dirty="0">
              <a:latin typeface="Arial"/>
              <a:ea typeface="Calibri"/>
              <a:cs typeface="Times New Roman"/>
            </a:endParaRPr>
          </a:p>
          <a:p>
            <a:pPr marL="0" indent="0">
              <a:lnSpc>
                <a:spcPct val="115000"/>
              </a:lnSpc>
              <a:buNone/>
            </a:pPr>
            <a:r>
              <a:rPr lang="de-DE" sz="2000" dirty="0">
                <a:latin typeface="Arial"/>
                <a:ea typeface="Calibri"/>
                <a:cs typeface="Times New Roman"/>
              </a:rPr>
              <a:t>	Rechtstexte zu biologischen Arbeitsstoffen, Gefahrstoffen und Chemikalien</a:t>
            </a:r>
          </a:p>
          <a:p>
            <a:pPr marL="342900" indent="-342900">
              <a:lnSpc>
                <a:spcPct val="115000"/>
              </a:lnSpc>
              <a:buFont typeface="Arial"/>
              <a:buChar char="-"/>
            </a:pPr>
            <a:endParaRPr lang="de-DE" sz="2000" dirty="0">
              <a:ea typeface="Calibri"/>
              <a:cs typeface="Times New Roman"/>
            </a:endParaRPr>
          </a:p>
          <a:p>
            <a:pPr marL="0" indent="0">
              <a:lnSpc>
                <a:spcPct val="115000"/>
              </a:lnSpc>
              <a:buNone/>
            </a:pPr>
            <a:r>
              <a:rPr lang="de-DE" sz="2000" dirty="0">
                <a:latin typeface="Arial"/>
                <a:ea typeface="Calibri"/>
                <a:cs typeface="Times New Roman"/>
              </a:rPr>
              <a:t>	Völkerrechtliche Übereinkünfte</a:t>
            </a:r>
          </a:p>
          <a:p>
            <a:pPr marL="342900" indent="-342900">
              <a:lnSpc>
                <a:spcPct val="115000"/>
              </a:lnSpc>
              <a:buFont typeface="Arial"/>
              <a:buChar char="-"/>
            </a:pPr>
            <a:endParaRPr lang="de-DE" sz="2000" dirty="0">
              <a:ea typeface="Calibri"/>
              <a:cs typeface="Times New Roman"/>
            </a:endParaRPr>
          </a:p>
          <a:p>
            <a:pPr marL="0" indent="0">
              <a:lnSpc>
                <a:spcPct val="115000"/>
              </a:lnSpc>
              <a:buNone/>
            </a:pPr>
            <a:r>
              <a:rPr lang="de-DE" sz="2000" dirty="0">
                <a:latin typeface="Arial"/>
                <a:ea typeface="Calibri"/>
                <a:cs typeface="Times New Roman"/>
              </a:rPr>
              <a:t>	Baustellenverordnung</a:t>
            </a:r>
          </a:p>
          <a:p>
            <a:pPr marL="342900" indent="-342900">
              <a:lnSpc>
                <a:spcPct val="115000"/>
              </a:lnSpc>
              <a:buFont typeface="Arial"/>
              <a:buChar char="-"/>
            </a:pPr>
            <a:endParaRPr lang="de-DE" sz="2000" dirty="0">
              <a:ea typeface="Calibri"/>
              <a:cs typeface="Times New Roman"/>
            </a:endParaRPr>
          </a:p>
          <a:p>
            <a:pPr marL="0" indent="0">
              <a:lnSpc>
                <a:spcPct val="115000"/>
              </a:lnSpc>
              <a:spcAft>
                <a:spcPts val="1000"/>
              </a:spcAft>
              <a:buNone/>
            </a:pPr>
            <a:r>
              <a:rPr lang="de-DE" sz="2000" dirty="0">
                <a:latin typeface="Arial"/>
                <a:ea typeface="Calibri"/>
                <a:cs typeface="Times New Roman"/>
              </a:rPr>
              <a:t>	Andere sicherheitsrechtliche Regeln</a:t>
            </a:r>
            <a:endParaRPr lang="de-DE" sz="2000" dirty="0">
              <a:ea typeface="Calibri"/>
              <a:cs typeface="Times New Roman"/>
            </a:endParaRPr>
          </a:p>
        </p:txBody>
      </p:sp>
    </p:spTree>
    <p:extLst>
      <p:ext uri="{BB962C8B-B14F-4D97-AF65-F5344CB8AC3E}">
        <p14:creationId xmlns:p14="http://schemas.microsoft.com/office/powerpoint/2010/main" val="41337795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Stoffsicherheit</a:t>
            </a:r>
          </a:p>
        </p:txBody>
      </p:sp>
      <p:sp>
        <p:nvSpPr>
          <p:cNvPr id="3" name="Inhaltsplatzhalter 2"/>
          <p:cNvSpPr>
            <a:spLocks noGrp="1"/>
          </p:cNvSpPr>
          <p:nvPr>
            <p:ph idx="1"/>
          </p:nvPr>
        </p:nvSpPr>
        <p:spPr/>
        <p:txBody>
          <a:bodyPr/>
          <a:lstStyle/>
          <a:p>
            <a:r>
              <a:rPr lang="de-DE" dirty="0"/>
              <a:t>REACH</a:t>
            </a:r>
          </a:p>
          <a:p>
            <a:endParaRPr lang="de-DE" dirty="0"/>
          </a:p>
          <a:p>
            <a:r>
              <a:rPr lang="de-DE" dirty="0"/>
              <a:t>GENTECHNIKRECHT</a:t>
            </a:r>
            <a:br>
              <a:rPr lang="de-DE" dirty="0"/>
            </a:br>
            <a:br>
              <a:rPr lang="de-DE" dirty="0"/>
            </a:br>
            <a:r>
              <a:rPr lang="de-DE" dirty="0"/>
              <a:t>und Internationale Handelsabkommen</a:t>
            </a:r>
          </a:p>
          <a:p>
            <a:endParaRPr lang="de-DE" dirty="0"/>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31</a:t>
            </a:fld>
            <a:endParaRPr lang="de-DE"/>
          </a:p>
        </p:txBody>
      </p:sp>
      <p:sp>
        <p:nvSpPr>
          <p:cNvPr id="6" name="Datumsplatzhalter 5"/>
          <p:cNvSpPr>
            <a:spLocks noGrp="1"/>
          </p:cNvSpPr>
          <p:nvPr>
            <p:ph type="dt" sz="half" idx="10"/>
          </p:nvPr>
        </p:nvSpPr>
        <p:spPr/>
        <p:txBody>
          <a:bodyPr/>
          <a:lstStyle/>
          <a:p>
            <a:r>
              <a:rPr lang="de-DE" dirty="0"/>
              <a:t> </a:t>
            </a:r>
          </a:p>
        </p:txBody>
      </p:sp>
    </p:spTree>
    <p:extLst>
      <p:ext uri="{BB962C8B-B14F-4D97-AF65-F5344CB8AC3E}">
        <p14:creationId xmlns:p14="http://schemas.microsoft.com/office/powerpoint/2010/main" val="899558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REACH</a:t>
            </a:r>
          </a:p>
        </p:txBody>
      </p:sp>
      <p:sp>
        <p:nvSpPr>
          <p:cNvPr id="3" name="Inhaltsplatzhalter 2"/>
          <p:cNvSpPr>
            <a:spLocks noGrp="1"/>
          </p:cNvSpPr>
          <p:nvPr>
            <p:ph idx="1"/>
          </p:nvPr>
        </p:nvSpPr>
        <p:spPr/>
        <p:txBody>
          <a:bodyPr>
            <a:normAutofit/>
          </a:bodyPr>
          <a:lstStyle/>
          <a:p>
            <a:pPr>
              <a:lnSpc>
                <a:spcPct val="115000"/>
              </a:lnSpc>
              <a:spcAft>
                <a:spcPts val="1000"/>
              </a:spcAft>
            </a:pPr>
            <a:r>
              <a:rPr lang="de-DE" sz="2000" dirty="0">
                <a:latin typeface="Calibri"/>
                <a:ea typeface="Calibri"/>
                <a:cs typeface="Times New Roman"/>
              </a:rPr>
              <a:t>REACH – Was ist das?</a:t>
            </a:r>
            <a:br>
              <a:rPr lang="de-DE" sz="2000" dirty="0">
                <a:latin typeface="Calibri"/>
                <a:ea typeface="Calibri"/>
                <a:cs typeface="Times New Roman"/>
              </a:rPr>
            </a:br>
            <a:endParaRPr lang="de-DE" sz="2000" dirty="0">
              <a:latin typeface="Calibri"/>
              <a:ea typeface="Calibri"/>
              <a:cs typeface="Times New Roman"/>
            </a:endParaRPr>
          </a:p>
          <a:p>
            <a:pPr>
              <a:lnSpc>
                <a:spcPct val="115000"/>
              </a:lnSpc>
              <a:spcAft>
                <a:spcPts val="1000"/>
              </a:spcAft>
            </a:pPr>
            <a:r>
              <a:rPr lang="de-DE" sz="2000" dirty="0">
                <a:latin typeface="Calibri"/>
                <a:ea typeface="Calibri"/>
                <a:cs typeface="Times New Roman"/>
              </a:rPr>
              <a:t>Warum brauchen wir REACH?</a:t>
            </a:r>
            <a:br>
              <a:rPr lang="de-DE" sz="2000" dirty="0">
                <a:latin typeface="Calibri"/>
                <a:ea typeface="Calibri"/>
                <a:cs typeface="Times New Roman"/>
              </a:rPr>
            </a:br>
            <a:br>
              <a:rPr lang="de-DE" sz="2000" dirty="0">
                <a:latin typeface="Calibri"/>
                <a:ea typeface="Calibri"/>
                <a:cs typeface="Times New Roman"/>
              </a:rPr>
            </a:br>
            <a:endParaRPr lang="de-DE" sz="2000" dirty="0">
              <a:latin typeface="Calibri"/>
              <a:ea typeface="Calibri"/>
              <a:cs typeface="Times New Roman"/>
            </a:endParaRPr>
          </a:p>
          <a:p>
            <a:pPr>
              <a:lnSpc>
                <a:spcPct val="115000"/>
              </a:lnSpc>
              <a:spcAft>
                <a:spcPts val="1000"/>
              </a:spcAft>
            </a:pPr>
            <a:r>
              <a:rPr lang="de-DE" sz="2000" dirty="0">
                <a:latin typeface="Calibri"/>
                <a:ea typeface="Calibri"/>
                <a:cs typeface="Times New Roman"/>
              </a:rPr>
              <a:t>Wie wird REACH umgesetzt?</a:t>
            </a:r>
          </a:p>
          <a:p>
            <a:pPr>
              <a:lnSpc>
                <a:spcPct val="115000"/>
              </a:lnSpc>
              <a:spcAft>
                <a:spcPts val="1000"/>
              </a:spcAft>
            </a:pPr>
            <a:r>
              <a:rPr lang="de-DE" sz="2000" dirty="0">
                <a:latin typeface="Calibri"/>
                <a:ea typeface="Calibri"/>
                <a:cs typeface="Times New Roman"/>
              </a:rPr>
              <a:t>a.     Registrierung</a:t>
            </a:r>
          </a:p>
          <a:p>
            <a:pPr>
              <a:lnSpc>
                <a:spcPct val="115000"/>
              </a:lnSpc>
              <a:spcAft>
                <a:spcPts val="1000"/>
              </a:spcAft>
            </a:pPr>
            <a:r>
              <a:rPr lang="de-DE" sz="2000" dirty="0">
                <a:latin typeface="Calibri"/>
                <a:ea typeface="Calibri"/>
                <a:cs typeface="Times New Roman"/>
              </a:rPr>
              <a:t>b.     Evaluierung</a:t>
            </a:r>
          </a:p>
          <a:p>
            <a:pPr>
              <a:lnSpc>
                <a:spcPct val="115000"/>
              </a:lnSpc>
              <a:spcAft>
                <a:spcPts val="1000"/>
              </a:spcAft>
            </a:pPr>
            <a:r>
              <a:rPr lang="de-DE" sz="2000" dirty="0">
                <a:latin typeface="Calibri"/>
                <a:ea typeface="Calibri"/>
                <a:cs typeface="Times New Roman"/>
              </a:rPr>
              <a:t>c.      Zulassung (Autorisierung) und Beschränkung</a:t>
            </a:r>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32</a:t>
            </a:fld>
            <a:endParaRPr lang="de-DE"/>
          </a:p>
        </p:txBody>
      </p:sp>
      <p:sp>
        <p:nvSpPr>
          <p:cNvPr id="6" name="Datumsplatzhalter 5"/>
          <p:cNvSpPr>
            <a:spLocks noGrp="1"/>
          </p:cNvSpPr>
          <p:nvPr>
            <p:ph type="dt" sz="half" idx="10"/>
          </p:nvPr>
        </p:nvSpPr>
        <p:spPr/>
        <p:txBody>
          <a:bodyPr/>
          <a:lstStyle/>
          <a:p>
            <a:r>
              <a:rPr lang="de-DE" dirty="0"/>
              <a:t> </a:t>
            </a:r>
          </a:p>
        </p:txBody>
      </p:sp>
    </p:spTree>
    <p:extLst>
      <p:ext uri="{BB962C8B-B14F-4D97-AF65-F5344CB8AC3E}">
        <p14:creationId xmlns:p14="http://schemas.microsoft.com/office/powerpoint/2010/main" val="1012926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REACH</a:t>
            </a:r>
          </a:p>
        </p:txBody>
      </p:sp>
      <p:sp>
        <p:nvSpPr>
          <p:cNvPr id="3" name="Inhaltsplatzhalter 2"/>
          <p:cNvSpPr>
            <a:spLocks noGrp="1"/>
          </p:cNvSpPr>
          <p:nvPr>
            <p:ph idx="1"/>
          </p:nvPr>
        </p:nvSpPr>
        <p:spPr/>
        <p:txBody>
          <a:bodyPr>
            <a:normAutofit/>
          </a:bodyPr>
          <a:lstStyle/>
          <a:p>
            <a:pPr>
              <a:lnSpc>
                <a:spcPct val="115000"/>
              </a:lnSpc>
              <a:spcAft>
                <a:spcPts val="1000"/>
              </a:spcAft>
            </a:pPr>
            <a:r>
              <a:rPr lang="de-DE" sz="2000" dirty="0">
                <a:latin typeface="Calibri"/>
                <a:ea typeface="Calibri"/>
                <a:cs typeface="Times New Roman"/>
              </a:rPr>
              <a:t>Weitere Regelungen unter REACH:</a:t>
            </a:r>
          </a:p>
          <a:p>
            <a:pPr>
              <a:lnSpc>
                <a:spcPct val="115000"/>
              </a:lnSpc>
              <a:spcAft>
                <a:spcPts val="1000"/>
              </a:spcAft>
            </a:pPr>
            <a:r>
              <a:rPr lang="de-DE" sz="2000" dirty="0">
                <a:latin typeface="Calibri"/>
                <a:ea typeface="Calibri"/>
                <a:cs typeface="Times New Roman"/>
              </a:rPr>
              <a:t>Was bedeutet REACH für Bürgerinnen und Bürger?</a:t>
            </a:r>
            <a:br>
              <a:rPr lang="de-DE" sz="2000" dirty="0">
                <a:latin typeface="Calibri"/>
                <a:ea typeface="Calibri"/>
                <a:cs typeface="Times New Roman"/>
              </a:rPr>
            </a:br>
            <a:endParaRPr lang="de-DE" sz="2000" dirty="0">
              <a:latin typeface="Calibri"/>
              <a:ea typeface="Calibri"/>
              <a:cs typeface="Times New Roman"/>
            </a:endParaRPr>
          </a:p>
          <a:p>
            <a:pPr>
              <a:lnSpc>
                <a:spcPct val="115000"/>
              </a:lnSpc>
              <a:spcAft>
                <a:spcPts val="1000"/>
              </a:spcAft>
            </a:pPr>
            <a:r>
              <a:rPr lang="de-DE" sz="2000" dirty="0">
                <a:latin typeface="Calibri"/>
                <a:ea typeface="Calibri"/>
                <a:cs typeface="Times New Roman"/>
              </a:rPr>
              <a:t>Welche Auskunftsrechte gibt es?</a:t>
            </a:r>
            <a:br>
              <a:rPr lang="de-DE" sz="2000" dirty="0">
                <a:latin typeface="Calibri"/>
                <a:ea typeface="Calibri"/>
                <a:cs typeface="Times New Roman"/>
              </a:rPr>
            </a:br>
            <a:endParaRPr lang="de-DE" sz="2000" dirty="0">
              <a:latin typeface="Calibri"/>
              <a:ea typeface="Calibri"/>
              <a:cs typeface="Times New Roman"/>
            </a:endParaRPr>
          </a:p>
          <a:p>
            <a:pPr>
              <a:lnSpc>
                <a:spcPct val="115000"/>
              </a:lnSpc>
              <a:spcAft>
                <a:spcPts val="1000"/>
              </a:spcAft>
            </a:pPr>
            <a:r>
              <a:rPr lang="de-DE" sz="2000" dirty="0">
                <a:latin typeface="Calibri"/>
                <a:ea typeface="Calibri"/>
                <a:cs typeface="Times New Roman"/>
              </a:rPr>
              <a:t>Das Umweltbundesamt (UBA) im REACH-Prozess</a:t>
            </a:r>
          </a:p>
          <a:p>
            <a:pPr lvl="1">
              <a:lnSpc>
                <a:spcPct val="115000"/>
              </a:lnSpc>
              <a:spcAft>
                <a:spcPts val="1000"/>
              </a:spcAft>
            </a:pPr>
            <a:r>
              <a:rPr lang="de-DE" sz="2000" b="1" dirty="0">
                <a:latin typeface="Calibri"/>
                <a:ea typeface="Calibri"/>
                <a:cs typeface="Times New Roman"/>
              </a:rPr>
              <a:t>Welche Aufgaben hat das UBA unter REACH?</a:t>
            </a:r>
          </a:p>
          <a:p>
            <a:pPr lvl="1">
              <a:lnSpc>
                <a:spcPct val="115000"/>
              </a:lnSpc>
              <a:spcAft>
                <a:spcPts val="1000"/>
              </a:spcAft>
            </a:pPr>
            <a:r>
              <a:rPr lang="de-DE" sz="2000" b="1" dirty="0">
                <a:latin typeface="Calibri"/>
                <a:ea typeface="Calibri"/>
                <a:cs typeface="Times New Roman"/>
              </a:rPr>
              <a:t>Welche Ziele verfolgt das UBA in Bezug auf REACH?</a:t>
            </a:r>
          </a:p>
          <a:p>
            <a:pPr lvl="1">
              <a:lnSpc>
                <a:spcPct val="115000"/>
              </a:lnSpc>
              <a:spcAft>
                <a:spcPts val="1000"/>
              </a:spcAft>
            </a:pPr>
            <a:r>
              <a:rPr lang="de-DE" sz="2000" b="1" dirty="0">
                <a:latin typeface="Calibri"/>
                <a:ea typeface="Calibri"/>
                <a:cs typeface="Times New Roman"/>
              </a:rPr>
              <a:t>Was erwartet das UBA von den REACH-Akteuren?</a:t>
            </a:r>
          </a:p>
          <a:p>
            <a:pPr>
              <a:lnSpc>
                <a:spcPct val="115000"/>
              </a:lnSpc>
              <a:spcAft>
                <a:spcPts val="1000"/>
              </a:spcAft>
            </a:pPr>
            <a:endParaRPr lang="de-DE" dirty="0">
              <a:latin typeface="Calibri"/>
              <a:ea typeface="Calibri"/>
              <a:cs typeface="Times New Roman"/>
            </a:endParaRPr>
          </a:p>
          <a:p>
            <a:endParaRPr lang="de-DE" dirty="0"/>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33</a:t>
            </a:fld>
            <a:endParaRPr lang="de-DE"/>
          </a:p>
        </p:txBody>
      </p:sp>
      <p:sp>
        <p:nvSpPr>
          <p:cNvPr id="6" name="Datumsplatzhalter 5"/>
          <p:cNvSpPr>
            <a:spLocks noGrp="1"/>
          </p:cNvSpPr>
          <p:nvPr>
            <p:ph type="dt" sz="half" idx="10"/>
          </p:nvPr>
        </p:nvSpPr>
        <p:spPr/>
        <p:txBody>
          <a:bodyPr/>
          <a:lstStyle/>
          <a:p>
            <a:r>
              <a:rPr lang="de-DE" dirty="0"/>
              <a:t> </a:t>
            </a:r>
          </a:p>
        </p:txBody>
      </p:sp>
    </p:spTree>
    <p:extLst>
      <p:ext uri="{BB962C8B-B14F-4D97-AF65-F5344CB8AC3E}">
        <p14:creationId xmlns:p14="http://schemas.microsoft.com/office/powerpoint/2010/main" val="700688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REACH</a:t>
            </a:r>
          </a:p>
        </p:txBody>
      </p:sp>
      <p:sp>
        <p:nvSpPr>
          <p:cNvPr id="3" name="Inhaltsplatzhalter 2"/>
          <p:cNvSpPr>
            <a:spLocks noGrp="1"/>
          </p:cNvSpPr>
          <p:nvPr>
            <p:ph idx="1"/>
          </p:nvPr>
        </p:nvSpPr>
        <p:spPr/>
        <p:txBody>
          <a:bodyPr>
            <a:noAutofit/>
          </a:bodyPr>
          <a:lstStyle/>
          <a:p>
            <a:pPr>
              <a:lnSpc>
                <a:spcPct val="115000"/>
              </a:lnSpc>
              <a:spcAft>
                <a:spcPts val="1000"/>
              </a:spcAft>
            </a:pPr>
            <a:r>
              <a:rPr lang="de-DE" sz="2000" dirty="0">
                <a:ea typeface="Calibri"/>
                <a:cs typeface="Arial" panose="020B0604020202020204" pitchFamily="34" charset="0"/>
              </a:rPr>
              <a:t>Mit der REACH-Verordnung (EG) Nr. 1907/2006 wurde im Jahr 2006 eine </a:t>
            </a:r>
            <a:br>
              <a:rPr lang="de-DE" sz="2000" dirty="0">
                <a:ea typeface="Calibri"/>
                <a:cs typeface="Arial" panose="020B0604020202020204" pitchFamily="34" charset="0"/>
              </a:rPr>
            </a:br>
            <a:r>
              <a:rPr lang="de-DE" sz="2000" dirty="0">
                <a:ea typeface="Calibri"/>
                <a:cs typeface="Arial" panose="020B0604020202020204" pitchFamily="34" charset="0"/>
              </a:rPr>
              <a:t>grundlegende Reform des europäischen Chemikalienrechts auf den Weg gebracht, um:</a:t>
            </a:r>
            <a:br>
              <a:rPr lang="de-DE" sz="2000" dirty="0">
                <a:ea typeface="Calibri"/>
                <a:cs typeface="Arial" panose="020B0604020202020204" pitchFamily="34" charset="0"/>
              </a:rPr>
            </a:br>
            <a:br>
              <a:rPr lang="de-DE" sz="2000" dirty="0">
                <a:ea typeface="Calibri"/>
                <a:cs typeface="Arial" panose="020B0604020202020204" pitchFamily="34" charset="0"/>
              </a:rPr>
            </a:br>
            <a:r>
              <a:rPr lang="de-DE" sz="2000" dirty="0">
                <a:ea typeface="Calibri"/>
                <a:cs typeface="Arial" panose="020B0604020202020204" pitchFamily="34" charset="0"/>
              </a:rPr>
              <a:t>	Informationen über Chemikalien bezüglich ihrer </a:t>
            </a:r>
            <a:br>
              <a:rPr lang="de-DE" sz="2000" dirty="0">
                <a:ea typeface="Calibri"/>
                <a:cs typeface="Arial" panose="020B0604020202020204" pitchFamily="34" charset="0"/>
              </a:rPr>
            </a:br>
            <a:br>
              <a:rPr lang="de-DE" sz="2000" dirty="0">
                <a:ea typeface="Calibri"/>
                <a:cs typeface="Arial" panose="020B0604020202020204" pitchFamily="34" charset="0"/>
              </a:rPr>
            </a:br>
            <a:r>
              <a:rPr lang="de-DE" sz="2000" dirty="0">
                <a:ea typeface="Calibri"/>
                <a:cs typeface="Arial" panose="020B0604020202020204" pitchFamily="34" charset="0"/>
              </a:rPr>
              <a:t>	Auswirkungen auf den Menschen und die Umwelt </a:t>
            </a:r>
            <a:br>
              <a:rPr lang="de-DE" sz="2000" dirty="0">
                <a:ea typeface="Calibri"/>
                <a:cs typeface="Arial" panose="020B0604020202020204" pitchFamily="34" charset="0"/>
              </a:rPr>
            </a:br>
            <a:br>
              <a:rPr lang="de-DE" sz="2000" dirty="0">
                <a:ea typeface="Calibri"/>
                <a:cs typeface="Arial" panose="020B0604020202020204" pitchFamily="34" charset="0"/>
              </a:rPr>
            </a:br>
            <a:r>
              <a:rPr lang="de-DE" sz="2000" dirty="0">
                <a:ea typeface="Calibri"/>
                <a:cs typeface="Arial" panose="020B0604020202020204" pitchFamily="34" charset="0"/>
              </a:rPr>
              <a:t>	zu generieren und zu sammeln. </a:t>
            </a:r>
            <a:br>
              <a:rPr lang="de-DE" sz="2000" dirty="0">
                <a:ea typeface="Calibri"/>
                <a:cs typeface="Arial" panose="020B0604020202020204" pitchFamily="34" charset="0"/>
              </a:rPr>
            </a:br>
            <a:br>
              <a:rPr lang="de-DE" sz="2000" dirty="0">
                <a:ea typeface="Calibri"/>
                <a:cs typeface="Arial" panose="020B0604020202020204" pitchFamily="34" charset="0"/>
              </a:rPr>
            </a:br>
            <a:br>
              <a:rPr lang="de-DE" sz="2000" dirty="0">
                <a:ea typeface="Calibri"/>
                <a:cs typeface="Arial" panose="020B0604020202020204" pitchFamily="34" charset="0"/>
              </a:rPr>
            </a:br>
            <a:endParaRPr lang="de-DE" sz="2000" dirty="0">
              <a:ea typeface="Calibri"/>
              <a:cs typeface="Times New Roman"/>
            </a:endParaRPr>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34</a:t>
            </a:fld>
            <a:endParaRPr lang="de-DE"/>
          </a:p>
        </p:txBody>
      </p:sp>
      <p:sp>
        <p:nvSpPr>
          <p:cNvPr id="6" name="Datumsplatzhalter 5"/>
          <p:cNvSpPr>
            <a:spLocks noGrp="1"/>
          </p:cNvSpPr>
          <p:nvPr>
            <p:ph type="dt" sz="half" idx="10"/>
          </p:nvPr>
        </p:nvSpPr>
        <p:spPr/>
        <p:txBody>
          <a:bodyPr/>
          <a:lstStyle/>
          <a:p>
            <a:r>
              <a:rPr lang="de-DE" dirty="0"/>
              <a:t> </a:t>
            </a:r>
          </a:p>
        </p:txBody>
      </p:sp>
    </p:spTree>
    <p:extLst>
      <p:ext uri="{BB962C8B-B14F-4D97-AF65-F5344CB8AC3E}">
        <p14:creationId xmlns:p14="http://schemas.microsoft.com/office/powerpoint/2010/main" val="1457786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REACH</a:t>
            </a:r>
          </a:p>
        </p:txBody>
      </p:sp>
      <p:sp>
        <p:nvSpPr>
          <p:cNvPr id="3" name="Inhaltsplatzhalter 2"/>
          <p:cNvSpPr>
            <a:spLocks noGrp="1"/>
          </p:cNvSpPr>
          <p:nvPr>
            <p:ph idx="1"/>
          </p:nvPr>
        </p:nvSpPr>
        <p:spPr/>
        <p:txBody>
          <a:bodyPr>
            <a:noAutofit/>
          </a:bodyPr>
          <a:lstStyle/>
          <a:p>
            <a:pPr>
              <a:lnSpc>
                <a:spcPct val="115000"/>
              </a:lnSpc>
              <a:spcAft>
                <a:spcPts val="1000"/>
              </a:spcAft>
            </a:pPr>
            <a:r>
              <a:rPr lang="de-DE" sz="2000" dirty="0">
                <a:ea typeface="Calibri"/>
                <a:cs typeface="Arial" panose="020B0604020202020204" pitchFamily="34" charset="0"/>
              </a:rPr>
              <a:t>REACH steht für : </a:t>
            </a:r>
            <a:br>
              <a:rPr lang="de-DE" sz="2000" dirty="0">
                <a:ea typeface="Calibri"/>
                <a:cs typeface="Arial" panose="020B0604020202020204" pitchFamily="34" charset="0"/>
              </a:rPr>
            </a:br>
            <a:br>
              <a:rPr lang="de-DE" sz="2000" dirty="0">
                <a:ea typeface="Calibri"/>
                <a:cs typeface="Arial" panose="020B0604020202020204" pitchFamily="34" charset="0"/>
              </a:rPr>
            </a:br>
            <a:r>
              <a:rPr lang="de-DE" sz="2000" dirty="0">
                <a:ea typeface="Calibri"/>
                <a:cs typeface="Arial" panose="020B0604020202020204" pitchFamily="34" charset="0"/>
              </a:rPr>
              <a:t>	Registration, </a:t>
            </a:r>
            <a:br>
              <a:rPr lang="de-DE" sz="2000" dirty="0">
                <a:ea typeface="Calibri"/>
                <a:cs typeface="Arial" panose="020B0604020202020204" pitchFamily="34" charset="0"/>
              </a:rPr>
            </a:br>
            <a:br>
              <a:rPr lang="de-DE" sz="2000" dirty="0">
                <a:ea typeface="Calibri"/>
                <a:cs typeface="Arial" panose="020B0604020202020204" pitchFamily="34" charset="0"/>
              </a:rPr>
            </a:br>
            <a:r>
              <a:rPr lang="de-DE" sz="2000" dirty="0">
                <a:ea typeface="Calibri"/>
                <a:cs typeface="Arial" panose="020B0604020202020204" pitchFamily="34" charset="0"/>
              </a:rPr>
              <a:t>	Evaluation, </a:t>
            </a:r>
            <a:br>
              <a:rPr lang="de-DE" sz="2000" dirty="0">
                <a:ea typeface="Calibri"/>
                <a:cs typeface="Arial" panose="020B0604020202020204" pitchFamily="34" charset="0"/>
              </a:rPr>
            </a:br>
            <a:br>
              <a:rPr lang="de-DE" sz="2000" dirty="0">
                <a:ea typeface="Calibri"/>
                <a:cs typeface="Arial" panose="020B0604020202020204" pitchFamily="34" charset="0"/>
              </a:rPr>
            </a:br>
            <a:r>
              <a:rPr lang="de-DE" sz="2000" dirty="0">
                <a:ea typeface="Calibri"/>
                <a:cs typeface="Arial" panose="020B0604020202020204" pitchFamily="34" charset="0"/>
              </a:rPr>
              <a:t>	</a:t>
            </a:r>
            <a:r>
              <a:rPr lang="de-DE" sz="2000" dirty="0" err="1">
                <a:ea typeface="Calibri"/>
                <a:cs typeface="Arial" panose="020B0604020202020204" pitchFamily="34" charset="0"/>
              </a:rPr>
              <a:t>Authorisation</a:t>
            </a:r>
            <a:r>
              <a:rPr lang="de-DE" sz="2000" dirty="0">
                <a:ea typeface="Calibri"/>
                <a:cs typeface="Arial" panose="020B0604020202020204" pitchFamily="34" charset="0"/>
              </a:rPr>
              <a:t> </a:t>
            </a:r>
            <a:r>
              <a:rPr lang="de-DE" sz="2000" dirty="0" err="1">
                <a:ea typeface="Calibri"/>
                <a:cs typeface="Arial" panose="020B0604020202020204" pitchFamily="34" charset="0"/>
              </a:rPr>
              <a:t>of</a:t>
            </a:r>
            <a:r>
              <a:rPr lang="de-DE" sz="2000" dirty="0">
                <a:ea typeface="Calibri"/>
                <a:cs typeface="Arial" panose="020B0604020202020204" pitchFamily="34" charset="0"/>
              </a:rPr>
              <a:t> </a:t>
            </a:r>
            <a:br>
              <a:rPr lang="de-DE" sz="2000" dirty="0">
                <a:ea typeface="Calibri"/>
                <a:cs typeface="Arial" panose="020B0604020202020204" pitchFamily="34" charset="0"/>
              </a:rPr>
            </a:br>
            <a:br>
              <a:rPr lang="de-DE" sz="2000" dirty="0">
                <a:ea typeface="Calibri"/>
                <a:cs typeface="Arial" panose="020B0604020202020204" pitchFamily="34" charset="0"/>
              </a:rPr>
            </a:br>
            <a:r>
              <a:rPr lang="de-DE" sz="2000" dirty="0">
                <a:ea typeface="Calibri"/>
                <a:cs typeface="Arial" panose="020B0604020202020204" pitchFamily="34" charset="0"/>
              </a:rPr>
              <a:t>	Chemicals </a:t>
            </a:r>
            <a:br>
              <a:rPr lang="de-DE" sz="2000" dirty="0">
                <a:ea typeface="Calibri"/>
                <a:cs typeface="Arial" panose="020B0604020202020204" pitchFamily="34" charset="0"/>
              </a:rPr>
            </a:br>
            <a:br>
              <a:rPr lang="de-DE" sz="2000" dirty="0">
                <a:ea typeface="Calibri"/>
                <a:cs typeface="Arial" panose="020B0604020202020204" pitchFamily="34" charset="0"/>
              </a:rPr>
            </a:br>
            <a:r>
              <a:rPr lang="de-DE" sz="2000" dirty="0">
                <a:ea typeface="Calibri"/>
                <a:cs typeface="Arial" panose="020B0604020202020204" pitchFamily="34" charset="0"/>
              </a:rPr>
              <a:t>(Registrierung, Bewertung und Zulassung von Chemikalien). </a:t>
            </a:r>
            <a:br>
              <a:rPr lang="de-DE" sz="2000" dirty="0">
                <a:ea typeface="Calibri"/>
                <a:cs typeface="Times New Roman"/>
              </a:rPr>
            </a:br>
            <a:br>
              <a:rPr lang="de-DE" sz="2000" dirty="0">
                <a:ea typeface="Calibri"/>
                <a:cs typeface="Times New Roman"/>
              </a:rPr>
            </a:br>
            <a:endParaRPr lang="de-DE" sz="2000" dirty="0">
              <a:ea typeface="Calibri"/>
              <a:cs typeface="Times New Roman"/>
            </a:endParaRPr>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35</a:t>
            </a:fld>
            <a:endParaRPr lang="de-DE"/>
          </a:p>
        </p:txBody>
      </p:sp>
      <p:sp>
        <p:nvSpPr>
          <p:cNvPr id="6" name="Datumsplatzhalter 5"/>
          <p:cNvSpPr>
            <a:spLocks noGrp="1"/>
          </p:cNvSpPr>
          <p:nvPr>
            <p:ph type="dt" sz="half" idx="10"/>
          </p:nvPr>
        </p:nvSpPr>
        <p:spPr/>
        <p:txBody>
          <a:bodyPr/>
          <a:lstStyle/>
          <a:p>
            <a:r>
              <a:rPr lang="de-DE" dirty="0"/>
              <a:t> </a:t>
            </a:r>
          </a:p>
        </p:txBody>
      </p:sp>
    </p:spTree>
    <p:extLst>
      <p:ext uri="{BB962C8B-B14F-4D97-AF65-F5344CB8AC3E}">
        <p14:creationId xmlns:p14="http://schemas.microsoft.com/office/powerpoint/2010/main" val="3644143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REACH</a:t>
            </a:r>
          </a:p>
        </p:txBody>
      </p:sp>
      <p:sp>
        <p:nvSpPr>
          <p:cNvPr id="3" name="Inhaltsplatzhalter 2"/>
          <p:cNvSpPr>
            <a:spLocks noGrp="1"/>
          </p:cNvSpPr>
          <p:nvPr>
            <p:ph idx="1"/>
          </p:nvPr>
        </p:nvSpPr>
        <p:spPr/>
        <p:txBody>
          <a:bodyPr>
            <a:normAutofit/>
          </a:bodyPr>
          <a:lstStyle/>
          <a:p>
            <a:pPr>
              <a:lnSpc>
                <a:spcPct val="115000"/>
              </a:lnSpc>
              <a:spcAft>
                <a:spcPts val="1000"/>
              </a:spcAft>
            </a:pPr>
            <a:r>
              <a:rPr lang="de-DE" sz="2000" dirty="0">
                <a:latin typeface="Arial" panose="020B0604020202020204" pitchFamily="34" charset="0"/>
                <a:ea typeface="Calibri"/>
                <a:cs typeface="Arial" panose="020B0604020202020204" pitchFamily="34" charset="0"/>
              </a:rPr>
              <a:t>REACH vereinheitlichte das Chemikalienrecht europaweit</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und erhöht den Wissensstand über Gefahren und Risiken,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die von Chemikalien</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ausgehen können.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So wurde u. a. eine der weltweit größten Datenbanken über Eigenschaften von Chemikalien geschaffen.</a:t>
            </a:r>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36</a:t>
            </a:fld>
            <a:endParaRPr lang="de-DE"/>
          </a:p>
        </p:txBody>
      </p:sp>
      <p:sp>
        <p:nvSpPr>
          <p:cNvPr id="6" name="Datumsplatzhalter 5"/>
          <p:cNvSpPr>
            <a:spLocks noGrp="1"/>
          </p:cNvSpPr>
          <p:nvPr>
            <p:ph type="dt" sz="half" idx="10"/>
          </p:nvPr>
        </p:nvSpPr>
        <p:spPr/>
        <p:txBody>
          <a:bodyPr/>
          <a:lstStyle/>
          <a:p>
            <a:r>
              <a:rPr lang="de-DE" dirty="0"/>
              <a:t> </a:t>
            </a:r>
          </a:p>
        </p:txBody>
      </p:sp>
    </p:spTree>
    <p:extLst>
      <p:ext uri="{BB962C8B-B14F-4D97-AF65-F5344CB8AC3E}">
        <p14:creationId xmlns:p14="http://schemas.microsoft.com/office/powerpoint/2010/main" val="3703389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REACH</a:t>
            </a:r>
          </a:p>
        </p:txBody>
      </p:sp>
      <p:sp>
        <p:nvSpPr>
          <p:cNvPr id="3" name="Inhaltsplatzhalter 2"/>
          <p:cNvSpPr>
            <a:spLocks noGrp="1"/>
          </p:cNvSpPr>
          <p:nvPr>
            <p:ph idx="1"/>
          </p:nvPr>
        </p:nvSpPr>
        <p:spPr/>
        <p:txBody>
          <a:bodyPr>
            <a:normAutofit lnSpcReduction="10000"/>
          </a:bodyPr>
          <a:lstStyle/>
          <a:p>
            <a:pPr>
              <a:lnSpc>
                <a:spcPct val="115000"/>
              </a:lnSpc>
              <a:spcAft>
                <a:spcPts val="1000"/>
              </a:spcAft>
            </a:pPr>
            <a:r>
              <a:rPr lang="de-DE" sz="2000" dirty="0">
                <a:latin typeface="Arial" panose="020B0604020202020204" pitchFamily="34" charset="0"/>
                <a:ea typeface="Calibri"/>
                <a:cs typeface="Arial" panose="020B0604020202020204" pitchFamily="34" charset="0"/>
              </a:rPr>
              <a:t>REACH definiert für die Unternehmen in der Europäischen Union verschiedene Rollen, die mit unterschiedlichen Verpflichtungen verbunden sind.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Die wichtigsten Rollen sind die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des Herstellers,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des Importeurs und die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des nachgeschalteten Anwenders.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Dazu kommen Händler sowie Produzenten und Importeure von Erzeugnissen.</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Zu beachten ist: Ein Unternehmen hat in der Regel mehrere Rollen.</a:t>
            </a:r>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37</a:t>
            </a:fld>
            <a:endParaRPr lang="de-DE"/>
          </a:p>
        </p:txBody>
      </p:sp>
      <p:sp>
        <p:nvSpPr>
          <p:cNvPr id="6" name="Datumsplatzhalter 5"/>
          <p:cNvSpPr>
            <a:spLocks noGrp="1"/>
          </p:cNvSpPr>
          <p:nvPr>
            <p:ph type="dt" sz="half" idx="10"/>
          </p:nvPr>
        </p:nvSpPr>
        <p:spPr/>
        <p:txBody>
          <a:bodyPr/>
          <a:lstStyle/>
          <a:p>
            <a:r>
              <a:rPr lang="de-DE" dirty="0"/>
              <a:t> </a:t>
            </a:r>
          </a:p>
        </p:txBody>
      </p:sp>
    </p:spTree>
    <p:extLst>
      <p:ext uri="{BB962C8B-B14F-4D97-AF65-F5344CB8AC3E}">
        <p14:creationId xmlns:p14="http://schemas.microsoft.com/office/powerpoint/2010/main" val="3305501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REACH</a:t>
            </a:r>
          </a:p>
        </p:txBody>
      </p:sp>
      <p:sp>
        <p:nvSpPr>
          <p:cNvPr id="3" name="Inhaltsplatzhalter 2"/>
          <p:cNvSpPr>
            <a:spLocks noGrp="1"/>
          </p:cNvSpPr>
          <p:nvPr>
            <p:ph idx="1"/>
          </p:nvPr>
        </p:nvSpPr>
        <p:spPr/>
        <p:txBody>
          <a:bodyPr>
            <a:normAutofit/>
          </a:bodyPr>
          <a:lstStyle/>
          <a:p>
            <a:pPr>
              <a:lnSpc>
                <a:spcPct val="115000"/>
              </a:lnSpc>
              <a:spcAft>
                <a:spcPts val="1000"/>
              </a:spcAft>
            </a:pPr>
            <a:r>
              <a:rPr lang="de-DE" sz="2000" dirty="0">
                <a:latin typeface="Arial" panose="020B0604020202020204" pitchFamily="34" charset="0"/>
                <a:ea typeface="Calibri"/>
                <a:cs typeface="Arial" panose="020B0604020202020204" pitchFamily="34" charset="0"/>
              </a:rPr>
              <a:t>Beispiel:</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Der nachgeschaltete Anwender:</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cs typeface="Arial" panose="020B0604020202020204" pitchFamily="34" charset="0"/>
              </a:rPr>
              <a:t>- eine natürliche oder juristische Person mit Sitz in der EU, </a:t>
            </a:r>
            <a:br>
              <a:rPr lang="de-DE" sz="2000" dirty="0">
                <a:latin typeface="Arial" panose="020B0604020202020204" pitchFamily="34" charset="0"/>
                <a:cs typeface="Arial" panose="020B0604020202020204" pitchFamily="34" charset="0"/>
              </a:rPr>
            </a:br>
            <a:r>
              <a:rPr lang="de-DE" sz="2000" dirty="0">
                <a:latin typeface="Arial" panose="020B0604020202020204" pitchFamily="34" charset="0"/>
                <a:cs typeface="Arial" panose="020B0604020202020204" pitchFamily="34" charset="0"/>
              </a:rPr>
              <a:t>- die im Rahmen ihrer industriellen oder gewerblichen Tätigkeit</a:t>
            </a:r>
            <a:br>
              <a:rPr lang="de-DE" sz="2000" dirty="0">
                <a:latin typeface="Arial" panose="020B0604020202020204" pitchFamily="34" charset="0"/>
                <a:cs typeface="Arial" panose="020B0604020202020204" pitchFamily="34" charset="0"/>
              </a:rPr>
            </a:br>
            <a:r>
              <a:rPr lang="de-DE" sz="2000" dirty="0">
                <a:latin typeface="Arial" panose="020B0604020202020204" pitchFamily="34" charset="0"/>
                <a:cs typeface="Arial" panose="020B0604020202020204" pitchFamily="34" charset="0"/>
              </a:rPr>
              <a:t>  einen Stoff als solchen oder in einem Gemisch verwendet, mit</a:t>
            </a:r>
            <a:br>
              <a:rPr lang="de-DE" sz="2000" dirty="0">
                <a:latin typeface="Arial" panose="020B0604020202020204" pitchFamily="34" charset="0"/>
                <a:cs typeface="Arial" panose="020B0604020202020204" pitchFamily="34" charset="0"/>
              </a:rPr>
            </a:br>
            <a:r>
              <a:rPr lang="de-DE" sz="2000" dirty="0">
                <a:latin typeface="Arial" panose="020B0604020202020204" pitchFamily="34" charset="0"/>
                <a:cs typeface="Arial" panose="020B0604020202020204" pitchFamily="34" charset="0"/>
              </a:rPr>
              <a:t>  Ausnahme des Herstellers oder Importeurs. </a:t>
            </a:r>
            <a:br>
              <a:rPr lang="de-DE" sz="2000" dirty="0">
                <a:latin typeface="Arial" panose="020B0604020202020204" pitchFamily="34" charset="0"/>
                <a:cs typeface="Arial" panose="020B0604020202020204" pitchFamily="34" charset="0"/>
              </a:rPr>
            </a:br>
            <a:br>
              <a:rPr lang="de-DE" sz="2000" dirty="0">
                <a:latin typeface="Arial" panose="020B0604020202020204" pitchFamily="34" charset="0"/>
                <a:cs typeface="Arial" panose="020B0604020202020204" pitchFamily="34" charset="0"/>
              </a:rPr>
            </a:br>
            <a:r>
              <a:rPr lang="de-DE" sz="2000" dirty="0">
                <a:latin typeface="Arial" panose="020B0604020202020204" pitchFamily="34" charset="0"/>
                <a:cs typeface="Arial" panose="020B0604020202020204" pitchFamily="34" charset="0"/>
              </a:rPr>
              <a:t>Händler oder Verbraucher sind keine nachgeschalteten Anwender.</a:t>
            </a:r>
            <a:br>
              <a:rPr lang="de-DE" sz="2000" dirty="0">
                <a:latin typeface="Arial" panose="020B0604020202020204" pitchFamily="34" charset="0"/>
                <a:cs typeface="Arial" panose="020B0604020202020204" pitchFamily="34" charset="0"/>
              </a:rPr>
            </a:br>
            <a:br>
              <a:rPr lang="de-DE" sz="2000" dirty="0">
                <a:latin typeface="Arial" panose="020B0604020202020204" pitchFamily="34" charset="0"/>
                <a:cs typeface="Arial" panose="020B0604020202020204" pitchFamily="34" charset="0"/>
              </a:rPr>
            </a:br>
            <a:r>
              <a:rPr lang="de-DE" sz="2000" dirty="0">
                <a:latin typeface="Arial" panose="020B0604020202020204" pitchFamily="34" charset="0"/>
                <a:cs typeface="Arial" panose="020B0604020202020204" pitchFamily="34" charset="0"/>
              </a:rPr>
              <a:t>Ein aufgrund des Artikels 2 Absatz 7 Buchstabe c ausgenommener Reimporteur gilt als nachgeschalteter Anwender.</a:t>
            </a:r>
            <a:endParaRPr lang="de-DE" sz="2000" dirty="0">
              <a:latin typeface="Arial" panose="020B0604020202020204" pitchFamily="34" charset="0"/>
              <a:ea typeface="Calibri"/>
              <a:cs typeface="Arial" panose="020B0604020202020204" pitchFamily="34" charset="0"/>
            </a:endParaRPr>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38</a:t>
            </a:fld>
            <a:endParaRPr lang="de-DE"/>
          </a:p>
        </p:txBody>
      </p:sp>
      <p:sp>
        <p:nvSpPr>
          <p:cNvPr id="6" name="Datumsplatzhalter 5"/>
          <p:cNvSpPr>
            <a:spLocks noGrp="1"/>
          </p:cNvSpPr>
          <p:nvPr>
            <p:ph type="dt" sz="half" idx="10"/>
          </p:nvPr>
        </p:nvSpPr>
        <p:spPr/>
        <p:txBody>
          <a:bodyPr/>
          <a:lstStyle/>
          <a:p>
            <a:r>
              <a:rPr lang="de-DE" dirty="0"/>
              <a:t> </a:t>
            </a:r>
          </a:p>
        </p:txBody>
      </p:sp>
    </p:spTree>
    <p:extLst>
      <p:ext uri="{BB962C8B-B14F-4D97-AF65-F5344CB8AC3E}">
        <p14:creationId xmlns:p14="http://schemas.microsoft.com/office/powerpoint/2010/main" val="284370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REACH</a:t>
            </a:r>
          </a:p>
        </p:txBody>
      </p:sp>
      <p:sp>
        <p:nvSpPr>
          <p:cNvPr id="3" name="Inhaltsplatzhalter 2"/>
          <p:cNvSpPr>
            <a:spLocks noGrp="1"/>
          </p:cNvSpPr>
          <p:nvPr>
            <p:ph idx="1"/>
          </p:nvPr>
        </p:nvSpPr>
        <p:spPr/>
        <p:txBody>
          <a:bodyPr>
            <a:normAutofit/>
          </a:bodyPr>
          <a:lstStyle/>
          <a:p>
            <a:pPr>
              <a:lnSpc>
                <a:spcPct val="115000"/>
              </a:lnSpc>
              <a:spcAft>
                <a:spcPts val="1000"/>
              </a:spcAft>
            </a:pPr>
            <a:r>
              <a:rPr lang="de-DE" sz="2000" dirty="0">
                <a:latin typeface="Arial" panose="020B0604020202020204" pitchFamily="34" charset="0"/>
                <a:ea typeface="Calibri"/>
                <a:cs typeface="Arial" panose="020B0604020202020204" pitchFamily="34" charset="0"/>
              </a:rPr>
              <a:t>Der nachgeschaltete Anwender ist nur ein Beispiel:</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Weitere Informationen enthält folgende Broschüre der BAUA:</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hlinkClick r:id="rId2"/>
              </a:rPr>
              <a:t>https://www.baua.de/DE/Angebote/Publikationen/Praxis/REACH-Info/REACH-Info-05.pdf?__blob=publicationFile</a:t>
            </a:r>
            <a:r>
              <a:rPr lang="de-DE" sz="2000" dirty="0">
                <a:latin typeface="Arial" panose="020B0604020202020204" pitchFamily="34" charset="0"/>
                <a:ea typeface="Calibri"/>
                <a:cs typeface="Arial" panose="020B0604020202020204" pitchFamily="34" charset="0"/>
              </a:rPr>
              <a:t> </a:t>
            </a:r>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39</a:t>
            </a:fld>
            <a:endParaRPr lang="de-DE"/>
          </a:p>
        </p:txBody>
      </p:sp>
      <p:sp>
        <p:nvSpPr>
          <p:cNvPr id="6" name="Datumsplatzhalter 5"/>
          <p:cNvSpPr>
            <a:spLocks noGrp="1"/>
          </p:cNvSpPr>
          <p:nvPr>
            <p:ph type="dt" sz="half" idx="10"/>
          </p:nvPr>
        </p:nvSpPr>
        <p:spPr/>
        <p:txBody>
          <a:bodyPr/>
          <a:lstStyle/>
          <a:p>
            <a:r>
              <a:rPr lang="de-DE" dirty="0"/>
              <a:t> </a:t>
            </a:r>
          </a:p>
        </p:txBody>
      </p:sp>
    </p:spTree>
    <p:extLst>
      <p:ext uri="{BB962C8B-B14F-4D97-AF65-F5344CB8AC3E}">
        <p14:creationId xmlns:p14="http://schemas.microsoft.com/office/powerpoint/2010/main" val="2581915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Arbeitssicherheit</a:t>
            </a:r>
          </a:p>
        </p:txBody>
      </p:sp>
      <p:sp>
        <p:nvSpPr>
          <p:cNvPr id="6" name="Datumsplatzhalter 5"/>
          <p:cNvSpPr>
            <a:spLocks noGrp="1"/>
          </p:cNvSpPr>
          <p:nvPr>
            <p:ph type="dt" sz="half" idx="10"/>
          </p:nvPr>
        </p:nvSpPr>
        <p:spPr/>
        <p:txBody>
          <a:bodyPr/>
          <a:lstStyle/>
          <a:p>
            <a:r>
              <a:rPr lang="de-DE" dirty="0"/>
              <a:t> </a:t>
            </a:r>
          </a:p>
        </p:txBody>
      </p:sp>
      <p:sp>
        <p:nvSpPr>
          <p:cNvPr id="4" name="Fußzeilenplatzhalter 3"/>
          <p:cNvSpPr>
            <a:spLocks noGrp="1"/>
          </p:cNvSpPr>
          <p:nvPr>
            <p:ph type="ftr" sz="quarter" idx="11"/>
          </p:nvPr>
        </p:nvSpPr>
        <p:spPr/>
        <p:txBody>
          <a:bodyPr/>
          <a:lstStyle/>
          <a:p>
            <a:r>
              <a:rPr lang="de-DE" dirty="0"/>
              <a:t>Udo PFLEGHAR, 11/2022</a:t>
            </a:r>
          </a:p>
        </p:txBody>
      </p:sp>
      <p:sp>
        <p:nvSpPr>
          <p:cNvPr id="3" name="Foliennummernplatzhalter 2"/>
          <p:cNvSpPr>
            <a:spLocks noGrp="1"/>
          </p:cNvSpPr>
          <p:nvPr>
            <p:ph type="sldNum" sz="quarter" idx="12"/>
          </p:nvPr>
        </p:nvSpPr>
        <p:spPr/>
        <p:txBody>
          <a:bodyPr/>
          <a:lstStyle/>
          <a:p>
            <a:fld id="{94F7F457-6C55-46F2-8458-F93F6B1F9EED}" type="slidenum">
              <a:rPr lang="de-DE" smtClean="0"/>
              <a:t>4</a:t>
            </a:fld>
            <a:endParaRPr lang="de-DE"/>
          </a:p>
        </p:txBody>
      </p:sp>
      <p:sp>
        <p:nvSpPr>
          <p:cNvPr id="8" name="Inhaltsplatzhalter 7">
            <a:extLst>
              <a:ext uri="{FF2B5EF4-FFF2-40B4-BE49-F238E27FC236}">
                <a16:creationId xmlns:a16="http://schemas.microsoft.com/office/drawing/2014/main" id="{2353C5BA-0A10-4BB3-978D-00B8483A68CD}"/>
              </a:ext>
            </a:extLst>
          </p:cNvPr>
          <p:cNvSpPr>
            <a:spLocks noGrp="1"/>
          </p:cNvSpPr>
          <p:nvPr>
            <p:ph idx="1"/>
          </p:nvPr>
        </p:nvSpPr>
        <p:spPr>
          <a:xfrm>
            <a:off x="252413" y="1462088"/>
            <a:ext cx="10425112" cy="4371133"/>
          </a:xfrm>
          <a:prstGeom prst="rect">
            <a:avLst/>
          </a:prstGeom>
        </p:spPr>
        <p:txBody>
          <a:bodyPr wrap="square">
            <a:spAutoFit/>
          </a:bodyPr>
          <a:lstStyle/>
          <a:p>
            <a:pPr>
              <a:lnSpc>
                <a:spcPct val="115000"/>
              </a:lnSpc>
              <a:spcAft>
                <a:spcPts val="1000"/>
              </a:spcAft>
            </a:pPr>
            <a:r>
              <a:rPr lang="de-DE" sz="2000" dirty="0">
                <a:latin typeface="Arial"/>
                <a:ea typeface="Calibri"/>
                <a:cs typeface="Times New Roman"/>
              </a:rPr>
              <a:t>Bundesanstalt für Arbeitsschutz und Arbeitsmedizin (BAUA)</a:t>
            </a:r>
            <a:endParaRPr lang="de-DE" sz="1600" dirty="0">
              <a:ea typeface="Calibri"/>
              <a:cs typeface="Times New Roman"/>
            </a:endParaRPr>
          </a:p>
          <a:p>
            <a:pPr lvl="1">
              <a:lnSpc>
                <a:spcPct val="115000"/>
              </a:lnSpc>
              <a:spcAft>
                <a:spcPts val="1000"/>
              </a:spcAft>
            </a:pPr>
            <a:r>
              <a:rPr lang="de-DE" sz="2000" b="1" dirty="0">
                <a:latin typeface="Arial"/>
                <a:ea typeface="Calibri"/>
                <a:cs typeface="Times New Roman"/>
              </a:rPr>
              <a:t>Zentrale Einrichtung der Bundesregierung zu diesem Thema:</a:t>
            </a:r>
          </a:p>
          <a:p>
            <a:pPr lvl="1">
              <a:lnSpc>
                <a:spcPct val="115000"/>
              </a:lnSpc>
              <a:spcAft>
                <a:spcPts val="1000"/>
              </a:spcAft>
            </a:pPr>
            <a:r>
              <a:rPr lang="de-DE" sz="2000" b="1" dirty="0">
                <a:latin typeface="Arial"/>
                <a:ea typeface="Calibri"/>
                <a:cs typeface="Times New Roman"/>
              </a:rPr>
              <a:t>Standorte: </a:t>
            </a:r>
            <a:br>
              <a:rPr lang="de-DE" sz="2000" b="1" dirty="0">
                <a:latin typeface="Arial"/>
                <a:ea typeface="Calibri"/>
                <a:cs typeface="Times New Roman"/>
              </a:rPr>
            </a:br>
            <a:r>
              <a:rPr lang="de-DE" sz="2000" b="1" dirty="0">
                <a:latin typeface="Arial"/>
                <a:ea typeface="Calibri"/>
                <a:cs typeface="Times New Roman"/>
              </a:rPr>
              <a:t>Dortmund, Berlin, Dresden, Chemnitz</a:t>
            </a:r>
          </a:p>
          <a:p>
            <a:pPr lvl="1">
              <a:lnSpc>
                <a:spcPct val="115000"/>
              </a:lnSpc>
              <a:spcAft>
                <a:spcPts val="1000"/>
              </a:spcAft>
            </a:pPr>
            <a:endParaRPr lang="de-DE" sz="2000" b="1" dirty="0">
              <a:latin typeface="Arial"/>
              <a:ea typeface="Calibri"/>
              <a:cs typeface="Times New Roman"/>
            </a:endParaRPr>
          </a:p>
          <a:p>
            <a:pPr lvl="1">
              <a:lnSpc>
                <a:spcPct val="115000"/>
              </a:lnSpc>
              <a:spcAft>
                <a:spcPts val="1000"/>
              </a:spcAft>
            </a:pPr>
            <a:r>
              <a:rPr lang="de-DE" sz="2000" b="1" dirty="0">
                <a:latin typeface="Arial"/>
                <a:ea typeface="Calibri"/>
                <a:cs typeface="Times New Roman"/>
              </a:rPr>
              <a:t>Struktur:</a:t>
            </a:r>
            <a:br>
              <a:rPr lang="de-DE" sz="2000" b="1" dirty="0">
                <a:latin typeface="Arial"/>
                <a:ea typeface="Calibri"/>
                <a:cs typeface="Times New Roman"/>
              </a:rPr>
            </a:br>
            <a:r>
              <a:rPr lang="de-DE" sz="2000" b="1" dirty="0">
                <a:latin typeface="Arial"/>
                <a:ea typeface="Calibri"/>
                <a:cs typeface="Times New Roman"/>
              </a:rPr>
              <a:t>Leitung: </a:t>
            </a:r>
            <a:r>
              <a:rPr lang="de-DE" sz="2000" b="1" dirty="0" err="1">
                <a:latin typeface="Arial"/>
                <a:ea typeface="Calibri"/>
                <a:cs typeface="Times New Roman"/>
              </a:rPr>
              <a:t>Präsident:in</a:t>
            </a:r>
            <a:br>
              <a:rPr lang="de-DE" sz="2000" b="1" dirty="0">
                <a:latin typeface="Arial"/>
                <a:ea typeface="Calibri"/>
                <a:cs typeface="Times New Roman"/>
              </a:rPr>
            </a:br>
            <a:br>
              <a:rPr lang="de-DE" sz="2000" b="1" dirty="0">
                <a:latin typeface="Arial"/>
                <a:ea typeface="Calibri"/>
                <a:cs typeface="Times New Roman"/>
              </a:rPr>
            </a:br>
            <a:r>
              <a:rPr lang="de-DE" sz="2000" b="1" dirty="0">
                <a:latin typeface="Arial"/>
                <a:ea typeface="Calibri"/>
                <a:cs typeface="Times New Roman"/>
              </a:rPr>
              <a:t>Zentrale Verwaltung</a:t>
            </a:r>
            <a:br>
              <a:rPr lang="de-DE" sz="2000" b="1" dirty="0">
                <a:latin typeface="Arial"/>
                <a:ea typeface="Calibri"/>
                <a:cs typeface="Times New Roman"/>
              </a:rPr>
            </a:br>
            <a:endParaRPr lang="de-DE" sz="2000" b="1" dirty="0">
              <a:latin typeface="Arial"/>
              <a:ea typeface="Calibri"/>
              <a:cs typeface="Times New Roman"/>
            </a:endParaRPr>
          </a:p>
        </p:txBody>
      </p:sp>
    </p:spTree>
    <p:extLst>
      <p:ext uri="{BB962C8B-B14F-4D97-AF65-F5344CB8AC3E}">
        <p14:creationId xmlns:p14="http://schemas.microsoft.com/office/powerpoint/2010/main" val="127009922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REACH</a:t>
            </a:r>
          </a:p>
        </p:txBody>
      </p:sp>
      <p:sp>
        <p:nvSpPr>
          <p:cNvPr id="3" name="Inhaltsplatzhalter 2"/>
          <p:cNvSpPr>
            <a:spLocks noGrp="1"/>
          </p:cNvSpPr>
          <p:nvPr>
            <p:ph idx="1"/>
          </p:nvPr>
        </p:nvSpPr>
        <p:spPr/>
        <p:txBody>
          <a:bodyPr>
            <a:noAutofit/>
          </a:bodyPr>
          <a:lstStyle/>
          <a:p>
            <a:pPr>
              <a:lnSpc>
                <a:spcPct val="115000"/>
              </a:lnSpc>
              <a:spcAft>
                <a:spcPts val="1000"/>
              </a:spcAft>
            </a:pPr>
            <a:r>
              <a:rPr lang="de-DE" sz="2000" dirty="0">
                <a:latin typeface="Arial" panose="020B0604020202020204" pitchFamily="34" charset="0"/>
                <a:ea typeface="Calibri"/>
                <a:cs typeface="Arial" panose="020B0604020202020204" pitchFamily="34" charset="0"/>
              </a:rPr>
              <a:t>REACH baut auf den Erfahrungen des vorherigen Chemikalienrechts auf. Nach altem Recht mussten die Behörden die Sicherheit von Chemikalien prüfen.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Über die meisten Chemikalien, nämlich die, die vor 1981 auf dem europäischen Markt waren, lagen keine systematisch erhobenen Informationen vor.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Die Hersteller wurden erst dann verpflichtet, fehlende Informationen vorzulegen, wenn eine Stoffbewertung der Behörden Informationslücken nachwies oder Hinweise auf eine Gefährdung von Umwelt oder Gesundheit ergab.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Das Verfahren stellte sich als langsam und schwerfällig heraus. </a:t>
            </a:r>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40</a:t>
            </a:fld>
            <a:endParaRPr lang="de-DE"/>
          </a:p>
        </p:txBody>
      </p:sp>
      <p:sp>
        <p:nvSpPr>
          <p:cNvPr id="6" name="Datumsplatzhalter 5"/>
          <p:cNvSpPr>
            <a:spLocks noGrp="1"/>
          </p:cNvSpPr>
          <p:nvPr>
            <p:ph type="dt" sz="half" idx="10"/>
          </p:nvPr>
        </p:nvSpPr>
        <p:spPr/>
        <p:txBody>
          <a:bodyPr/>
          <a:lstStyle/>
          <a:p>
            <a:r>
              <a:rPr lang="de-DE" dirty="0"/>
              <a:t> </a:t>
            </a:r>
          </a:p>
        </p:txBody>
      </p:sp>
    </p:spTree>
    <p:extLst>
      <p:ext uri="{BB962C8B-B14F-4D97-AF65-F5344CB8AC3E}">
        <p14:creationId xmlns:p14="http://schemas.microsoft.com/office/powerpoint/2010/main" val="3891314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REACH</a:t>
            </a:r>
          </a:p>
        </p:txBody>
      </p:sp>
      <p:sp>
        <p:nvSpPr>
          <p:cNvPr id="3" name="Inhaltsplatzhalter 2"/>
          <p:cNvSpPr>
            <a:spLocks noGrp="1"/>
          </p:cNvSpPr>
          <p:nvPr>
            <p:ph idx="1"/>
          </p:nvPr>
        </p:nvSpPr>
        <p:spPr/>
        <p:txBody>
          <a:bodyPr>
            <a:noAutofit/>
          </a:bodyPr>
          <a:lstStyle/>
          <a:p>
            <a:pPr>
              <a:lnSpc>
                <a:spcPct val="115000"/>
              </a:lnSpc>
              <a:spcAft>
                <a:spcPts val="1000"/>
              </a:spcAft>
            </a:pPr>
            <a:r>
              <a:rPr lang="de-DE" sz="2000" dirty="0">
                <a:latin typeface="Arial" panose="020B0604020202020204" pitchFamily="34" charset="0"/>
                <a:ea typeface="Calibri"/>
                <a:cs typeface="Arial" panose="020B0604020202020204" pitchFamily="34" charset="0"/>
              </a:rPr>
              <a:t>Diesen Missstand soll REACH beheben.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Die Hersteller und Importeure von Chemikalien müssen nun mit der obligatorischen Registrierung Daten vorlegen und die von den Stoffen ausgehenden Risiken selbst bewerten.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Es gilt: „keine Daten – kein Markt“.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Das heißt, ohne Registrierung dürfen Chemikalien nicht in Verkehr gebracht werden.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Das gilt natürlich auch für die Waren, in denen die Chemikalien verarbeitet werden.</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endParaRPr lang="de-DE" sz="2000" dirty="0">
              <a:latin typeface="Arial" panose="020B0604020202020204" pitchFamily="34" charset="0"/>
              <a:ea typeface="Calibri"/>
              <a:cs typeface="Arial" panose="020B0604020202020204" pitchFamily="34" charset="0"/>
            </a:endParaRPr>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41</a:t>
            </a:fld>
            <a:endParaRPr lang="de-DE"/>
          </a:p>
        </p:txBody>
      </p:sp>
      <p:sp>
        <p:nvSpPr>
          <p:cNvPr id="6" name="Datumsplatzhalter 5"/>
          <p:cNvSpPr>
            <a:spLocks noGrp="1"/>
          </p:cNvSpPr>
          <p:nvPr>
            <p:ph type="dt" sz="half" idx="10"/>
          </p:nvPr>
        </p:nvSpPr>
        <p:spPr/>
        <p:txBody>
          <a:bodyPr/>
          <a:lstStyle/>
          <a:p>
            <a:r>
              <a:rPr lang="de-DE" dirty="0"/>
              <a:t> </a:t>
            </a:r>
          </a:p>
        </p:txBody>
      </p:sp>
    </p:spTree>
    <p:extLst>
      <p:ext uri="{BB962C8B-B14F-4D97-AF65-F5344CB8AC3E}">
        <p14:creationId xmlns:p14="http://schemas.microsoft.com/office/powerpoint/2010/main" val="2870957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REACH</a:t>
            </a:r>
          </a:p>
        </p:txBody>
      </p:sp>
      <p:sp>
        <p:nvSpPr>
          <p:cNvPr id="3" name="Inhaltsplatzhalter 2"/>
          <p:cNvSpPr>
            <a:spLocks noGrp="1"/>
          </p:cNvSpPr>
          <p:nvPr>
            <p:ph idx="1"/>
          </p:nvPr>
        </p:nvSpPr>
        <p:spPr/>
        <p:txBody>
          <a:bodyPr>
            <a:noAutofit/>
          </a:bodyPr>
          <a:lstStyle/>
          <a:p>
            <a:pPr>
              <a:lnSpc>
                <a:spcPct val="115000"/>
              </a:lnSpc>
              <a:spcAft>
                <a:spcPts val="1000"/>
              </a:spcAft>
            </a:pPr>
            <a:r>
              <a:rPr lang="de-DE" sz="2000" dirty="0">
                <a:latin typeface="Arial" panose="020B0604020202020204" pitchFamily="34" charset="0"/>
                <a:ea typeface="Calibri"/>
                <a:cs typeface="Arial" panose="020B0604020202020204" pitchFamily="34" charset="0"/>
              </a:rPr>
              <a:t>Die Aufgaben der Behörden sind:</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die Unterstützung der Akteure,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die Prüfung der Registrierungen und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die Regulierung von Stoffen mit besonders besorgniserregenden Eigenschaften oder von Stoffen, die zu Risiken für Mensch oder Umwelt führen. </a:t>
            </a:r>
            <a:br>
              <a:rPr lang="de-DE" sz="2000" dirty="0">
                <a:latin typeface="Arial" panose="020B0604020202020204" pitchFamily="34" charset="0"/>
                <a:ea typeface="Calibri"/>
                <a:cs typeface="Arial" panose="020B0604020202020204" pitchFamily="34" charset="0"/>
              </a:rPr>
            </a:br>
            <a:endParaRPr lang="de-DE" sz="2000" dirty="0">
              <a:latin typeface="Arial" panose="020B0604020202020204" pitchFamily="34" charset="0"/>
              <a:ea typeface="Calibri"/>
              <a:cs typeface="Arial" panose="020B0604020202020204" pitchFamily="34" charset="0"/>
            </a:endParaRPr>
          </a:p>
          <a:p>
            <a:pPr>
              <a:lnSpc>
                <a:spcPct val="115000"/>
              </a:lnSpc>
              <a:spcAft>
                <a:spcPts val="1000"/>
              </a:spcAft>
            </a:pPr>
            <a:r>
              <a:rPr lang="de-DE" sz="2000" u="sng" dirty="0">
                <a:latin typeface="Arial" panose="020B0604020202020204" pitchFamily="34" charset="0"/>
                <a:ea typeface="Calibri"/>
                <a:cs typeface="Arial" panose="020B0604020202020204" pitchFamily="34" charset="0"/>
              </a:rPr>
              <a:t>Problem</a:t>
            </a:r>
            <a:r>
              <a:rPr lang="de-DE" sz="2000" dirty="0">
                <a:latin typeface="Arial" panose="020B0604020202020204" pitchFamily="34" charset="0"/>
                <a:ea typeface="Calibri"/>
                <a:cs typeface="Arial" panose="020B0604020202020204" pitchFamily="34" charset="0"/>
              </a:rPr>
              <a:t>: Nur 5% der eingereichten Registrierungen werden einer Prüfung unterzogen, da mehr personell gar nicht möglich ist.</a:t>
            </a:r>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42</a:t>
            </a:fld>
            <a:endParaRPr lang="de-DE"/>
          </a:p>
        </p:txBody>
      </p:sp>
      <p:sp>
        <p:nvSpPr>
          <p:cNvPr id="6" name="Datumsplatzhalter 5"/>
          <p:cNvSpPr>
            <a:spLocks noGrp="1"/>
          </p:cNvSpPr>
          <p:nvPr>
            <p:ph type="dt" sz="half" idx="10"/>
          </p:nvPr>
        </p:nvSpPr>
        <p:spPr/>
        <p:txBody>
          <a:bodyPr/>
          <a:lstStyle/>
          <a:p>
            <a:r>
              <a:rPr lang="de-DE" dirty="0"/>
              <a:t> </a:t>
            </a:r>
          </a:p>
        </p:txBody>
      </p:sp>
    </p:spTree>
    <p:extLst>
      <p:ext uri="{BB962C8B-B14F-4D97-AF65-F5344CB8AC3E}">
        <p14:creationId xmlns:p14="http://schemas.microsoft.com/office/powerpoint/2010/main" val="5537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REACH</a:t>
            </a:r>
          </a:p>
        </p:txBody>
      </p:sp>
      <p:sp>
        <p:nvSpPr>
          <p:cNvPr id="3" name="Inhaltsplatzhalter 2"/>
          <p:cNvSpPr>
            <a:spLocks noGrp="1"/>
          </p:cNvSpPr>
          <p:nvPr>
            <p:ph idx="1"/>
          </p:nvPr>
        </p:nvSpPr>
        <p:spPr/>
        <p:txBody>
          <a:bodyPr>
            <a:noAutofit/>
          </a:bodyPr>
          <a:lstStyle/>
          <a:p>
            <a:pPr>
              <a:lnSpc>
                <a:spcPct val="115000"/>
              </a:lnSpc>
              <a:spcAft>
                <a:spcPts val="1000"/>
              </a:spcAft>
            </a:pPr>
            <a:r>
              <a:rPr lang="de-DE" sz="2000" dirty="0">
                <a:latin typeface="Arial" panose="020B0604020202020204" pitchFamily="34" charset="0"/>
                <a:ea typeface="Calibri"/>
                <a:cs typeface="Arial" panose="020B0604020202020204" pitchFamily="34" charset="0"/>
              </a:rPr>
              <a:t>Mit REACH wurden auch weitere Probleme in Angriff genommen: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Es gibt nun ein Recht für Verbraucherinnen und Verbraucher, Informationen über Chemikalien in Produkten zu erhalten.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Die Weitergabe von Daten innerhalb der Lieferkette ist geregelt und die Substitution besonders besorgniserregender Stoffe wird gefördert.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Das Zulassungsverfahren schafft eine weitere Möglichkeit, Chemikalien zu regulieren.</a:t>
            </a:r>
          </a:p>
          <a:p>
            <a:pPr>
              <a:lnSpc>
                <a:spcPct val="115000"/>
              </a:lnSpc>
              <a:spcAft>
                <a:spcPts val="1000"/>
              </a:spcAft>
            </a:pPr>
            <a:r>
              <a:rPr lang="de-DE" sz="2000" dirty="0">
                <a:latin typeface="Arial" panose="020B0604020202020204" pitchFamily="34" charset="0"/>
                <a:ea typeface="Calibri"/>
                <a:cs typeface="Arial" panose="020B0604020202020204" pitchFamily="34" charset="0"/>
              </a:rPr>
              <a:t>Fazit: REACH ist nicht nur eines der modernsten und zugleich auch strengsten Chemikaliengesetze, es ist auch ein sehr detailliertes Regelwerk.</a:t>
            </a:r>
            <a:br>
              <a:rPr lang="de-DE" sz="2000" dirty="0">
                <a:latin typeface="Arial" panose="020B0604020202020204" pitchFamily="34" charset="0"/>
                <a:ea typeface="Calibri"/>
                <a:cs typeface="Arial" panose="020B0604020202020204" pitchFamily="34" charset="0"/>
              </a:rPr>
            </a:br>
            <a:r>
              <a:rPr lang="de-DE" sz="1200" dirty="0">
                <a:latin typeface="Arial" panose="020B0604020202020204" pitchFamily="34" charset="0"/>
                <a:ea typeface="Calibri"/>
                <a:cs typeface="Arial" panose="020B0604020202020204" pitchFamily="34" charset="0"/>
              </a:rPr>
              <a:t>Quelle: </a:t>
            </a:r>
            <a:r>
              <a:rPr lang="de-DE" sz="1200" dirty="0">
                <a:latin typeface="Arial" panose="020B0604020202020204" pitchFamily="34" charset="0"/>
                <a:ea typeface="Calibri"/>
                <a:cs typeface="Arial" panose="020B0604020202020204" pitchFamily="34" charset="0"/>
                <a:hlinkClick r:id="rId2"/>
              </a:rPr>
              <a:t>https://www.umweltbundesamt.de/themen/chemikalien/reach-chemikalien-reach</a:t>
            </a:r>
            <a:r>
              <a:rPr lang="de-DE" sz="1200" dirty="0">
                <a:latin typeface="Arial" panose="020B0604020202020204" pitchFamily="34" charset="0"/>
                <a:ea typeface="Calibri"/>
                <a:cs typeface="Arial" panose="020B0604020202020204" pitchFamily="34" charset="0"/>
              </a:rPr>
              <a:t> </a:t>
            </a:r>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43</a:t>
            </a:fld>
            <a:endParaRPr lang="de-DE"/>
          </a:p>
        </p:txBody>
      </p:sp>
      <p:sp>
        <p:nvSpPr>
          <p:cNvPr id="6" name="Datumsplatzhalter 5"/>
          <p:cNvSpPr>
            <a:spLocks noGrp="1"/>
          </p:cNvSpPr>
          <p:nvPr>
            <p:ph type="dt" sz="half" idx="10"/>
          </p:nvPr>
        </p:nvSpPr>
        <p:spPr/>
        <p:txBody>
          <a:bodyPr/>
          <a:lstStyle/>
          <a:p>
            <a:r>
              <a:rPr lang="de-DE" dirty="0"/>
              <a:t> </a:t>
            </a:r>
          </a:p>
        </p:txBody>
      </p:sp>
    </p:spTree>
    <p:extLst>
      <p:ext uri="{BB962C8B-B14F-4D97-AF65-F5344CB8AC3E}">
        <p14:creationId xmlns:p14="http://schemas.microsoft.com/office/powerpoint/2010/main" val="1530272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REACH</a:t>
            </a:r>
          </a:p>
        </p:txBody>
      </p:sp>
      <p:sp>
        <p:nvSpPr>
          <p:cNvPr id="3" name="Inhaltsplatzhalter 2"/>
          <p:cNvSpPr>
            <a:spLocks noGrp="1"/>
          </p:cNvSpPr>
          <p:nvPr>
            <p:ph idx="1"/>
          </p:nvPr>
        </p:nvSpPr>
        <p:spPr/>
        <p:txBody>
          <a:bodyPr>
            <a:normAutofit/>
          </a:bodyPr>
          <a:lstStyle/>
          <a:p>
            <a:pPr>
              <a:lnSpc>
                <a:spcPct val="115000"/>
              </a:lnSpc>
              <a:spcAft>
                <a:spcPts val="1000"/>
              </a:spcAft>
            </a:pPr>
            <a:r>
              <a:rPr lang="de-DE" sz="2000" dirty="0">
                <a:latin typeface="Arial" panose="020B0604020202020204" pitchFamily="34" charset="0"/>
                <a:ea typeface="Calibri"/>
                <a:cs typeface="Arial" panose="020B0604020202020204" pitchFamily="34" charset="0"/>
              </a:rPr>
              <a:t>Umsetzung von REACH</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Registrierung:</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Die Kernaufgabe der Hersteller und Importeure von Chemikalien ist,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	chemische Stoffe zu bewerten und bei der ECHA zu registrieren.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Die Registrierung der Chemikalien erfolgt in drei Phasen, die bis 2018 abgeschlossen sein sollten. </a:t>
            </a:r>
            <a:br>
              <a:rPr lang="de-DE" sz="2000" dirty="0">
                <a:latin typeface="Arial" panose="020B0604020202020204" pitchFamily="34" charset="0"/>
                <a:ea typeface="Calibri"/>
                <a:cs typeface="Arial" panose="020B0604020202020204" pitchFamily="34" charset="0"/>
              </a:rPr>
            </a:br>
            <a:br>
              <a:rPr lang="de-DE" dirty="0">
                <a:latin typeface="Arial" panose="020B0604020202020204" pitchFamily="34" charset="0"/>
                <a:ea typeface="Calibri"/>
                <a:cs typeface="Arial" panose="020B0604020202020204" pitchFamily="34" charset="0"/>
              </a:rPr>
            </a:br>
            <a:endParaRPr lang="de-DE" dirty="0">
              <a:latin typeface="Arial" panose="020B0604020202020204" pitchFamily="34" charset="0"/>
              <a:ea typeface="Calibri"/>
              <a:cs typeface="Arial" panose="020B0604020202020204" pitchFamily="34" charset="0"/>
            </a:endParaRPr>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44</a:t>
            </a:fld>
            <a:endParaRPr lang="de-DE"/>
          </a:p>
        </p:txBody>
      </p:sp>
      <p:sp>
        <p:nvSpPr>
          <p:cNvPr id="6" name="Datumsplatzhalter 5"/>
          <p:cNvSpPr>
            <a:spLocks noGrp="1"/>
          </p:cNvSpPr>
          <p:nvPr>
            <p:ph type="dt" sz="half" idx="10"/>
          </p:nvPr>
        </p:nvSpPr>
        <p:spPr/>
        <p:txBody>
          <a:bodyPr/>
          <a:lstStyle/>
          <a:p>
            <a:r>
              <a:rPr lang="de-DE" dirty="0"/>
              <a:t> </a:t>
            </a:r>
          </a:p>
        </p:txBody>
      </p:sp>
    </p:spTree>
    <p:extLst>
      <p:ext uri="{BB962C8B-B14F-4D97-AF65-F5344CB8AC3E}">
        <p14:creationId xmlns:p14="http://schemas.microsoft.com/office/powerpoint/2010/main" val="3373114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REACH</a:t>
            </a:r>
          </a:p>
        </p:txBody>
      </p:sp>
      <p:sp>
        <p:nvSpPr>
          <p:cNvPr id="3" name="Inhaltsplatzhalter 2"/>
          <p:cNvSpPr>
            <a:spLocks noGrp="1"/>
          </p:cNvSpPr>
          <p:nvPr>
            <p:ph idx="1"/>
          </p:nvPr>
        </p:nvSpPr>
        <p:spPr/>
        <p:txBody>
          <a:bodyPr>
            <a:normAutofit/>
          </a:bodyPr>
          <a:lstStyle/>
          <a:p>
            <a:pPr>
              <a:lnSpc>
                <a:spcPct val="115000"/>
              </a:lnSpc>
              <a:spcAft>
                <a:spcPts val="1000"/>
              </a:spcAft>
            </a:pPr>
            <a:r>
              <a:rPr lang="de-DE" sz="2000" dirty="0">
                <a:latin typeface="Arial" panose="020B0604020202020204" pitchFamily="34" charset="0"/>
                <a:ea typeface="Calibri"/>
                <a:cs typeface="Arial" panose="020B0604020202020204" pitchFamily="34" charset="0"/>
              </a:rPr>
              <a:t>Umsetzung von REACH</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Evaluierung:</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Die Aufgabe der Behörden ist es, die Registrierungen der Unternehmen zu bewerten.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5 Prozent aller Registrierungsdossiers werden auf ihre Qualität geprüft.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Außerdem bewerten die Behörden ausgewählte Chemikalien auf besonders besorgniserregende Eigenschaften und Risiken für Mensch oder Umwelt.</a:t>
            </a:r>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45</a:t>
            </a:fld>
            <a:endParaRPr lang="de-DE"/>
          </a:p>
        </p:txBody>
      </p:sp>
      <p:sp>
        <p:nvSpPr>
          <p:cNvPr id="6" name="Datumsplatzhalter 5"/>
          <p:cNvSpPr>
            <a:spLocks noGrp="1"/>
          </p:cNvSpPr>
          <p:nvPr>
            <p:ph type="dt" sz="half" idx="10"/>
          </p:nvPr>
        </p:nvSpPr>
        <p:spPr/>
        <p:txBody>
          <a:bodyPr/>
          <a:lstStyle/>
          <a:p>
            <a:r>
              <a:rPr lang="de-DE" dirty="0"/>
              <a:t> </a:t>
            </a:r>
          </a:p>
        </p:txBody>
      </p:sp>
    </p:spTree>
    <p:extLst>
      <p:ext uri="{BB962C8B-B14F-4D97-AF65-F5344CB8AC3E}">
        <p14:creationId xmlns:p14="http://schemas.microsoft.com/office/powerpoint/2010/main" val="2019024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REACH</a:t>
            </a:r>
          </a:p>
        </p:txBody>
      </p:sp>
      <p:sp>
        <p:nvSpPr>
          <p:cNvPr id="3" name="Inhaltsplatzhalter 2"/>
          <p:cNvSpPr>
            <a:spLocks noGrp="1"/>
          </p:cNvSpPr>
          <p:nvPr>
            <p:ph idx="1"/>
          </p:nvPr>
        </p:nvSpPr>
        <p:spPr/>
        <p:txBody>
          <a:bodyPr>
            <a:normAutofit lnSpcReduction="10000"/>
          </a:bodyPr>
          <a:lstStyle/>
          <a:p>
            <a:pPr>
              <a:lnSpc>
                <a:spcPct val="115000"/>
              </a:lnSpc>
              <a:spcAft>
                <a:spcPts val="1000"/>
              </a:spcAft>
            </a:pPr>
            <a:r>
              <a:rPr lang="de-DE" sz="2000" dirty="0">
                <a:latin typeface="Arial" panose="020B0604020202020204" pitchFamily="34" charset="0"/>
                <a:ea typeface="Calibri"/>
                <a:cs typeface="Arial" panose="020B0604020202020204" pitchFamily="34" charset="0"/>
              </a:rPr>
              <a:t>Umsetzung von REACH</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Zulassung (Autorisierung) und Beschränkung</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Mit bestimmten Ausnahmen (z. B. ⁠Pestizide⁠) unterliegen chemische Stoffe in der EU keiner Zulassungspflicht.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⁠REACH⁠ fordert eine Zulassungspflicht für besonders besorgniserregende Stoffe – sogenannte SVHC .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Die Zulassungspflicht ist primär ein generelles Verwendungsverbot.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Auf Antrag kann die ECHA eine Zulassung aussprechen.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endParaRPr lang="de-DE" sz="1200" dirty="0">
              <a:latin typeface="Arial" panose="020B0604020202020204" pitchFamily="34" charset="0"/>
              <a:ea typeface="Calibri"/>
              <a:cs typeface="Arial" panose="020B0604020202020204" pitchFamily="34" charset="0"/>
            </a:endParaRPr>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46</a:t>
            </a:fld>
            <a:endParaRPr lang="de-DE"/>
          </a:p>
        </p:txBody>
      </p:sp>
      <p:sp>
        <p:nvSpPr>
          <p:cNvPr id="6" name="Datumsplatzhalter 5"/>
          <p:cNvSpPr>
            <a:spLocks noGrp="1"/>
          </p:cNvSpPr>
          <p:nvPr>
            <p:ph type="dt" sz="half" idx="10"/>
          </p:nvPr>
        </p:nvSpPr>
        <p:spPr/>
        <p:txBody>
          <a:bodyPr/>
          <a:lstStyle/>
          <a:p>
            <a:r>
              <a:rPr lang="de-DE" dirty="0"/>
              <a:t> </a:t>
            </a:r>
          </a:p>
        </p:txBody>
      </p:sp>
    </p:spTree>
    <p:extLst>
      <p:ext uri="{BB962C8B-B14F-4D97-AF65-F5344CB8AC3E}">
        <p14:creationId xmlns:p14="http://schemas.microsoft.com/office/powerpoint/2010/main" val="1211137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REACH</a:t>
            </a:r>
          </a:p>
        </p:txBody>
      </p:sp>
      <p:sp>
        <p:nvSpPr>
          <p:cNvPr id="3" name="Inhaltsplatzhalter 2"/>
          <p:cNvSpPr>
            <a:spLocks noGrp="1"/>
          </p:cNvSpPr>
          <p:nvPr>
            <p:ph idx="1"/>
          </p:nvPr>
        </p:nvSpPr>
        <p:spPr/>
        <p:txBody>
          <a:bodyPr>
            <a:normAutofit/>
          </a:bodyPr>
          <a:lstStyle/>
          <a:p>
            <a:pPr>
              <a:lnSpc>
                <a:spcPct val="115000"/>
              </a:lnSpc>
              <a:spcAft>
                <a:spcPts val="1000"/>
              </a:spcAft>
            </a:pPr>
            <a:r>
              <a:rPr lang="de-DE" sz="2000" dirty="0">
                <a:latin typeface="Arial" panose="020B0604020202020204" pitchFamily="34" charset="0"/>
                <a:ea typeface="Calibri"/>
                <a:cs typeface="Arial" panose="020B0604020202020204" pitchFamily="34" charset="0"/>
              </a:rPr>
              <a:t>Umsetzung von REACH</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Zulassung (Autorisierung) und Beschränkung</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Dazu muss der Antragstellende nachweisen, dass die Risiken der Chemikalie beherrscht werden oder dass der sozioökonomische Nutzen der Verwendung größer als das Risiko ist.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Es gibt auch die Möglichkeit, die Herstellung, das Inverkehrbringen oder die Verwendungen von Chemikalien zu verbieten oder einzuschränken. </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ea typeface="Calibri"/>
                <a:cs typeface="Arial" panose="020B0604020202020204" pitchFamily="34" charset="0"/>
              </a:rPr>
              <a:t>Eine solche Regelung heißt „Beschränkung“.</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1200" dirty="0">
                <a:latin typeface="Arial" panose="020B0604020202020204" pitchFamily="34" charset="0"/>
                <a:ea typeface="Calibri"/>
                <a:cs typeface="Arial" panose="020B0604020202020204" pitchFamily="34" charset="0"/>
              </a:rPr>
              <a:t>Quelle: </a:t>
            </a:r>
            <a:r>
              <a:rPr lang="de-DE" sz="1200" dirty="0">
                <a:latin typeface="Arial" panose="020B0604020202020204" pitchFamily="34" charset="0"/>
                <a:ea typeface="Calibri"/>
                <a:cs typeface="Arial" panose="020B0604020202020204" pitchFamily="34" charset="0"/>
                <a:hlinkClick r:id="rId2"/>
              </a:rPr>
              <a:t>https://www.umweltbundesamt.de/themen/chemikalien/chemikalien-reach/die-umsetzung-von-reach</a:t>
            </a:r>
            <a:r>
              <a:rPr lang="de-DE" sz="1200" dirty="0">
                <a:latin typeface="Arial" panose="020B0604020202020204" pitchFamily="34" charset="0"/>
                <a:ea typeface="Calibri"/>
                <a:cs typeface="Arial" panose="020B0604020202020204" pitchFamily="34" charset="0"/>
              </a:rPr>
              <a:t> </a:t>
            </a:r>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47</a:t>
            </a:fld>
            <a:endParaRPr lang="de-DE"/>
          </a:p>
        </p:txBody>
      </p:sp>
      <p:sp>
        <p:nvSpPr>
          <p:cNvPr id="6" name="Datumsplatzhalter 5"/>
          <p:cNvSpPr>
            <a:spLocks noGrp="1"/>
          </p:cNvSpPr>
          <p:nvPr>
            <p:ph type="dt" sz="half" idx="10"/>
          </p:nvPr>
        </p:nvSpPr>
        <p:spPr/>
        <p:txBody>
          <a:bodyPr/>
          <a:lstStyle/>
          <a:p>
            <a:r>
              <a:rPr lang="de-DE" dirty="0"/>
              <a:t> </a:t>
            </a:r>
          </a:p>
        </p:txBody>
      </p:sp>
    </p:spTree>
    <p:extLst>
      <p:ext uri="{BB962C8B-B14F-4D97-AF65-F5344CB8AC3E}">
        <p14:creationId xmlns:p14="http://schemas.microsoft.com/office/powerpoint/2010/main" val="2802205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REACH</a:t>
            </a:r>
          </a:p>
        </p:txBody>
      </p:sp>
      <p:sp>
        <p:nvSpPr>
          <p:cNvPr id="3" name="Inhaltsplatzhalter 2"/>
          <p:cNvSpPr>
            <a:spLocks noGrp="1"/>
          </p:cNvSpPr>
          <p:nvPr>
            <p:ph idx="1"/>
          </p:nvPr>
        </p:nvSpPr>
        <p:spPr/>
        <p:txBody>
          <a:bodyPr>
            <a:normAutofit/>
          </a:bodyPr>
          <a:lstStyle/>
          <a:p>
            <a:r>
              <a:rPr lang="de-DE" sz="2000" dirty="0">
                <a:latin typeface="Arial" panose="020B0604020202020204" pitchFamily="34" charset="0"/>
                <a:ea typeface="Calibri"/>
                <a:cs typeface="Arial" panose="020B0604020202020204" pitchFamily="34" charset="0"/>
              </a:rPr>
              <a:t>Umsetzung von REACH</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cs typeface="Arial" panose="020B0604020202020204" pitchFamily="34" charset="0"/>
              </a:rPr>
              <a:t>Zulassung (Autorisierung) und Beschränkung</a:t>
            </a:r>
            <a:br>
              <a:rPr lang="de-DE" sz="2000" dirty="0">
                <a:latin typeface="Arial" panose="020B0604020202020204" pitchFamily="34" charset="0"/>
                <a:cs typeface="Arial" panose="020B0604020202020204" pitchFamily="34" charset="0"/>
              </a:rPr>
            </a:br>
            <a:br>
              <a:rPr lang="de-DE" sz="2000" dirty="0">
                <a:latin typeface="Arial" panose="020B0604020202020204" pitchFamily="34" charset="0"/>
                <a:cs typeface="Arial" panose="020B0604020202020204" pitchFamily="34" charset="0"/>
              </a:rPr>
            </a:br>
            <a:br>
              <a:rPr lang="de-DE" sz="2000" dirty="0">
                <a:latin typeface="Arial" panose="020B0604020202020204" pitchFamily="34" charset="0"/>
                <a:cs typeface="Arial" panose="020B0604020202020204" pitchFamily="34" charset="0"/>
              </a:rPr>
            </a:br>
            <a:r>
              <a:rPr lang="de-DE" sz="2000" dirty="0">
                <a:latin typeface="Arial" panose="020B0604020202020204" pitchFamily="34" charset="0"/>
                <a:cs typeface="Arial" panose="020B0604020202020204" pitchFamily="34" charset="0"/>
              </a:rPr>
              <a:t>Behörden können ausgewählte Stoffe in einem formalen Verfahren als „besonders besorgniserregend“ identifizieren. Dazu muss ein Stoff eines oder mehrere der folgenden Kriterien erfüllen:</a:t>
            </a:r>
          </a:p>
          <a:p>
            <a:endParaRPr lang="de-DE" sz="2000" dirty="0">
              <a:latin typeface="Arial" panose="020B0604020202020204" pitchFamily="34" charset="0"/>
              <a:cs typeface="Arial" panose="020B0604020202020204" pitchFamily="34" charset="0"/>
            </a:endParaRPr>
          </a:p>
          <a:p>
            <a:pPr lvl="1"/>
            <a:r>
              <a:rPr lang="de-DE" sz="2000" b="1" dirty="0">
                <a:latin typeface="Arial" panose="020B0604020202020204" pitchFamily="34" charset="0"/>
                <a:cs typeface="Arial" panose="020B0604020202020204" pitchFamily="34" charset="0"/>
              </a:rPr>
              <a:t>   krebserregend, erbgutverändernd oder fortpflanzungsgefährdend 	oder</a:t>
            </a:r>
          </a:p>
          <a:p>
            <a:pPr lvl="1"/>
            <a:endParaRPr lang="de-DE" sz="2000" b="1" dirty="0">
              <a:latin typeface="Arial" panose="020B0604020202020204" pitchFamily="34" charset="0"/>
              <a:cs typeface="Arial" panose="020B0604020202020204" pitchFamily="34" charset="0"/>
            </a:endParaRPr>
          </a:p>
          <a:p>
            <a:pPr lvl="1"/>
            <a:r>
              <a:rPr lang="de-DE" sz="2000" b="1" dirty="0">
                <a:latin typeface="Arial" panose="020B0604020202020204" pitchFamily="34" charset="0"/>
                <a:cs typeface="Arial" panose="020B0604020202020204" pitchFamily="34" charset="0"/>
              </a:rPr>
              <a:t>   giftig und langlebig in der Umwelt und in Organismen anreichernd</a:t>
            </a:r>
            <a:endParaRPr lang="de-DE" sz="2000" dirty="0">
              <a:latin typeface="Arial" panose="020B0604020202020204" pitchFamily="34" charset="0"/>
              <a:ea typeface="Calibri"/>
              <a:cs typeface="Arial" panose="020B0604020202020204" pitchFamily="34" charset="0"/>
            </a:endParaRPr>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48</a:t>
            </a:fld>
            <a:endParaRPr lang="de-DE"/>
          </a:p>
        </p:txBody>
      </p:sp>
      <p:sp>
        <p:nvSpPr>
          <p:cNvPr id="6" name="Datumsplatzhalter 5"/>
          <p:cNvSpPr>
            <a:spLocks noGrp="1"/>
          </p:cNvSpPr>
          <p:nvPr>
            <p:ph type="dt" sz="half" idx="10"/>
          </p:nvPr>
        </p:nvSpPr>
        <p:spPr/>
        <p:txBody>
          <a:bodyPr/>
          <a:lstStyle/>
          <a:p>
            <a:r>
              <a:rPr lang="de-DE" dirty="0"/>
              <a:t> </a:t>
            </a:r>
          </a:p>
        </p:txBody>
      </p:sp>
    </p:spTree>
    <p:extLst>
      <p:ext uri="{BB962C8B-B14F-4D97-AF65-F5344CB8AC3E}">
        <p14:creationId xmlns:p14="http://schemas.microsoft.com/office/powerpoint/2010/main" val="1045541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REACH</a:t>
            </a:r>
          </a:p>
        </p:txBody>
      </p:sp>
      <p:sp>
        <p:nvSpPr>
          <p:cNvPr id="3" name="Inhaltsplatzhalter 2"/>
          <p:cNvSpPr>
            <a:spLocks noGrp="1"/>
          </p:cNvSpPr>
          <p:nvPr>
            <p:ph idx="1"/>
          </p:nvPr>
        </p:nvSpPr>
        <p:spPr/>
        <p:txBody>
          <a:bodyPr>
            <a:normAutofit/>
          </a:bodyPr>
          <a:lstStyle/>
          <a:p>
            <a:r>
              <a:rPr lang="de-DE" sz="2000" dirty="0">
                <a:latin typeface="Arial" panose="020B0604020202020204" pitchFamily="34" charset="0"/>
                <a:ea typeface="Calibri"/>
                <a:cs typeface="Arial" panose="020B0604020202020204" pitchFamily="34" charset="0"/>
              </a:rPr>
              <a:t>Umsetzung von REACH</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cs typeface="Arial" panose="020B0604020202020204" pitchFamily="34" charset="0"/>
              </a:rPr>
              <a:t>Zulassung (Autorisierung) und Beschränkung</a:t>
            </a:r>
            <a:br>
              <a:rPr lang="de-DE" sz="2000" dirty="0">
                <a:latin typeface="Arial" panose="020B0604020202020204" pitchFamily="34" charset="0"/>
                <a:cs typeface="Arial" panose="020B0604020202020204" pitchFamily="34" charset="0"/>
              </a:rPr>
            </a:br>
            <a:br>
              <a:rPr lang="de-DE" sz="2000" dirty="0">
                <a:latin typeface="Arial" panose="020B0604020202020204" pitchFamily="34" charset="0"/>
                <a:cs typeface="Arial" panose="020B0604020202020204" pitchFamily="34" charset="0"/>
              </a:rPr>
            </a:br>
            <a:br>
              <a:rPr lang="de-DE" sz="2000" dirty="0">
                <a:latin typeface="Arial" panose="020B0604020202020204" pitchFamily="34" charset="0"/>
                <a:cs typeface="Arial" panose="020B0604020202020204" pitchFamily="34" charset="0"/>
              </a:rPr>
            </a:br>
            <a:r>
              <a:rPr lang="de-DE" sz="2000" dirty="0">
                <a:latin typeface="Arial" panose="020B0604020202020204" pitchFamily="34" charset="0"/>
                <a:cs typeface="Arial" panose="020B0604020202020204" pitchFamily="34" charset="0"/>
              </a:rPr>
              <a:t>Behörden können ausgewählte Stoffe in einem formalen Verfahren als „besonders besorgniserregend“ identifizieren. Dazu muss ein Stoff eines oder mehrere der folgenden Kriterien erfüllen:</a:t>
            </a:r>
            <a:br>
              <a:rPr lang="de-DE" sz="2000" dirty="0">
                <a:latin typeface="Arial" panose="020B0604020202020204" pitchFamily="34" charset="0"/>
                <a:cs typeface="Arial" panose="020B0604020202020204" pitchFamily="34" charset="0"/>
              </a:rPr>
            </a:br>
            <a:endParaRPr lang="de-DE" sz="2000" dirty="0">
              <a:latin typeface="Arial" panose="020B0604020202020204" pitchFamily="34" charset="0"/>
              <a:cs typeface="Arial" panose="020B0604020202020204" pitchFamily="34" charset="0"/>
            </a:endParaRPr>
          </a:p>
          <a:p>
            <a:pPr lvl="1"/>
            <a:r>
              <a:rPr lang="de-DE" sz="2000" b="1" dirty="0">
                <a:latin typeface="Arial" panose="020B0604020202020204" pitchFamily="34" charset="0"/>
                <a:cs typeface="Arial" panose="020B0604020202020204" pitchFamily="34" charset="0"/>
              </a:rPr>
              <a:t>  	sehr langlebig in der Umwelt und sehr stark in Organismen 	anreichernd 	oder </a:t>
            </a:r>
            <a:br>
              <a:rPr lang="de-DE" sz="2000" b="1" dirty="0">
                <a:latin typeface="Arial" panose="020B0604020202020204" pitchFamily="34" charset="0"/>
                <a:cs typeface="Arial" panose="020B0604020202020204" pitchFamily="34" charset="0"/>
              </a:rPr>
            </a:br>
            <a:endParaRPr lang="de-DE" sz="2000" b="1" dirty="0">
              <a:latin typeface="Arial" panose="020B0604020202020204" pitchFamily="34" charset="0"/>
              <a:cs typeface="Arial" panose="020B0604020202020204" pitchFamily="34" charset="0"/>
            </a:endParaRPr>
          </a:p>
          <a:p>
            <a:pPr lvl="1"/>
            <a:r>
              <a:rPr lang="de-DE" sz="2000" b="1" dirty="0">
                <a:latin typeface="Arial" panose="020B0604020202020204" pitchFamily="34" charset="0"/>
                <a:cs typeface="Arial" panose="020B0604020202020204" pitchFamily="34" charset="0"/>
              </a:rPr>
              <a:t>  	ähnlich besorgniserregende Eigenschaften (z.B. hormonelle Wirkung)</a:t>
            </a:r>
          </a:p>
          <a:p>
            <a:pPr marL="0" indent="0">
              <a:lnSpc>
                <a:spcPct val="115000"/>
              </a:lnSpc>
              <a:spcAft>
                <a:spcPts val="1000"/>
              </a:spcAft>
              <a:buNone/>
            </a:pPr>
            <a:endParaRPr lang="de-DE" sz="2000" dirty="0">
              <a:latin typeface="Arial" panose="020B0604020202020204" pitchFamily="34" charset="0"/>
              <a:ea typeface="Calibri"/>
              <a:cs typeface="Arial" panose="020B0604020202020204" pitchFamily="34" charset="0"/>
            </a:endParaRPr>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49</a:t>
            </a:fld>
            <a:endParaRPr lang="de-DE"/>
          </a:p>
        </p:txBody>
      </p:sp>
      <p:sp>
        <p:nvSpPr>
          <p:cNvPr id="6" name="Datumsplatzhalter 5"/>
          <p:cNvSpPr>
            <a:spLocks noGrp="1"/>
          </p:cNvSpPr>
          <p:nvPr>
            <p:ph type="dt" sz="half" idx="10"/>
          </p:nvPr>
        </p:nvSpPr>
        <p:spPr/>
        <p:txBody>
          <a:bodyPr/>
          <a:lstStyle/>
          <a:p>
            <a:r>
              <a:rPr lang="de-DE" dirty="0"/>
              <a:t> </a:t>
            </a:r>
          </a:p>
        </p:txBody>
      </p:sp>
    </p:spTree>
    <p:extLst>
      <p:ext uri="{BB962C8B-B14F-4D97-AF65-F5344CB8AC3E}">
        <p14:creationId xmlns:p14="http://schemas.microsoft.com/office/powerpoint/2010/main" val="53519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Arbeitssicherheit</a:t>
            </a:r>
          </a:p>
        </p:txBody>
      </p:sp>
      <p:sp>
        <p:nvSpPr>
          <p:cNvPr id="6" name="Datumsplatzhalter 5"/>
          <p:cNvSpPr>
            <a:spLocks noGrp="1"/>
          </p:cNvSpPr>
          <p:nvPr>
            <p:ph type="dt" sz="half" idx="10"/>
          </p:nvPr>
        </p:nvSpPr>
        <p:spPr/>
        <p:txBody>
          <a:bodyPr/>
          <a:lstStyle/>
          <a:p>
            <a:r>
              <a:rPr lang="de-DE" dirty="0"/>
              <a:t> </a:t>
            </a:r>
          </a:p>
        </p:txBody>
      </p:sp>
      <p:sp>
        <p:nvSpPr>
          <p:cNvPr id="4" name="Fußzeilenplatzhalter 3"/>
          <p:cNvSpPr>
            <a:spLocks noGrp="1"/>
          </p:cNvSpPr>
          <p:nvPr>
            <p:ph type="ftr" sz="quarter" idx="11"/>
          </p:nvPr>
        </p:nvSpPr>
        <p:spPr/>
        <p:txBody>
          <a:bodyPr/>
          <a:lstStyle/>
          <a:p>
            <a:r>
              <a:rPr lang="de-DE" dirty="0"/>
              <a:t>Udo PFLEGHAR, 11/2022</a:t>
            </a:r>
          </a:p>
        </p:txBody>
      </p:sp>
      <p:sp>
        <p:nvSpPr>
          <p:cNvPr id="3" name="Foliennummernplatzhalter 2"/>
          <p:cNvSpPr>
            <a:spLocks noGrp="1"/>
          </p:cNvSpPr>
          <p:nvPr>
            <p:ph type="sldNum" sz="quarter" idx="12"/>
          </p:nvPr>
        </p:nvSpPr>
        <p:spPr/>
        <p:txBody>
          <a:bodyPr/>
          <a:lstStyle/>
          <a:p>
            <a:fld id="{94F7F457-6C55-46F2-8458-F93F6B1F9EED}" type="slidenum">
              <a:rPr lang="de-DE" smtClean="0"/>
              <a:t>5</a:t>
            </a:fld>
            <a:endParaRPr lang="de-DE"/>
          </a:p>
        </p:txBody>
      </p:sp>
      <p:sp>
        <p:nvSpPr>
          <p:cNvPr id="8" name="Inhaltsplatzhalter 7">
            <a:extLst>
              <a:ext uri="{FF2B5EF4-FFF2-40B4-BE49-F238E27FC236}">
                <a16:creationId xmlns:a16="http://schemas.microsoft.com/office/drawing/2014/main" id="{2353C5BA-0A10-4BB3-978D-00B8483A68CD}"/>
              </a:ext>
            </a:extLst>
          </p:cNvPr>
          <p:cNvSpPr>
            <a:spLocks noGrp="1"/>
          </p:cNvSpPr>
          <p:nvPr>
            <p:ph idx="1"/>
          </p:nvPr>
        </p:nvSpPr>
        <p:spPr>
          <a:xfrm>
            <a:off x="252413" y="1462088"/>
            <a:ext cx="6781433" cy="4532716"/>
          </a:xfrm>
          <a:prstGeom prst="rect">
            <a:avLst/>
          </a:prstGeom>
        </p:spPr>
        <p:txBody>
          <a:bodyPr wrap="square">
            <a:spAutoFit/>
          </a:bodyPr>
          <a:lstStyle/>
          <a:p>
            <a:pPr>
              <a:lnSpc>
                <a:spcPct val="115000"/>
              </a:lnSpc>
              <a:spcAft>
                <a:spcPts val="1000"/>
              </a:spcAft>
            </a:pPr>
            <a:r>
              <a:rPr lang="de-DE" sz="2000" dirty="0">
                <a:latin typeface="Arial"/>
                <a:ea typeface="Calibri"/>
                <a:cs typeface="Times New Roman"/>
              </a:rPr>
              <a:t>Bundesanstalt für Arbeitsschutz und Arbeitsmedizin</a:t>
            </a:r>
            <a:endParaRPr lang="de-DE" sz="2000" dirty="0">
              <a:ea typeface="Calibri"/>
              <a:cs typeface="Times New Roman"/>
            </a:endParaRPr>
          </a:p>
          <a:p>
            <a:pPr lvl="1">
              <a:lnSpc>
                <a:spcPct val="115000"/>
              </a:lnSpc>
              <a:spcAft>
                <a:spcPts val="1000"/>
              </a:spcAft>
            </a:pPr>
            <a:r>
              <a:rPr lang="de-DE" sz="2000" b="1" dirty="0">
                <a:latin typeface="Arial"/>
                <a:ea typeface="Calibri"/>
                <a:cs typeface="Times New Roman"/>
              </a:rPr>
              <a:t>Struktur:</a:t>
            </a:r>
            <a:br>
              <a:rPr lang="de-DE" sz="2000" b="1" dirty="0">
                <a:latin typeface="Arial"/>
                <a:ea typeface="Calibri"/>
                <a:cs typeface="Times New Roman"/>
              </a:rPr>
            </a:br>
            <a:endParaRPr lang="de-DE" sz="2000" b="1" dirty="0">
              <a:latin typeface="Arial"/>
              <a:ea typeface="Calibri"/>
              <a:cs typeface="Times New Roman"/>
            </a:endParaRPr>
          </a:p>
          <a:p>
            <a:pPr lvl="1">
              <a:lnSpc>
                <a:spcPct val="115000"/>
              </a:lnSpc>
              <a:spcAft>
                <a:spcPts val="1000"/>
              </a:spcAft>
            </a:pPr>
            <a:r>
              <a:rPr lang="de-DE" sz="2000" b="1" dirty="0">
                <a:latin typeface="Arial"/>
                <a:ea typeface="Calibri"/>
                <a:cs typeface="Times New Roman"/>
              </a:rPr>
              <a:t>Fünf Fachbereiche:</a:t>
            </a:r>
            <a:br>
              <a:rPr lang="de-DE" sz="2000" b="1" dirty="0">
                <a:latin typeface="Arial"/>
                <a:ea typeface="Calibri"/>
                <a:cs typeface="Times New Roman"/>
              </a:rPr>
            </a:br>
            <a:r>
              <a:rPr lang="de-DE" sz="2000" b="1" dirty="0">
                <a:latin typeface="Arial"/>
                <a:ea typeface="Calibri"/>
                <a:cs typeface="Times New Roman"/>
              </a:rPr>
              <a:t>1 Arbeitswelt im Wandel</a:t>
            </a:r>
            <a:br>
              <a:rPr lang="de-DE" sz="2000" b="1" dirty="0">
                <a:latin typeface="Arial"/>
                <a:ea typeface="Calibri"/>
                <a:cs typeface="Times New Roman"/>
              </a:rPr>
            </a:br>
            <a:r>
              <a:rPr lang="de-DE" sz="2000" b="1" dirty="0">
                <a:latin typeface="Arial"/>
                <a:ea typeface="Calibri"/>
                <a:cs typeface="Times New Roman"/>
              </a:rPr>
              <a:t>2 Produkte und Arbeitssysteme</a:t>
            </a:r>
            <a:br>
              <a:rPr lang="de-DE" sz="2000" b="1" dirty="0">
                <a:latin typeface="Arial"/>
                <a:ea typeface="Calibri"/>
                <a:cs typeface="Times New Roman"/>
              </a:rPr>
            </a:br>
            <a:r>
              <a:rPr lang="de-DE" sz="2000" b="1" dirty="0">
                <a:latin typeface="Arial"/>
                <a:ea typeface="Calibri"/>
                <a:cs typeface="Times New Roman"/>
              </a:rPr>
              <a:t>3 Arbeit und Gesundheit</a:t>
            </a:r>
            <a:br>
              <a:rPr lang="de-DE" sz="2000" b="1" dirty="0">
                <a:latin typeface="Arial"/>
                <a:ea typeface="Calibri"/>
                <a:cs typeface="Times New Roman"/>
              </a:rPr>
            </a:br>
            <a:r>
              <a:rPr lang="de-DE" sz="2000" b="1" dirty="0">
                <a:latin typeface="Arial"/>
                <a:ea typeface="Calibri"/>
                <a:cs typeface="Times New Roman"/>
              </a:rPr>
              <a:t>4 Gefahrstoffe und Biologische Arbeitsstoffe, </a:t>
            </a:r>
            <a:br>
              <a:rPr lang="de-DE" sz="2000" b="1" dirty="0">
                <a:latin typeface="Arial"/>
                <a:ea typeface="Calibri"/>
                <a:cs typeface="Times New Roman"/>
              </a:rPr>
            </a:br>
            <a:r>
              <a:rPr lang="de-DE" sz="2000" b="1" dirty="0">
                <a:latin typeface="Arial"/>
                <a:ea typeface="Calibri"/>
                <a:cs typeface="Times New Roman"/>
              </a:rPr>
              <a:t>5 Bundesstelle für Chemikalien</a:t>
            </a:r>
          </a:p>
          <a:p>
            <a:pPr lvl="1">
              <a:lnSpc>
                <a:spcPct val="115000"/>
              </a:lnSpc>
              <a:spcAft>
                <a:spcPts val="1000"/>
              </a:spcAft>
            </a:pPr>
            <a:r>
              <a:rPr lang="de-DE" sz="2000" b="1" dirty="0">
                <a:latin typeface="Arial"/>
                <a:ea typeface="Calibri"/>
                <a:cs typeface="Times New Roman"/>
              </a:rPr>
              <a:t>Deutsche Arbeitsschutzausstellung (DASA)</a:t>
            </a:r>
            <a:br>
              <a:rPr lang="de-DE" sz="2000" b="1" dirty="0">
                <a:latin typeface="Arial"/>
                <a:ea typeface="Calibri"/>
                <a:cs typeface="Times New Roman"/>
              </a:rPr>
            </a:br>
            <a:r>
              <a:rPr lang="de-DE" sz="2000" b="1" dirty="0">
                <a:latin typeface="Arial"/>
                <a:ea typeface="Calibri"/>
                <a:cs typeface="Times New Roman"/>
              </a:rPr>
              <a:t>(Dortmund) </a:t>
            </a:r>
          </a:p>
        </p:txBody>
      </p:sp>
      <p:pic>
        <p:nvPicPr>
          <p:cNvPr id="5" name="Grafik 4">
            <a:extLst>
              <a:ext uri="{FF2B5EF4-FFF2-40B4-BE49-F238E27FC236}">
                <a16:creationId xmlns:a16="http://schemas.microsoft.com/office/drawing/2014/main" id="{28B9714F-B1B8-E20F-6AF9-C93C7788D5F9}"/>
              </a:ext>
            </a:extLst>
          </p:cNvPr>
          <p:cNvPicPr>
            <a:picLocks noChangeAspect="1"/>
          </p:cNvPicPr>
          <p:nvPr/>
        </p:nvPicPr>
        <p:blipFill>
          <a:blip r:embed="rId2"/>
          <a:stretch>
            <a:fillRect/>
          </a:stretch>
        </p:blipFill>
        <p:spPr>
          <a:xfrm>
            <a:off x="7353300" y="4461279"/>
            <a:ext cx="2971800" cy="1533525"/>
          </a:xfrm>
          <a:prstGeom prst="rect">
            <a:avLst/>
          </a:prstGeom>
        </p:spPr>
      </p:pic>
    </p:spTree>
    <p:extLst>
      <p:ext uri="{BB962C8B-B14F-4D97-AF65-F5344CB8AC3E}">
        <p14:creationId xmlns:p14="http://schemas.microsoft.com/office/powerpoint/2010/main" val="222607686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REACH</a:t>
            </a:r>
          </a:p>
        </p:txBody>
      </p:sp>
      <p:sp>
        <p:nvSpPr>
          <p:cNvPr id="3" name="Inhaltsplatzhalter 2"/>
          <p:cNvSpPr>
            <a:spLocks noGrp="1"/>
          </p:cNvSpPr>
          <p:nvPr>
            <p:ph idx="1"/>
          </p:nvPr>
        </p:nvSpPr>
        <p:spPr/>
        <p:txBody>
          <a:bodyPr>
            <a:normAutofit/>
          </a:bodyPr>
          <a:lstStyle/>
          <a:p>
            <a:pPr>
              <a:lnSpc>
                <a:spcPct val="115000"/>
              </a:lnSpc>
              <a:spcAft>
                <a:spcPts val="1000"/>
              </a:spcAft>
            </a:pPr>
            <a:r>
              <a:rPr lang="de-DE" sz="2000" dirty="0">
                <a:latin typeface="Calibri"/>
                <a:ea typeface="Calibri"/>
                <a:cs typeface="Times New Roman"/>
              </a:rPr>
              <a:t>Umsetzung von REACH:</a:t>
            </a:r>
            <a:br>
              <a:rPr lang="de-DE" sz="2000" dirty="0">
                <a:latin typeface="Calibri"/>
                <a:ea typeface="Calibri"/>
                <a:cs typeface="Times New Roman"/>
              </a:rPr>
            </a:br>
            <a:br>
              <a:rPr lang="de-DE" sz="2000" dirty="0">
                <a:latin typeface="Calibri"/>
                <a:ea typeface="Calibri"/>
                <a:cs typeface="Times New Roman"/>
              </a:rPr>
            </a:br>
            <a:r>
              <a:rPr lang="de-DE" sz="2000" dirty="0">
                <a:latin typeface="Calibri"/>
                <a:ea typeface="Calibri"/>
                <a:cs typeface="Times New Roman"/>
              </a:rPr>
              <a:t>Die European Chemicals Agency (ECHA) ist die zentrale EU-Behörde.</a:t>
            </a:r>
            <a:br>
              <a:rPr lang="de-DE" sz="2000" dirty="0">
                <a:latin typeface="Calibri"/>
                <a:ea typeface="Calibri"/>
                <a:cs typeface="Times New Roman"/>
              </a:rPr>
            </a:br>
            <a:br>
              <a:rPr lang="de-DE" sz="2000" dirty="0">
                <a:latin typeface="Calibri"/>
                <a:ea typeface="Calibri"/>
                <a:cs typeface="Times New Roman"/>
              </a:rPr>
            </a:br>
            <a:r>
              <a:rPr lang="de-DE" sz="2000" dirty="0">
                <a:latin typeface="Calibri"/>
                <a:ea typeface="Calibri"/>
                <a:cs typeface="Times New Roman"/>
              </a:rPr>
              <a:t>Die nationale Umsetzung erfolgt u.a. durch nationale Behörden wie in Deutschland das Umweltbundesamt. </a:t>
            </a:r>
            <a:br>
              <a:rPr lang="de-DE" sz="2000" dirty="0">
                <a:ea typeface="Calibri"/>
                <a:cs typeface="Times New Roman"/>
              </a:rPr>
            </a:br>
            <a:endParaRPr lang="de-DE" sz="2000" dirty="0">
              <a:ea typeface="Calibri"/>
              <a:cs typeface="Times New Roman"/>
            </a:endParaRPr>
          </a:p>
          <a:p>
            <a:pPr>
              <a:lnSpc>
                <a:spcPct val="115000"/>
              </a:lnSpc>
              <a:spcAft>
                <a:spcPts val="1000"/>
              </a:spcAft>
            </a:pPr>
            <a:r>
              <a:rPr lang="de-DE" sz="2000" dirty="0">
                <a:ea typeface="Calibri"/>
                <a:cs typeface="Times New Roman"/>
              </a:rPr>
              <a:t>Allgemeine Informationen: </a:t>
            </a:r>
            <a:br>
              <a:rPr lang="de-DE" sz="2000" dirty="0">
                <a:ea typeface="Calibri"/>
                <a:cs typeface="Times New Roman"/>
              </a:rPr>
            </a:br>
            <a:r>
              <a:rPr lang="de-DE" sz="2000" dirty="0">
                <a:ea typeface="Calibri"/>
                <a:cs typeface="Times New Roman"/>
                <a:hlinkClick r:id="rId2"/>
              </a:rPr>
              <a:t>https://www.reach-clp-biozid-helpdesk.de/DE/REACH/REACH_node.html</a:t>
            </a:r>
            <a:r>
              <a:rPr lang="de-DE" sz="2000" dirty="0">
                <a:ea typeface="Calibri"/>
                <a:cs typeface="Times New Roman"/>
              </a:rPr>
              <a:t> </a:t>
            </a:r>
          </a:p>
          <a:p>
            <a:pPr>
              <a:lnSpc>
                <a:spcPct val="115000"/>
              </a:lnSpc>
              <a:spcAft>
                <a:spcPts val="1000"/>
              </a:spcAft>
            </a:pPr>
            <a:r>
              <a:rPr lang="de-DE" sz="2000" dirty="0">
                <a:ea typeface="Calibri"/>
                <a:cs typeface="Times New Roman"/>
              </a:rPr>
              <a:t>Verfahren:</a:t>
            </a:r>
            <a:br>
              <a:rPr lang="de-DE" sz="2000" dirty="0">
                <a:ea typeface="Calibri"/>
                <a:cs typeface="Times New Roman"/>
              </a:rPr>
            </a:br>
            <a:r>
              <a:rPr lang="de-DE" sz="2000" dirty="0">
                <a:ea typeface="Calibri"/>
                <a:cs typeface="Times New Roman"/>
                <a:hlinkClick r:id="rId3"/>
              </a:rPr>
              <a:t>https://www.reach-clp-biozid-helpdesk.de/DE/REACH/Verfahren/Verfahren_node.html</a:t>
            </a:r>
            <a:r>
              <a:rPr lang="de-DE" sz="2000" dirty="0">
                <a:ea typeface="Calibri"/>
                <a:cs typeface="Times New Roman"/>
              </a:rPr>
              <a:t> </a:t>
            </a:r>
            <a:endParaRPr lang="de-DE" sz="2000" dirty="0">
              <a:latin typeface="Calibri"/>
              <a:ea typeface="Calibri"/>
              <a:cs typeface="Times New Roman"/>
            </a:endParaRPr>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50</a:t>
            </a:fld>
            <a:endParaRPr lang="de-DE"/>
          </a:p>
        </p:txBody>
      </p:sp>
      <p:sp>
        <p:nvSpPr>
          <p:cNvPr id="6" name="Datumsplatzhalter 5"/>
          <p:cNvSpPr>
            <a:spLocks noGrp="1"/>
          </p:cNvSpPr>
          <p:nvPr>
            <p:ph type="dt" sz="half" idx="10"/>
          </p:nvPr>
        </p:nvSpPr>
        <p:spPr/>
        <p:txBody>
          <a:bodyPr/>
          <a:lstStyle/>
          <a:p>
            <a:r>
              <a:rPr lang="de-DE" dirty="0"/>
              <a:t> </a:t>
            </a:r>
          </a:p>
        </p:txBody>
      </p:sp>
    </p:spTree>
    <p:extLst>
      <p:ext uri="{BB962C8B-B14F-4D97-AF65-F5344CB8AC3E}">
        <p14:creationId xmlns:p14="http://schemas.microsoft.com/office/powerpoint/2010/main" val="3787963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REACH</a:t>
            </a:r>
          </a:p>
        </p:txBody>
      </p:sp>
      <p:sp>
        <p:nvSpPr>
          <p:cNvPr id="3" name="Inhaltsplatzhalter 2"/>
          <p:cNvSpPr>
            <a:spLocks noGrp="1"/>
          </p:cNvSpPr>
          <p:nvPr>
            <p:ph idx="1"/>
          </p:nvPr>
        </p:nvSpPr>
        <p:spPr>
          <a:xfrm>
            <a:off x="253190" y="1462610"/>
            <a:ext cx="8512741" cy="4864355"/>
          </a:xfrm>
        </p:spPr>
        <p:txBody>
          <a:bodyPr>
            <a:normAutofit lnSpcReduction="10000"/>
          </a:bodyPr>
          <a:lstStyle/>
          <a:p>
            <a:pPr>
              <a:lnSpc>
                <a:spcPct val="115000"/>
              </a:lnSpc>
              <a:spcAft>
                <a:spcPts val="1000"/>
              </a:spcAft>
            </a:pPr>
            <a:r>
              <a:rPr lang="de-DE" sz="2000" dirty="0">
                <a:latin typeface="Arial" panose="020B0604020202020204" pitchFamily="34" charset="0"/>
                <a:ea typeface="Calibri"/>
                <a:cs typeface="Arial" panose="020B0604020202020204" pitchFamily="34" charset="0"/>
              </a:rPr>
              <a:t>Verbraucherrechte unter REACH:</a:t>
            </a:r>
            <a:br>
              <a:rPr lang="de-DE" sz="2000" dirty="0">
                <a:latin typeface="Arial" panose="020B0604020202020204" pitchFamily="34" charset="0"/>
                <a:ea typeface="Calibri"/>
                <a:cs typeface="Arial" panose="020B0604020202020204" pitchFamily="34" charset="0"/>
              </a:rPr>
            </a:br>
            <a:br>
              <a:rPr lang="de-DE" sz="2000" dirty="0">
                <a:latin typeface="Arial" panose="020B0604020202020204" pitchFamily="34" charset="0"/>
                <a:ea typeface="Calibri"/>
                <a:cs typeface="Arial" panose="020B0604020202020204" pitchFamily="34" charset="0"/>
              </a:rPr>
            </a:br>
            <a:r>
              <a:rPr lang="de-DE" sz="2000" dirty="0">
                <a:latin typeface="Arial" panose="020B0604020202020204" pitchFamily="34" charset="0"/>
                <a:cs typeface="Arial" panose="020B0604020202020204" pitchFamily="34" charset="0"/>
              </a:rPr>
              <a:t>Die EU-Chemikalienverordnung REACH gesteht Verbraucherinnen und Verbrauchern das Recht zu, </a:t>
            </a:r>
            <a:br>
              <a:rPr lang="de-DE" sz="2000" dirty="0">
                <a:latin typeface="Arial" panose="020B0604020202020204" pitchFamily="34" charset="0"/>
                <a:cs typeface="Arial" panose="020B0604020202020204" pitchFamily="34" charset="0"/>
              </a:rPr>
            </a:br>
            <a:br>
              <a:rPr lang="de-DE" sz="2000" dirty="0">
                <a:latin typeface="Arial" panose="020B0604020202020204" pitchFamily="34" charset="0"/>
                <a:cs typeface="Arial" panose="020B0604020202020204" pitchFamily="34" charset="0"/>
              </a:rPr>
            </a:br>
            <a:r>
              <a:rPr lang="de-DE" sz="2000" dirty="0">
                <a:latin typeface="Arial" panose="020B0604020202020204" pitchFamily="34" charset="0"/>
                <a:cs typeface="Arial" panose="020B0604020202020204" pitchFamily="34" charset="0"/>
              </a:rPr>
              <a:t>vom Produktanbieter Informationen über </a:t>
            </a:r>
            <a:br>
              <a:rPr lang="de-DE" sz="2000" dirty="0">
                <a:latin typeface="Arial" panose="020B0604020202020204" pitchFamily="34" charset="0"/>
                <a:cs typeface="Arial" panose="020B0604020202020204" pitchFamily="34" charset="0"/>
              </a:rPr>
            </a:br>
            <a:br>
              <a:rPr lang="de-DE" sz="2000" dirty="0">
                <a:latin typeface="Arial" panose="020B0604020202020204" pitchFamily="34" charset="0"/>
                <a:cs typeface="Arial" panose="020B0604020202020204" pitchFamily="34" charset="0"/>
              </a:rPr>
            </a:br>
            <a:r>
              <a:rPr lang="de-DE" sz="2000" dirty="0">
                <a:latin typeface="Arial" panose="020B0604020202020204" pitchFamily="34" charset="0"/>
                <a:cs typeface="Arial" panose="020B0604020202020204" pitchFamily="34" charset="0"/>
              </a:rPr>
              <a:t>das Vorhandensein „besonders besorgniserregender Stoffe“ </a:t>
            </a:r>
            <a:br>
              <a:rPr lang="de-DE" sz="2000" dirty="0">
                <a:latin typeface="Arial" panose="020B0604020202020204" pitchFamily="34" charset="0"/>
                <a:cs typeface="Arial" panose="020B0604020202020204" pitchFamily="34" charset="0"/>
              </a:rPr>
            </a:br>
            <a:br>
              <a:rPr lang="de-DE" sz="2000" dirty="0">
                <a:latin typeface="Arial" panose="020B0604020202020204" pitchFamily="34" charset="0"/>
                <a:cs typeface="Arial" panose="020B0604020202020204" pitchFamily="34" charset="0"/>
              </a:rPr>
            </a:br>
            <a:r>
              <a:rPr lang="de-DE" sz="2000" dirty="0">
                <a:latin typeface="Arial" panose="020B0604020202020204" pitchFamily="34" charset="0"/>
                <a:cs typeface="Arial" panose="020B0604020202020204" pitchFamily="34" charset="0"/>
              </a:rPr>
              <a:t>in ihren Produkten zu bekommen. </a:t>
            </a:r>
            <a:br>
              <a:rPr lang="de-DE" sz="2000" dirty="0">
                <a:latin typeface="Arial" panose="020B0604020202020204" pitchFamily="34" charset="0"/>
                <a:cs typeface="Arial" panose="020B0604020202020204" pitchFamily="34" charset="0"/>
              </a:rPr>
            </a:br>
            <a:br>
              <a:rPr lang="de-DE" sz="2000" dirty="0">
                <a:latin typeface="Arial" panose="020B0604020202020204" pitchFamily="34" charset="0"/>
                <a:cs typeface="Arial" panose="020B0604020202020204" pitchFamily="34" charset="0"/>
              </a:rPr>
            </a:br>
            <a:r>
              <a:rPr lang="de-DE" sz="2000" dirty="0">
                <a:latin typeface="Arial" panose="020B0604020202020204" pitchFamily="34" charset="0"/>
                <a:cs typeface="Arial" panose="020B0604020202020204" pitchFamily="34" charset="0"/>
              </a:rPr>
              <a:t>Allerdings müssen sie dazu eine Anfrage stellen.</a:t>
            </a:r>
            <a:br>
              <a:rPr lang="de-DE" sz="2000" dirty="0">
                <a:latin typeface="Arial" panose="020B0604020202020204" pitchFamily="34" charset="0"/>
                <a:cs typeface="Arial" panose="020B0604020202020204" pitchFamily="34" charset="0"/>
              </a:rPr>
            </a:br>
            <a:br>
              <a:rPr lang="de-DE" sz="2000" dirty="0">
                <a:latin typeface="Arial" panose="020B0604020202020204" pitchFamily="34" charset="0"/>
                <a:cs typeface="Arial" panose="020B0604020202020204" pitchFamily="34" charset="0"/>
              </a:rPr>
            </a:br>
            <a:r>
              <a:rPr lang="de-DE" sz="2000" dirty="0">
                <a:latin typeface="Arial" panose="020B0604020202020204" pitchFamily="34" charset="0"/>
                <a:cs typeface="Arial" panose="020B0604020202020204" pitchFamily="34" charset="0"/>
              </a:rPr>
              <a:t>Dabei hilft die App: Scan4Chem:  </a:t>
            </a:r>
            <a:endParaRPr lang="de-DE" sz="2000" dirty="0">
              <a:latin typeface="Arial" panose="020B0604020202020204" pitchFamily="34" charset="0"/>
              <a:ea typeface="Calibri"/>
              <a:cs typeface="Arial" panose="020B0604020202020204" pitchFamily="34" charset="0"/>
            </a:endParaRPr>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51</a:t>
            </a:fld>
            <a:endParaRPr lang="de-DE"/>
          </a:p>
        </p:txBody>
      </p:sp>
      <p:sp>
        <p:nvSpPr>
          <p:cNvPr id="6" name="Datumsplatzhalter 5"/>
          <p:cNvSpPr>
            <a:spLocks noGrp="1"/>
          </p:cNvSpPr>
          <p:nvPr>
            <p:ph type="dt" sz="half" idx="10"/>
          </p:nvPr>
        </p:nvSpPr>
        <p:spPr/>
        <p:txBody>
          <a:bodyPr/>
          <a:lstStyle/>
          <a:p>
            <a:r>
              <a:rPr lang="de-DE" dirty="0"/>
              <a:t> </a:t>
            </a:r>
          </a:p>
        </p:txBody>
      </p:sp>
      <p:pic>
        <p:nvPicPr>
          <p:cNvPr id="8" name="Grafik 7">
            <a:extLst>
              <a:ext uri="{FF2B5EF4-FFF2-40B4-BE49-F238E27FC236}">
                <a16:creationId xmlns:a16="http://schemas.microsoft.com/office/drawing/2014/main" id="{17B7E09E-F61E-1E76-C455-92C805C0BF86}"/>
              </a:ext>
            </a:extLst>
          </p:cNvPr>
          <p:cNvPicPr>
            <a:picLocks noChangeAspect="1"/>
          </p:cNvPicPr>
          <p:nvPr/>
        </p:nvPicPr>
        <p:blipFill>
          <a:blip r:embed="rId2"/>
          <a:stretch>
            <a:fillRect/>
          </a:stretch>
        </p:blipFill>
        <p:spPr>
          <a:xfrm>
            <a:off x="8689730" y="4040965"/>
            <a:ext cx="2286000" cy="2286000"/>
          </a:xfrm>
          <a:prstGeom prst="rect">
            <a:avLst/>
          </a:prstGeom>
        </p:spPr>
      </p:pic>
    </p:spTree>
    <p:extLst>
      <p:ext uri="{BB962C8B-B14F-4D97-AF65-F5344CB8AC3E}">
        <p14:creationId xmlns:p14="http://schemas.microsoft.com/office/powerpoint/2010/main" val="43386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GENTECHNIKRECHT</a:t>
            </a:r>
          </a:p>
        </p:txBody>
      </p:sp>
      <p:sp>
        <p:nvSpPr>
          <p:cNvPr id="3" name="Inhaltsplatzhalter 2"/>
          <p:cNvSpPr>
            <a:spLocks noGrp="1"/>
          </p:cNvSpPr>
          <p:nvPr>
            <p:ph idx="1"/>
          </p:nvPr>
        </p:nvSpPr>
        <p:spPr/>
        <p:txBody>
          <a:bodyPr>
            <a:normAutofit/>
          </a:bodyPr>
          <a:lstStyle/>
          <a:p>
            <a:endParaRPr lang="de-DE" sz="2000" dirty="0"/>
          </a:p>
          <a:p>
            <a:endParaRPr lang="de-DE" sz="2000" dirty="0"/>
          </a:p>
          <a:p>
            <a:r>
              <a:rPr lang="de-DE" sz="2000" dirty="0"/>
              <a:t>Gesetzliche Grundlagen</a:t>
            </a:r>
          </a:p>
          <a:p>
            <a:endParaRPr lang="de-DE" sz="2000" dirty="0"/>
          </a:p>
          <a:p>
            <a:r>
              <a:rPr lang="de-DE" sz="2000" dirty="0"/>
              <a:t>Entwicklung</a:t>
            </a:r>
          </a:p>
          <a:p>
            <a:endParaRPr lang="de-DE" sz="2000" dirty="0"/>
          </a:p>
          <a:p>
            <a:r>
              <a:rPr lang="de-DE" sz="2000" dirty="0"/>
              <a:t>Genehmigungsverfahren – Freisetzung</a:t>
            </a:r>
          </a:p>
          <a:p>
            <a:endParaRPr lang="de-DE" sz="2000" dirty="0"/>
          </a:p>
          <a:p>
            <a:r>
              <a:rPr lang="de-DE" sz="2000" dirty="0"/>
              <a:t>Genehmigungsverfahren – In Verkehr bringen </a:t>
            </a:r>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52</a:t>
            </a:fld>
            <a:endParaRPr lang="de-DE"/>
          </a:p>
        </p:txBody>
      </p:sp>
      <p:sp>
        <p:nvSpPr>
          <p:cNvPr id="6" name="Datumsplatzhalter 5"/>
          <p:cNvSpPr>
            <a:spLocks noGrp="1"/>
          </p:cNvSpPr>
          <p:nvPr>
            <p:ph type="dt" sz="half" idx="10"/>
          </p:nvPr>
        </p:nvSpPr>
        <p:spPr/>
        <p:txBody>
          <a:bodyPr/>
          <a:lstStyle/>
          <a:p>
            <a:r>
              <a:rPr lang="de-DE" dirty="0"/>
              <a:t> </a:t>
            </a:r>
          </a:p>
        </p:txBody>
      </p:sp>
    </p:spTree>
    <p:extLst>
      <p:ext uri="{BB962C8B-B14F-4D97-AF65-F5344CB8AC3E}">
        <p14:creationId xmlns:p14="http://schemas.microsoft.com/office/powerpoint/2010/main" val="3959441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500"/>
                                        <p:tgtEl>
                                          <p:spTgt spid="3">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fade">
                                      <p:cBhvr>
                                        <p:cTn id="2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GENTECHNIKRECHT</a:t>
            </a:r>
          </a:p>
        </p:txBody>
      </p:sp>
      <p:sp>
        <p:nvSpPr>
          <p:cNvPr id="3" name="Inhaltsplatzhalter 2"/>
          <p:cNvSpPr>
            <a:spLocks noGrp="1"/>
          </p:cNvSpPr>
          <p:nvPr>
            <p:ph idx="1"/>
          </p:nvPr>
        </p:nvSpPr>
        <p:spPr/>
        <p:txBody>
          <a:bodyPr>
            <a:normAutofit/>
          </a:bodyPr>
          <a:lstStyle/>
          <a:p>
            <a:endParaRPr lang="de-DE" sz="2000" dirty="0"/>
          </a:p>
          <a:p>
            <a:endParaRPr lang="de-DE" sz="2000" dirty="0"/>
          </a:p>
          <a:p>
            <a:r>
              <a:rPr lang="de-DE" sz="2000" dirty="0"/>
              <a:t>70er Jahre:</a:t>
            </a:r>
            <a:br>
              <a:rPr lang="de-DE" sz="2000" dirty="0"/>
            </a:br>
            <a:br>
              <a:rPr lang="de-DE" sz="2000" dirty="0"/>
            </a:br>
            <a:r>
              <a:rPr lang="de-DE" sz="2000" dirty="0"/>
              <a:t>Beginn der Verwendung gentechnisch veränderter Mikroorganismen in gentechnischen Anlagen </a:t>
            </a:r>
            <a:br>
              <a:rPr lang="de-DE" sz="2000" dirty="0"/>
            </a:br>
            <a:endParaRPr lang="de-DE" sz="2000" dirty="0"/>
          </a:p>
          <a:p>
            <a:r>
              <a:rPr lang="de-DE" sz="2000" dirty="0"/>
              <a:t>1978 bis 1986:</a:t>
            </a:r>
            <a:br>
              <a:rPr lang="de-DE" sz="2000" dirty="0"/>
            </a:br>
            <a:br>
              <a:rPr lang="de-DE" sz="2000" dirty="0"/>
            </a:br>
            <a:r>
              <a:rPr lang="de-DE" sz="2000" dirty="0"/>
              <a:t>Erlass von Richtlinien durch das damalige Bundesministerium für Forschung und Technologie:</a:t>
            </a:r>
            <a:br>
              <a:rPr lang="de-DE" sz="2000" dirty="0"/>
            </a:br>
            <a:br>
              <a:rPr lang="de-DE" sz="2000" dirty="0"/>
            </a:br>
            <a:r>
              <a:rPr lang="de-DE" sz="2000" dirty="0"/>
              <a:t>Verbindlich nur für die öffentlich geförderte Forschung </a:t>
            </a:r>
            <a:br>
              <a:rPr lang="de-DE" sz="2000" dirty="0"/>
            </a:br>
            <a:br>
              <a:rPr lang="de-DE" sz="2000" dirty="0"/>
            </a:br>
            <a:r>
              <a:rPr lang="de-DE" sz="2000" dirty="0"/>
              <a:t>Darüber hinaus wurden sie auch auf freiwilliger Grundlage beachtet.</a:t>
            </a:r>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53</a:t>
            </a:fld>
            <a:endParaRPr lang="de-DE"/>
          </a:p>
        </p:txBody>
      </p:sp>
      <p:sp>
        <p:nvSpPr>
          <p:cNvPr id="6" name="Datumsplatzhalter 5"/>
          <p:cNvSpPr>
            <a:spLocks noGrp="1"/>
          </p:cNvSpPr>
          <p:nvPr>
            <p:ph type="dt" sz="half" idx="10"/>
          </p:nvPr>
        </p:nvSpPr>
        <p:spPr/>
        <p:txBody>
          <a:bodyPr/>
          <a:lstStyle/>
          <a:p>
            <a:r>
              <a:rPr lang="de-DE" dirty="0"/>
              <a:t> </a:t>
            </a:r>
          </a:p>
        </p:txBody>
      </p:sp>
    </p:spTree>
    <p:extLst>
      <p:ext uri="{BB962C8B-B14F-4D97-AF65-F5344CB8AC3E}">
        <p14:creationId xmlns:p14="http://schemas.microsoft.com/office/powerpoint/2010/main" val="3954695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GENTECHNIKRECHT</a:t>
            </a:r>
          </a:p>
        </p:txBody>
      </p:sp>
      <p:sp>
        <p:nvSpPr>
          <p:cNvPr id="3" name="Inhaltsplatzhalter 2"/>
          <p:cNvSpPr>
            <a:spLocks noGrp="1"/>
          </p:cNvSpPr>
          <p:nvPr>
            <p:ph idx="1"/>
          </p:nvPr>
        </p:nvSpPr>
        <p:spPr/>
        <p:txBody>
          <a:bodyPr>
            <a:normAutofit fontScale="40000" lnSpcReduction="20000"/>
          </a:bodyPr>
          <a:lstStyle/>
          <a:p>
            <a:endParaRPr lang="de-DE" sz="2000" dirty="0"/>
          </a:p>
          <a:p>
            <a:r>
              <a:rPr lang="de-DE" sz="5000" dirty="0"/>
              <a:t>Ab 1988:</a:t>
            </a:r>
            <a:br>
              <a:rPr lang="de-DE" sz="5000" dirty="0"/>
            </a:br>
            <a:br>
              <a:rPr lang="de-DE" sz="5000" dirty="0"/>
            </a:br>
            <a:r>
              <a:rPr lang="de-DE" sz="5000" dirty="0"/>
              <a:t>Freisetzungen von gentechnisch veränderten Organismen zu Forschungszwecken in Deutschland.</a:t>
            </a:r>
          </a:p>
          <a:p>
            <a:endParaRPr lang="de-DE" sz="5000" dirty="0"/>
          </a:p>
          <a:p>
            <a:r>
              <a:rPr lang="de-DE" sz="5000" dirty="0"/>
              <a:t>1990:</a:t>
            </a:r>
            <a:br>
              <a:rPr lang="de-DE" sz="5000" dirty="0"/>
            </a:br>
            <a:br>
              <a:rPr lang="de-DE" sz="5000" dirty="0"/>
            </a:br>
            <a:r>
              <a:rPr lang="de-DE" sz="5000" dirty="0"/>
              <a:t>Erlass der europäischen Richtlinie über die Anwendung von gentechnisch veränderten Mikroorganismen in geschlossenen Systemen erlassen. Diese sogenannte Systemrichtlinie ist heute noch gültig.</a:t>
            </a:r>
            <a:br>
              <a:rPr lang="de-DE" sz="5000" dirty="0"/>
            </a:br>
            <a:br>
              <a:rPr lang="de-DE" sz="5000" dirty="0"/>
            </a:br>
            <a:r>
              <a:rPr lang="de-DE" sz="5000" dirty="0"/>
              <a:t>Daneben wurde die europäische Richtlinie über die absichtliche Freisetzung von gentechnisch veränderten Organismen in die Umwelt (Freisetzungsrichtlinie) erlassen (Novellierung im Jahr 2001).</a:t>
            </a:r>
            <a:br>
              <a:rPr lang="de-DE" sz="5000" dirty="0"/>
            </a:br>
            <a:br>
              <a:rPr lang="de-DE" sz="5000" dirty="0"/>
            </a:br>
            <a:r>
              <a:rPr lang="de-DE" sz="5000" dirty="0"/>
              <a:t>Verabschiedung des deutschen Gentechnikgesetzes sowie von </a:t>
            </a:r>
            <a:br>
              <a:rPr lang="de-DE" sz="5000" dirty="0"/>
            </a:br>
            <a:r>
              <a:rPr lang="de-DE" sz="5000" dirty="0"/>
              <a:t>fünf Rechtsverordnungen zur Gentechnik, die sich sowohl auf das geschlossene System als auch auf die Freisetzung und den Anbau von gentechnisch veränderten Organismen beziehen. </a:t>
            </a:r>
            <a:br>
              <a:rPr lang="de-DE" sz="5000" dirty="0"/>
            </a:br>
            <a:br>
              <a:rPr lang="de-DE" sz="5000" dirty="0"/>
            </a:br>
            <a:r>
              <a:rPr lang="de-DE" sz="5000" dirty="0"/>
              <a:t>Inzwischen sind drei weitere Rechtsverordnungen hinzugekommen.</a:t>
            </a:r>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54</a:t>
            </a:fld>
            <a:endParaRPr lang="de-DE"/>
          </a:p>
        </p:txBody>
      </p:sp>
      <p:sp>
        <p:nvSpPr>
          <p:cNvPr id="6" name="Datumsplatzhalter 5"/>
          <p:cNvSpPr>
            <a:spLocks noGrp="1"/>
          </p:cNvSpPr>
          <p:nvPr>
            <p:ph type="dt" sz="half" idx="10"/>
          </p:nvPr>
        </p:nvSpPr>
        <p:spPr/>
        <p:txBody>
          <a:bodyPr/>
          <a:lstStyle/>
          <a:p>
            <a:r>
              <a:rPr lang="de-DE" dirty="0"/>
              <a:t> </a:t>
            </a:r>
          </a:p>
        </p:txBody>
      </p:sp>
    </p:spTree>
    <p:extLst>
      <p:ext uri="{BB962C8B-B14F-4D97-AF65-F5344CB8AC3E}">
        <p14:creationId xmlns:p14="http://schemas.microsoft.com/office/powerpoint/2010/main" val="2073443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GENTECHNIKRECHT</a:t>
            </a:r>
          </a:p>
        </p:txBody>
      </p:sp>
      <p:sp>
        <p:nvSpPr>
          <p:cNvPr id="3" name="Inhaltsplatzhalter 2"/>
          <p:cNvSpPr>
            <a:spLocks noGrp="1"/>
          </p:cNvSpPr>
          <p:nvPr>
            <p:ph idx="1"/>
          </p:nvPr>
        </p:nvSpPr>
        <p:spPr/>
        <p:txBody>
          <a:bodyPr>
            <a:normAutofit/>
          </a:bodyPr>
          <a:lstStyle/>
          <a:p>
            <a:endParaRPr lang="de-DE" sz="2000" dirty="0"/>
          </a:p>
          <a:p>
            <a:r>
              <a:rPr lang="de-DE" sz="2000" dirty="0"/>
              <a:t>1996:</a:t>
            </a:r>
            <a:br>
              <a:rPr lang="de-DE" sz="2000" dirty="0"/>
            </a:br>
            <a:br>
              <a:rPr lang="de-DE" sz="2000" dirty="0"/>
            </a:br>
            <a:r>
              <a:rPr lang="de-DE" sz="2000" dirty="0"/>
              <a:t>Erster kommerzieller Anbau von  gentechnisch veränderten Pflanzen (</a:t>
            </a:r>
            <a:r>
              <a:rPr lang="de-DE" sz="2000" dirty="0" err="1"/>
              <a:t>herbizidresistenten</a:t>
            </a:r>
            <a:r>
              <a:rPr lang="de-DE" sz="2000" dirty="0"/>
              <a:t> Sojabohnen) in den USA. </a:t>
            </a:r>
          </a:p>
          <a:p>
            <a:endParaRPr lang="de-DE" sz="2000" dirty="0"/>
          </a:p>
          <a:p>
            <a:r>
              <a:rPr lang="de-DE" sz="2000" dirty="0"/>
              <a:t>1997: </a:t>
            </a:r>
            <a:br>
              <a:rPr lang="de-DE" sz="2000" dirty="0"/>
            </a:br>
            <a:br>
              <a:rPr lang="de-DE" sz="2000" dirty="0"/>
            </a:br>
            <a:r>
              <a:rPr lang="de-DE" sz="2000" dirty="0"/>
              <a:t>Erster Anbau von gentechnisch verändertem Mais in Deutschland, der gegen den Pflanzenschädling Maiszünsler resistent war.</a:t>
            </a:r>
          </a:p>
          <a:p>
            <a:endParaRPr lang="de-DE" sz="2000" dirty="0"/>
          </a:p>
          <a:p>
            <a:r>
              <a:rPr lang="de-DE" sz="2000" dirty="0"/>
              <a:t>2001:</a:t>
            </a:r>
            <a:br>
              <a:rPr lang="de-DE" sz="2000" dirty="0"/>
            </a:br>
            <a:br>
              <a:rPr lang="de-DE" sz="2000" dirty="0"/>
            </a:br>
            <a:r>
              <a:rPr lang="de-DE" sz="2000" dirty="0"/>
              <a:t>Erlass der neuen Freisetzungsrichtlinie.</a:t>
            </a:r>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55</a:t>
            </a:fld>
            <a:endParaRPr lang="de-DE"/>
          </a:p>
        </p:txBody>
      </p:sp>
      <p:sp>
        <p:nvSpPr>
          <p:cNvPr id="6" name="Datumsplatzhalter 5"/>
          <p:cNvSpPr>
            <a:spLocks noGrp="1"/>
          </p:cNvSpPr>
          <p:nvPr>
            <p:ph type="dt" sz="half" idx="10"/>
          </p:nvPr>
        </p:nvSpPr>
        <p:spPr/>
        <p:txBody>
          <a:bodyPr/>
          <a:lstStyle/>
          <a:p>
            <a:r>
              <a:rPr lang="de-DE" dirty="0"/>
              <a:t> </a:t>
            </a:r>
          </a:p>
        </p:txBody>
      </p:sp>
    </p:spTree>
    <p:extLst>
      <p:ext uri="{BB962C8B-B14F-4D97-AF65-F5344CB8AC3E}">
        <p14:creationId xmlns:p14="http://schemas.microsoft.com/office/powerpoint/2010/main" val="2808384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GENTECHNIKRECHT</a:t>
            </a:r>
          </a:p>
        </p:txBody>
      </p:sp>
      <p:sp>
        <p:nvSpPr>
          <p:cNvPr id="3" name="Inhaltsplatzhalter 2"/>
          <p:cNvSpPr>
            <a:spLocks noGrp="1"/>
          </p:cNvSpPr>
          <p:nvPr>
            <p:ph idx="1"/>
          </p:nvPr>
        </p:nvSpPr>
        <p:spPr/>
        <p:txBody>
          <a:bodyPr>
            <a:normAutofit/>
          </a:bodyPr>
          <a:lstStyle/>
          <a:p>
            <a:endParaRPr lang="de-DE" sz="2000" dirty="0"/>
          </a:p>
          <a:p>
            <a:r>
              <a:rPr lang="de-DE" sz="2000" dirty="0"/>
              <a:t>2003:</a:t>
            </a:r>
            <a:br>
              <a:rPr lang="de-DE" sz="2000" dirty="0"/>
            </a:br>
            <a:br>
              <a:rPr lang="de-DE" sz="2000" dirty="0"/>
            </a:br>
            <a:r>
              <a:rPr lang="de-DE" sz="2000" dirty="0"/>
              <a:t>Erlass von drei europäische Verordnungen: </a:t>
            </a:r>
            <a:br>
              <a:rPr lang="de-DE" sz="2000" dirty="0"/>
            </a:br>
            <a:br>
              <a:rPr lang="de-DE" sz="2000" dirty="0"/>
            </a:br>
            <a:r>
              <a:rPr lang="de-DE" sz="2000" dirty="0"/>
              <a:t>über gentechnisch veränderte Lebensmittel und Futtermittel, </a:t>
            </a:r>
            <a:br>
              <a:rPr lang="de-DE" sz="2000" dirty="0"/>
            </a:br>
            <a:br>
              <a:rPr lang="de-DE" sz="2000" dirty="0"/>
            </a:br>
            <a:r>
              <a:rPr lang="de-DE" sz="2000" dirty="0"/>
              <a:t>über die Rückverfolgbarkeit und Kennzeichnung sowie </a:t>
            </a:r>
            <a:br>
              <a:rPr lang="de-DE" sz="2000" dirty="0"/>
            </a:br>
            <a:br>
              <a:rPr lang="de-DE" sz="2000" dirty="0"/>
            </a:br>
            <a:r>
              <a:rPr lang="de-DE" sz="2000" dirty="0"/>
              <a:t>über grenzüberschreitende Verbringungen von gentechnisch veränderten Organismen Diese dient der Umsetzung des Cartagena-Protokolls über die biologische Sicherheit). </a:t>
            </a:r>
          </a:p>
          <a:p>
            <a:endParaRPr lang="de-DE" sz="2000" dirty="0"/>
          </a:p>
          <a:p>
            <a:r>
              <a:rPr lang="de-DE" sz="2000" dirty="0"/>
              <a:t>2015: </a:t>
            </a:r>
            <a:br>
              <a:rPr lang="de-DE" sz="2000" dirty="0"/>
            </a:br>
            <a:br>
              <a:rPr lang="de-DE" sz="2000" dirty="0"/>
            </a:br>
            <a:r>
              <a:rPr lang="de-DE" sz="2000" dirty="0"/>
              <a:t>Änderung der Freisetzungsrichtlinie durch die sogenannte </a:t>
            </a:r>
            <a:r>
              <a:rPr lang="de-DE" sz="2000" dirty="0" err="1"/>
              <a:t>Opt</a:t>
            </a:r>
            <a:r>
              <a:rPr lang="de-DE" sz="2000" dirty="0"/>
              <a:t> out-Richtlinie.</a:t>
            </a:r>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56</a:t>
            </a:fld>
            <a:endParaRPr lang="de-DE"/>
          </a:p>
        </p:txBody>
      </p:sp>
      <p:sp>
        <p:nvSpPr>
          <p:cNvPr id="6" name="Datumsplatzhalter 5"/>
          <p:cNvSpPr>
            <a:spLocks noGrp="1"/>
          </p:cNvSpPr>
          <p:nvPr>
            <p:ph type="dt" sz="half" idx="10"/>
          </p:nvPr>
        </p:nvSpPr>
        <p:spPr/>
        <p:txBody>
          <a:bodyPr/>
          <a:lstStyle/>
          <a:p>
            <a:r>
              <a:rPr lang="de-DE" dirty="0"/>
              <a:t> </a:t>
            </a:r>
          </a:p>
        </p:txBody>
      </p:sp>
    </p:spTree>
    <p:extLst>
      <p:ext uri="{BB962C8B-B14F-4D97-AF65-F5344CB8AC3E}">
        <p14:creationId xmlns:p14="http://schemas.microsoft.com/office/powerpoint/2010/main" val="1009162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GENTECHNIKRECHT</a:t>
            </a:r>
          </a:p>
        </p:txBody>
      </p:sp>
      <p:sp>
        <p:nvSpPr>
          <p:cNvPr id="3" name="Inhaltsplatzhalter 2"/>
          <p:cNvSpPr>
            <a:spLocks noGrp="1"/>
          </p:cNvSpPr>
          <p:nvPr>
            <p:ph idx="1"/>
          </p:nvPr>
        </p:nvSpPr>
        <p:spPr/>
        <p:txBody>
          <a:bodyPr/>
          <a:lstStyle/>
          <a:p>
            <a:endParaRPr lang="de-DE" dirty="0"/>
          </a:p>
          <a:p>
            <a:r>
              <a:rPr lang="de-DE" sz="2000" dirty="0"/>
              <a:t>Genehmigungsverfahren – Freisetzung</a:t>
            </a:r>
            <a:br>
              <a:rPr lang="de-DE" dirty="0"/>
            </a:br>
            <a:br>
              <a:rPr lang="de-DE" dirty="0"/>
            </a:br>
            <a:r>
              <a:rPr lang="de-DE" dirty="0">
                <a:hlinkClick r:id="rId2"/>
              </a:rPr>
              <a:t>http://www.bvl.bund.de/SharedDocs/Downloads/06_Gentechnik/00_allgemein/poster_freisetzungen.pdf?__blob=publicationFile&amp;v=2</a:t>
            </a:r>
            <a:r>
              <a:rPr lang="de-DE" dirty="0"/>
              <a:t> </a:t>
            </a:r>
          </a:p>
          <a:p>
            <a:pPr marL="0" indent="0">
              <a:buNone/>
            </a:pPr>
            <a:endParaRPr lang="de-DE" dirty="0"/>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57</a:t>
            </a:fld>
            <a:endParaRPr lang="de-DE"/>
          </a:p>
        </p:txBody>
      </p:sp>
      <p:sp>
        <p:nvSpPr>
          <p:cNvPr id="6" name="Datumsplatzhalter 5"/>
          <p:cNvSpPr>
            <a:spLocks noGrp="1"/>
          </p:cNvSpPr>
          <p:nvPr>
            <p:ph type="dt" sz="half" idx="10"/>
          </p:nvPr>
        </p:nvSpPr>
        <p:spPr/>
        <p:txBody>
          <a:bodyPr/>
          <a:lstStyle/>
          <a:p>
            <a:r>
              <a:rPr lang="de-DE" dirty="0"/>
              <a:t> </a:t>
            </a:r>
          </a:p>
        </p:txBody>
      </p:sp>
    </p:spTree>
    <p:extLst>
      <p:ext uri="{BB962C8B-B14F-4D97-AF65-F5344CB8AC3E}">
        <p14:creationId xmlns:p14="http://schemas.microsoft.com/office/powerpoint/2010/main" val="401553409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GENTECHNIKRECHT</a:t>
            </a:r>
          </a:p>
        </p:txBody>
      </p:sp>
      <p:sp>
        <p:nvSpPr>
          <p:cNvPr id="3" name="Inhaltsplatzhalter 2"/>
          <p:cNvSpPr>
            <a:spLocks noGrp="1"/>
          </p:cNvSpPr>
          <p:nvPr>
            <p:ph idx="1"/>
          </p:nvPr>
        </p:nvSpPr>
        <p:spPr/>
        <p:txBody>
          <a:bodyPr/>
          <a:lstStyle/>
          <a:p>
            <a:r>
              <a:rPr lang="de-DE" sz="2000" dirty="0"/>
              <a:t>Genehmigungsverfahren – In Verkehr bringen</a:t>
            </a:r>
            <a:br>
              <a:rPr lang="de-DE" dirty="0"/>
            </a:br>
            <a:br>
              <a:rPr lang="de-DE" dirty="0"/>
            </a:br>
            <a:r>
              <a:rPr lang="de-DE" dirty="0">
                <a:hlinkClick r:id="rId2"/>
              </a:rPr>
              <a:t>http://www.bvl.bund.de/SharedDocs/Downloads/06_Gentechnik/00_allgemein/poster_inverkehrbringen.pdf?__blob=publicationFile&amp;v=2</a:t>
            </a:r>
            <a:r>
              <a:rPr lang="de-DE" dirty="0"/>
              <a:t> </a:t>
            </a:r>
            <a:br>
              <a:rPr lang="de-DE" dirty="0"/>
            </a:br>
            <a:endParaRPr lang="de-DE" dirty="0"/>
          </a:p>
          <a:p>
            <a:pPr marL="0" indent="0">
              <a:buNone/>
            </a:pPr>
            <a:r>
              <a:rPr lang="de-DE" dirty="0"/>
              <a:t> </a:t>
            </a:r>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58</a:t>
            </a:fld>
            <a:endParaRPr lang="de-DE"/>
          </a:p>
        </p:txBody>
      </p:sp>
      <p:sp>
        <p:nvSpPr>
          <p:cNvPr id="6" name="Datumsplatzhalter 5"/>
          <p:cNvSpPr>
            <a:spLocks noGrp="1"/>
          </p:cNvSpPr>
          <p:nvPr>
            <p:ph type="dt" sz="half" idx="10"/>
          </p:nvPr>
        </p:nvSpPr>
        <p:spPr/>
        <p:txBody>
          <a:bodyPr/>
          <a:lstStyle/>
          <a:p>
            <a:r>
              <a:rPr lang="de-DE" dirty="0"/>
              <a:t> </a:t>
            </a:r>
          </a:p>
        </p:txBody>
      </p:sp>
    </p:spTree>
    <p:extLst>
      <p:ext uri="{BB962C8B-B14F-4D97-AF65-F5344CB8AC3E}">
        <p14:creationId xmlns:p14="http://schemas.microsoft.com/office/powerpoint/2010/main" val="418932496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Exkurs 1: Internationale Abkommen</a:t>
            </a:r>
          </a:p>
        </p:txBody>
      </p:sp>
      <p:sp>
        <p:nvSpPr>
          <p:cNvPr id="3" name="Inhaltsplatzhalter 2"/>
          <p:cNvSpPr>
            <a:spLocks noGrp="1"/>
          </p:cNvSpPr>
          <p:nvPr>
            <p:ph idx="1"/>
          </p:nvPr>
        </p:nvSpPr>
        <p:spPr/>
        <p:txBody>
          <a:bodyPr>
            <a:normAutofit/>
          </a:bodyPr>
          <a:lstStyle/>
          <a:p>
            <a:r>
              <a:rPr lang="en-US" sz="2000" dirty="0"/>
              <a:t>Was war TTIP?</a:t>
            </a:r>
            <a:br>
              <a:rPr lang="en-US" sz="2000" dirty="0"/>
            </a:br>
            <a:br>
              <a:rPr lang="en-US" sz="2000" dirty="0"/>
            </a:br>
            <a:r>
              <a:rPr lang="en-US" sz="2000" dirty="0"/>
              <a:t>Transatlantic Trade and Investment Partnership </a:t>
            </a:r>
          </a:p>
          <a:p>
            <a:endParaRPr lang="de-DE" sz="2000" dirty="0"/>
          </a:p>
          <a:p>
            <a:r>
              <a:rPr lang="en-US" sz="2000" dirty="0"/>
              <a:t>Was ist CETA?</a:t>
            </a:r>
            <a:br>
              <a:rPr lang="en-US" sz="2000" dirty="0"/>
            </a:br>
            <a:br>
              <a:rPr lang="en-US" sz="2000" dirty="0"/>
            </a:br>
            <a:r>
              <a:rPr lang="en-US" sz="2000" dirty="0"/>
              <a:t>Comprehensive Economic and Trade Agreement</a:t>
            </a:r>
            <a:br>
              <a:rPr lang="en-US" sz="2000" dirty="0"/>
            </a:br>
            <a:endParaRPr lang="de-DE" sz="2000" dirty="0"/>
          </a:p>
          <a:p>
            <a:r>
              <a:rPr lang="en-US" sz="2000" dirty="0"/>
              <a:t>Was </a:t>
            </a:r>
            <a:r>
              <a:rPr lang="en-US" sz="2000" dirty="0" err="1"/>
              <a:t>ist</a:t>
            </a:r>
            <a:r>
              <a:rPr lang="en-US" sz="2000" dirty="0"/>
              <a:t>/war NAFTA?</a:t>
            </a:r>
            <a:br>
              <a:rPr lang="de-DE" sz="2000" dirty="0"/>
            </a:br>
            <a:br>
              <a:rPr lang="de-DE" sz="2000" dirty="0"/>
            </a:br>
            <a:r>
              <a:rPr lang="en-US" sz="2000" dirty="0"/>
              <a:t>North American Free Trade Agreement</a:t>
            </a:r>
          </a:p>
          <a:p>
            <a:endParaRPr lang="en-US" sz="2000" dirty="0"/>
          </a:p>
          <a:p>
            <a:r>
              <a:rPr lang="en-US" sz="2000" dirty="0"/>
              <a:t>Was </a:t>
            </a:r>
            <a:r>
              <a:rPr lang="en-US" sz="2000" dirty="0" err="1"/>
              <a:t>bedeutet</a:t>
            </a:r>
            <a:r>
              <a:rPr lang="en-US" sz="2000" dirty="0"/>
              <a:t> das </a:t>
            </a:r>
            <a:r>
              <a:rPr lang="en-US" sz="2000" dirty="0" err="1"/>
              <a:t>Handelsabkommen</a:t>
            </a:r>
            <a:r>
              <a:rPr lang="en-US" sz="2000" dirty="0"/>
              <a:t> </a:t>
            </a:r>
            <a:r>
              <a:rPr lang="en-US" sz="2000" dirty="0" err="1"/>
              <a:t>zwischen</a:t>
            </a:r>
            <a:r>
              <a:rPr lang="en-US" sz="2000" dirty="0"/>
              <a:t> der EU und Japan?</a:t>
            </a:r>
            <a:endParaRPr lang="de-DE" sz="2000" dirty="0"/>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59</a:t>
            </a:fld>
            <a:endParaRPr lang="de-DE"/>
          </a:p>
        </p:txBody>
      </p:sp>
      <p:sp>
        <p:nvSpPr>
          <p:cNvPr id="6" name="Datumsplatzhalter 5"/>
          <p:cNvSpPr>
            <a:spLocks noGrp="1"/>
          </p:cNvSpPr>
          <p:nvPr>
            <p:ph type="dt" sz="half" idx="10"/>
          </p:nvPr>
        </p:nvSpPr>
        <p:spPr/>
        <p:txBody>
          <a:bodyPr/>
          <a:lstStyle/>
          <a:p>
            <a:r>
              <a:rPr lang="de-DE" dirty="0"/>
              <a:t> </a:t>
            </a:r>
          </a:p>
        </p:txBody>
      </p:sp>
    </p:spTree>
    <p:extLst>
      <p:ext uri="{BB962C8B-B14F-4D97-AF65-F5344CB8AC3E}">
        <p14:creationId xmlns:p14="http://schemas.microsoft.com/office/powerpoint/2010/main" val="2833171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Arbeitssicherheit</a:t>
            </a:r>
          </a:p>
        </p:txBody>
      </p:sp>
      <p:sp>
        <p:nvSpPr>
          <p:cNvPr id="6" name="Datumsplatzhalter 5"/>
          <p:cNvSpPr>
            <a:spLocks noGrp="1"/>
          </p:cNvSpPr>
          <p:nvPr>
            <p:ph type="dt" sz="half" idx="10"/>
          </p:nvPr>
        </p:nvSpPr>
        <p:spPr/>
        <p:txBody>
          <a:bodyPr/>
          <a:lstStyle/>
          <a:p>
            <a:r>
              <a:rPr lang="de-DE" dirty="0"/>
              <a:t> </a:t>
            </a:r>
          </a:p>
        </p:txBody>
      </p:sp>
      <p:sp>
        <p:nvSpPr>
          <p:cNvPr id="4" name="Fußzeilenplatzhalter 3"/>
          <p:cNvSpPr>
            <a:spLocks noGrp="1"/>
          </p:cNvSpPr>
          <p:nvPr>
            <p:ph type="ftr" sz="quarter" idx="11"/>
          </p:nvPr>
        </p:nvSpPr>
        <p:spPr/>
        <p:txBody>
          <a:bodyPr/>
          <a:lstStyle/>
          <a:p>
            <a:r>
              <a:rPr lang="de-DE" dirty="0"/>
              <a:t>Udo PFLEGHAR, 11/2022</a:t>
            </a:r>
          </a:p>
        </p:txBody>
      </p:sp>
      <p:sp>
        <p:nvSpPr>
          <p:cNvPr id="3" name="Foliennummernplatzhalter 2"/>
          <p:cNvSpPr>
            <a:spLocks noGrp="1"/>
          </p:cNvSpPr>
          <p:nvPr>
            <p:ph type="sldNum" sz="quarter" idx="12"/>
          </p:nvPr>
        </p:nvSpPr>
        <p:spPr/>
        <p:txBody>
          <a:bodyPr/>
          <a:lstStyle/>
          <a:p>
            <a:fld id="{94F7F457-6C55-46F2-8458-F93F6B1F9EED}" type="slidenum">
              <a:rPr lang="de-DE" smtClean="0"/>
              <a:t>6</a:t>
            </a:fld>
            <a:endParaRPr lang="de-DE"/>
          </a:p>
        </p:txBody>
      </p:sp>
      <p:sp>
        <p:nvSpPr>
          <p:cNvPr id="8" name="Inhaltsplatzhalter 7">
            <a:extLst>
              <a:ext uri="{FF2B5EF4-FFF2-40B4-BE49-F238E27FC236}">
                <a16:creationId xmlns:a16="http://schemas.microsoft.com/office/drawing/2014/main" id="{2353C5BA-0A10-4BB3-978D-00B8483A68CD}"/>
              </a:ext>
            </a:extLst>
          </p:cNvPr>
          <p:cNvSpPr>
            <a:spLocks noGrp="1"/>
          </p:cNvSpPr>
          <p:nvPr>
            <p:ph idx="1"/>
          </p:nvPr>
        </p:nvSpPr>
        <p:spPr>
          <a:xfrm>
            <a:off x="252413" y="1462088"/>
            <a:ext cx="10425112" cy="4831836"/>
          </a:xfrm>
          <a:prstGeom prst="rect">
            <a:avLst/>
          </a:prstGeom>
        </p:spPr>
        <p:txBody>
          <a:bodyPr wrap="square">
            <a:spAutoFit/>
          </a:bodyPr>
          <a:lstStyle/>
          <a:p>
            <a:pPr>
              <a:lnSpc>
                <a:spcPct val="115000"/>
              </a:lnSpc>
              <a:spcAft>
                <a:spcPts val="1000"/>
              </a:spcAft>
            </a:pPr>
            <a:r>
              <a:rPr lang="de-DE" sz="2000" dirty="0">
                <a:latin typeface="Arial"/>
                <a:ea typeface="Calibri"/>
                <a:cs typeface="Times New Roman"/>
              </a:rPr>
              <a:t>Bundesanstalt für Arbeitsschutz und Arbeitsmedizin</a:t>
            </a:r>
            <a:endParaRPr lang="de-DE" sz="2000" dirty="0">
              <a:ea typeface="Calibri"/>
              <a:cs typeface="Times New Roman"/>
            </a:endParaRPr>
          </a:p>
          <a:p>
            <a:pPr>
              <a:lnSpc>
                <a:spcPct val="115000"/>
              </a:lnSpc>
              <a:spcAft>
                <a:spcPts val="1000"/>
              </a:spcAft>
            </a:pPr>
            <a:r>
              <a:rPr lang="de-DE" sz="2000" dirty="0">
                <a:latin typeface="Arial"/>
                <a:ea typeface="Calibri"/>
                <a:cs typeface="Times New Roman"/>
              </a:rPr>
              <a:t>Selbstverständnis:</a:t>
            </a:r>
            <a:br>
              <a:rPr lang="de-DE" sz="2000" dirty="0">
                <a:latin typeface="Arial"/>
                <a:ea typeface="Calibri"/>
                <a:cs typeface="Times New Roman"/>
              </a:rPr>
            </a:br>
            <a:br>
              <a:rPr lang="de-DE" sz="2000" dirty="0">
                <a:latin typeface="Arial"/>
                <a:ea typeface="Calibri"/>
                <a:cs typeface="Times New Roman"/>
              </a:rPr>
            </a:br>
            <a:r>
              <a:rPr lang="de-DE" sz="2000" dirty="0">
                <a:latin typeface="Arial"/>
                <a:ea typeface="Calibri"/>
                <a:cs typeface="Times New Roman"/>
              </a:rPr>
              <a:t>Der Aufgabenbereich wird wie folgt definiert:</a:t>
            </a:r>
            <a:br>
              <a:rPr lang="de-DE" sz="2000" dirty="0">
                <a:latin typeface="Arial"/>
                <a:ea typeface="Calibri"/>
                <a:cs typeface="Times New Roman"/>
              </a:rPr>
            </a:br>
            <a:br>
              <a:rPr lang="de-DE" sz="2000" dirty="0">
                <a:latin typeface="Arial"/>
                <a:ea typeface="Calibri"/>
                <a:cs typeface="Times New Roman"/>
              </a:rPr>
            </a:br>
            <a:r>
              <a:rPr lang="de-DE" sz="2000" dirty="0">
                <a:latin typeface="Arial"/>
                <a:ea typeface="Calibri"/>
                <a:cs typeface="Times New Roman"/>
              </a:rPr>
              <a:t>	„Für eine sichere, gesunde und wettbewerbsfähige Arbeitswelt“ </a:t>
            </a:r>
          </a:p>
          <a:p>
            <a:pPr>
              <a:lnSpc>
                <a:spcPct val="115000"/>
              </a:lnSpc>
              <a:spcAft>
                <a:spcPts val="1000"/>
              </a:spcAft>
            </a:pPr>
            <a:r>
              <a:rPr lang="de-DE" sz="2000" dirty="0">
                <a:latin typeface="Arial"/>
                <a:ea typeface="Calibri"/>
                <a:cs typeface="Times New Roman"/>
              </a:rPr>
              <a:t>Abzulesen aus dem Leitbild der BAUA: </a:t>
            </a:r>
            <a:br>
              <a:rPr lang="de-DE" sz="2000" dirty="0">
                <a:latin typeface="Arial"/>
                <a:ea typeface="Calibri"/>
                <a:cs typeface="Times New Roman"/>
              </a:rPr>
            </a:br>
            <a:br>
              <a:rPr lang="de-DE" sz="2000" dirty="0">
                <a:latin typeface="Arial"/>
                <a:ea typeface="Calibri"/>
                <a:cs typeface="Times New Roman"/>
              </a:rPr>
            </a:br>
            <a:r>
              <a:rPr lang="de-DE" sz="2000" dirty="0">
                <a:latin typeface="Arial"/>
                <a:ea typeface="Calibri"/>
                <a:cs typeface="Times New Roman"/>
              </a:rPr>
              <a:t>	Verpflichtung: Wir sind der Sicherheit und Gesundheit des Menschen in 	seiner Arbeits- und Lebenswelt verpflichtet.</a:t>
            </a:r>
            <a:br>
              <a:rPr lang="de-DE" sz="2000" dirty="0">
                <a:latin typeface="Arial"/>
                <a:ea typeface="Calibri"/>
                <a:cs typeface="Times New Roman"/>
              </a:rPr>
            </a:br>
            <a:br>
              <a:rPr lang="de-DE" sz="2000" dirty="0">
                <a:latin typeface="Arial"/>
                <a:ea typeface="Calibri"/>
                <a:cs typeface="Times New Roman"/>
              </a:rPr>
            </a:br>
            <a:endParaRPr lang="de-DE" sz="2000" dirty="0">
              <a:ea typeface="Calibri"/>
              <a:cs typeface="Times New Roman"/>
            </a:endParaRPr>
          </a:p>
        </p:txBody>
      </p:sp>
    </p:spTree>
    <p:extLst>
      <p:ext uri="{BB962C8B-B14F-4D97-AF65-F5344CB8AC3E}">
        <p14:creationId xmlns:p14="http://schemas.microsoft.com/office/powerpoint/2010/main" val="343647897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Exkurs 1: Internationale Abkommen</a:t>
            </a:r>
          </a:p>
        </p:txBody>
      </p:sp>
      <p:sp>
        <p:nvSpPr>
          <p:cNvPr id="3" name="Inhaltsplatzhalter 2"/>
          <p:cNvSpPr>
            <a:spLocks noGrp="1"/>
          </p:cNvSpPr>
          <p:nvPr>
            <p:ph idx="1"/>
          </p:nvPr>
        </p:nvSpPr>
        <p:spPr/>
        <p:txBody>
          <a:bodyPr>
            <a:normAutofit/>
          </a:bodyPr>
          <a:lstStyle/>
          <a:p>
            <a:r>
              <a:rPr lang="en-US" sz="2000" dirty="0"/>
              <a:t>Stand TTIP?</a:t>
            </a:r>
            <a:br>
              <a:rPr lang="en-US" sz="2000" dirty="0"/>
            </a:br>
            <a:br>
              <a:rPr lang="en-US" sz="2000" dirty="0"/>
            </a:br>
            <a:r>
              <a:rPr lang="en-US" sz="2000" dirty="0" err="1"/>
              <a:t>Wird</a:t>
            </a:r>
            <a:r>
              <a:rPr lang="en-US" sz="2000" dirty="0"/>
              <a:t> </a:t>
            </a:r>
            <a:r>
              <a:rPr lang="en-US" sz="2000" dirty="0" err="1"/>
              <a:t>nicht</a:t>
            </a:r>
            <a:r>
              <a:rPr lang="en-US" sz="2000" dirty="0"/>
              <a:t> </a:t>
            </a:r>
            <a:r>
              <a:rPr lang="en-US" sz="2000" dirty="0" err="1"/>
              <a:t>mehr</a:t>
            </a:r>
            <a:r>
              <a:rPr lang="en-US" sz="2000" dirty="0"/>
              <a:t> </a:t>
            </a:r>
            <a:r>
              <a:rPr lang="en-US" sz="2000" dirty="0" err="1"/>
              <a:t>verhandelt</a:t>
            </a:r>
            <a:r>
              <a:rPr lang="en-US" sz="2000" dirty="0"/>
              <a:t>. </a:t>
            </a:r>
            <a:r>
              <a:rPr lang="en-US" sz="2000" dirty="0" err="1"/>
              <a:t>Vom</a:t>
            </a:r>
            <a:r>
              <a:rPr lang="en-US" sz="2000" dirty="0"/>
              <a:t> EP und der </a:t>
            </a:r>
            <a:r>
              <a:rPr lang="en-US" sz="2000" dirty="0" err="1"/>
              <a:t>Regierung</a:t>
            </a:r>
            <a:r>
              <a:rPr lang="en-US" sz="2000" dirty="0"/>
              <a:t> Trump </a:t>
            </a:r>
            <a:r>
              <a:rPr lang="en-US" sz="2000" dirty="0" err="1"/>
              <a:t>gestoppt</a:t>
            </a:r>
            <a:r>
              <a:rPr lang="en-US" sz="2000" dirty="0"/>
              <a:t>. Es </a:t>
            </a:r>
            <a:r>
              <a:rPr lang="en-US" sz="2000" dirty="0" err="1"/>
              <a:t>gibt</a:t>
            </a:r>
            <a:r>
              <a:rPr lang="en-US" sz="2000" dirty="0"/>
              <a:t> </a:t>
            </a:r>
            <a:r>
              <a:rPr lang="en-US" sz="2000" dirty="0" err="1"/>
              <a:t>immer</a:t>
            </a:r>
            <a:r>
              <a:rPr lang="en-US" sz="2000" dirty="0"/>
              <a:t> </a:t>
            </a:r>
            <a:r>
              <a:rPr lang="en-US" sz="2000" dirty="0" err="1"/>
              <a:t>wieder</a:t>
            </a:r>
            <a:r>
              <a:rPr lang="en-US" sz="2000" dirty="0"/>
              <a:t> </a:t>
            </a:r>
            <a:r>
              <a:rPr lang="en-US" sz="2000" dirty="0" err="1"/>
              <a:t>Ansätze</a:t>
            </a:r>
            <a:r>
              <a:rPr lang="en-US" sz="2000" dirty="0"/>
              <a:t>, </a:t>
            </a:r>
            <a:r>
              <a:rPr lang="en-US" sz="2000" dirty="0" err="1"/>
              <a:t>ein</a:t>
            </a:r>
            <a:r>
              <a:rPr lang="en-US" sz="2000" dirty="0"/>
              <a:t> </a:t>
            </a:r>
            <a:r>
              <a:rPr lang="en-US" sz="2000" dirty="0" err="1"/>
              <a:t>neues</a:t>
            </a:r>
            <a:r>
              <a:rPr lang="en-US" sz="2000" dirty="0"/>
              <a:t> </a:t>
            </a:r>
            <a:r>
              <a:rPr lang="en-US" sz="2000" dirty="0" err="1"/>
              <a:t>Freihandelsabkommen</a:t>
            </a:r>
            <a:r>
              <a:rPr lang="en-US" sz="2000" dirty="0"/>
              <a:t> </a:t>
            </a:r>
            <a:r>
              <a:rPr lang="en-US" sz="2000" dirty="0" err="1"/>
              <a:t>zu</a:t>
            </a:r>
            <a:r>
              <a:rPr lang="en-US" sz="2000" dirty="0"/>
              <a:t> </a:t>
            </a:r>
            <a:r>
              <a:rPr lang="en-US" sz="2000" dirty="0" err="1"/>
              <a:t>verhandeln</a:t>
            </a:r>
            <a:r>
              <a:rPr lang="en-US" sz="2000" dirty="0"/>
              <a:t>.</a:t>
            </a:r>
          </a:p>
          <a:p>
            <a:endParaRPr lang="de-DE" sz="2000" dirty="0"/>
          </a:p>
          <a:p>
            <a:r>
              <a:rPr lang="en-US" sz="2000" dirty="0"/>
              <a:t>Stand CETA?</a:t>
            </a:r>
            <a:br>
              <a:rPr lang="en-US" sz="2000" dirty="0"/>
            </a:br>
            <a:br>
              <a:rPr lang="en-US" sz="2000" dirty="0"/>
            </a:br>
            <a:r>
              <a:rPr lang="en-US" sz="2000" dirty="0" err="1"/>
              <a:t>Zustimmung</a:t>
            </a:r>
            <a:r>
              <a:rPr lang="en-US" sz="2000" dirty="0"/>
              <a:t> des </a:t>
            </a:r>
            <a:r>
              <a:rPr lang="en-US" sz="2000" dirty="0" err="1"/>
              <a:t>Europäischen</a:t>
            </a:r>
            <a:r>
              <a:rPr lang="en-US" sz="2000" dirty="0"/>
              <a:t> Rats und des </a:t>
            </a:r>
            <a:r>
              <a:rPr lang="en-US" sz="2000" dirty="0" err="1"/>
              <a:t>Parlaments</a:t>
            </a:r>
            <a:r>
              <a:rPr lang="en-US" sz="2000" dirty="0"/>
              <a:t> </a:t>
            </a:r>
            <a:r>
              <a:rPr lang="en-US" sz="2000" dirty="0" err="1"/>
              <a:t>erteilt</a:t>
            </a:r>
            <a:r>
              <a:rPr lang="en-US" sz="2000" dirty="0"/>
              <a:t>. </a:t>
            </a:r>
            <a:r>
              <a:rPr lang="en-US" sz="2000" dirty="0" err="1"/>
              <a:t>Vorläufig</a:t>
            </a:r>
            <a:r>
              <a:rPr lang="en-US" sz="2000" dirty="0"/>
              <a:t> in Kraft da </a:t>
            </a:r>
            <a:r>
              <a:rPr lang="en-US" sz="2000" dirty="0" err="1"/>
              <a:t>noch</a:t>
            </a:r>
            <a:r>
              <a:rPr lang="en-US" sz="2000" dirty="0"/>
              <a:t> </a:t>
            </a:r>
            <a:r>
              <a:rPr lang="en-US" sz="2000" dirty="0" err="1"/>
              <a:t>nicht</a:t>
            </a:r>
            <a:r>
              <a:rPr lang="en-US" sz="2000" dirty="0"/>
              <a:t> von </a:t>
            </a:r>
            <a:r>
              <a:rPr lang="en-US" sz="2000" dirty="0" err="1"/>
              <a:t>allen</a:t>
            </a:r>
            <a:r>
              <a:rPr lang="en-US" sz="2000" dirty="0"/>
              <a:t> </a:t>
            </a:r>
            <a:r>
              <a:rPr lang="en-US" sz="2000" dirty="0" err="1"/>
              <a:t>nationalen</a:t>
            </a:r>
            <a:r>
              <a:rPr lang="en-US" sz="2000" dirty="0"/>
              <a:t> </a:t>
            </a:r>
            <a:r>
              <a:rPr lang="en-US" sz="2000" dirty="0" err="1"/>
              <a:t>Parlamenten</a:t>
            </a:r>
            <a:r>
              <a:rPr lang="en-US" sz="2000" dirty="0"/>
              <a:t> </a:t>
            </a:r>
            <a:r>
              <a:rPr lang="en-US" sz="2000" dirty="0" err="1"/>
              <a:t>ratifiziert</a:t>
            </a:r>
            <a:r>
              <a:rPr lang="en-US" sz="2000" dirty="0"/>
              <a:t> – </a:t>
            </a:r>
            <a:r>
              <a:rPr lang="en-US" sz="2000" dirty="0" err="1"/>
              <a:t>Auswirkungen</a:t>
            </a:r>
            <a:r>
              <a:rPr lang="en-US" sz="2000" dirty="0"/>
              <a:t> auf US-EU Handel?</a:t>
            </a:r>
            <a:br>
              <a:rPr lang="en-US" sz="2000" dirty="0"/>
            </a:br>
            <a:endParaRPr lang="de-DE" sz="2000" dirty="0"/>
          </a:p>
          <a:p>
            <a:r>
              <a:rPr lang="en-US" sz="2000" dirty="0"/>
              <a:t>Stand NAFTA?</a:t>
            </a:r>
            <a:br>
              <a:rPr lang="de-DE" sz="2000" dirty="0"/>
            </a:br>
            <a:br>
              <a:rPr lang="de-DE" sz="2000" dirty="0"/>
            </a:br>
            <a:r>
              <a:rPr lang="de-DE" sz="2000" dirty="0"/>
              <a:t>Seit 20 Jahren in Kraft, wurde „umbenannt“.</a:t>
            </a:r>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60</a:t>
            </a:fld>
            <a:endParaRPr lang="de-DE"/>
          </a:p>
        </p:txBody>
      </p:sp>
      <p:sp>
        <p:nvSpPr>
          <p:cNvPr id="6" name="Datumsplatzhalter 5"/>
          <p:cNvSpPr>
            <a:spLocks noGrp="1"/>
          </p:cNvSpPr>
          <p:nvPr>
            <p:ph type="dt" sz="half" idx="10"/>
          </p:nvPr>
        </p:nvSpPr>
        <p:spPr/>
        <p:txBody>
          <a:bodyPr/>
          <a:lstStyle/>
          <a:p>
            <a:r>
              <a:rPr lang="de-DE" dirty="0"/>
              <a:t> </a:t>
            </a:r>
          </a:p>
        </p:txBody>
      </p:sp>
    </p:spTree>
    <p:extLst>
      <p:ext uri="{BB962C8B-B14F-4D97-AF65-F5344CB8AC3E}">
        <p14:creationId xmlns:p14="http://schemas.microsoft.com/office/powerpoint/2010/main" val="52533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Exkurs 1: Internationale Abkommen</a:t>
            </a:r>
          </a:p>
        </p:txBody>
      </p:sp>
      <p:sp>
        <p:nvSpPr>
          <p:cNvPr id="3" name="Inhaltsplatzhalter 2"/>
          <p:cNvSpPr>
            <a:spLocks noGrp="1"/>
          </p:cNvSpPr>
          <p:nvPr>
            <p:ph idx="1"/>
          </p:nvPr>
        </p:nvSpPr>
        <p:spPr/>
        <p:txBody>
          <a:bodyPr>
            <a:normAutofit/>
          </a:bodyPr>
          <a:lstStyle/>
          <a:p>
            <a:endParaRPr lang="de-DE" sz="2000" dirty="0"/>
          </a:p>
          <a:p>
            <a:endParaRPr lang="de-DE" sz="2000" dirty="0"/>
          </a:p>
          <a:p>
            <a:r>
              <a:rPr lang="de-DE" sz="2000" dirty="0"/>
              <a:t>Ziele der Vereinbarungen</a:t>
            </a:r>
          </a:p>
          <a:p>
            <a:endParaRPr lang="de-DE" sz="2000" dirty="0"/>
          </a:p>
          <a:p>
            <a:r>
              <a:rPr lang="de-DE" sz="2000" dirty="0"/>
              <a:t>Beteiligte</a:t>
            </a:r>
          </a:p>
          <a:p>
            <a:endParaRPr lang="de-DE" sz="2000" dirty="0"/>
          </a:p>
          <a:p>
            <a:r>
              <a:rPr lang="de-DE" sz="2000" dirty="0"/>
              <a:t>Kritikpunkte</a:t>
            </a:r>
          </a:p>
          <a:p>
            <a:endParaRPr lang="de-DE" sz="2000" dirty="0"/>
          </a:p>
          <a:p>
            <a:r>
              <a:rPr lang="de-DE" sz="2000" dirty="0"/>
              <a:t>Auswirkungen</a:t>
            </a:r>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61</a:t>
            </a:fld>
            <a:endParaRPr lang="de-DE"/>
          </a:p>
        </p:txBody>
      </p:sp>
      <p:sp>
        <p:nvSpPr>
          <p:cNvPr id="6" name="Datumsplatzhalter 5"/>
          <p:cNvSpPr>
            <a:spLocks noGrp="1"/>
          </p:cNvSpPr>
          <p:nvPr>
            <p:ph type="dt" sz="half" idx="10"/>
          </p:nvPr>
        </p:nvSpPr>
        <p:spPr/>
        <p:txBody>
          <a:bodyPr/>
          <a:lstStyle/>
          <a:p>
            <a:r>
              <a:rPr lang="de-DE" dirty="0"/>
              <a:t> </a:t>
            </a:r>
          </a:p>
        </p:txBody>
      </p:sp>
    </p:spTree>
    <p:extLst>
      <p:ext uri="{BB962C8B-B14F-4D97-AF65-F5344CB8AC3E}">
        <p14:creationId xmlns:p14="http://schemas.microsoft.com/office/powerpoint/2010/main" val="2497374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1000"/>
                                        <p:tgtEl>
                                          <p:spTgt spid="3">
                                            <p:txEl>
                                              <p:pRg st="6" end="6"/>
                                            </p:txEl>
                                          </p:spTgt>
                                        </p:tgtEl>
                                      </p:cBhvr>
                                    </p:animEffect>
                                    <p:anim calcmode="lin" valueType="num">
                                      <p:cBhvr>
                                        <p:cTn id="2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fade">
                                      <p:cBhvr>
                                        <p:cTn id="28" dur="1000"/>
                                        <p:tgtEl>
                                          <p:spTgt spid="3">
                                            <p:txEl>
                                              <p:pRg st="8" end="8"/>
                                            </p:txEl>
                                          </p:spTgt>
                                        </p:tgtEl>
                                      </p:cBhvr>
                                    </p:animEffect>
                                    <p:anim calcmode="lin" valueType="num">
                                      <p:cBhvr>
                                        <p:cTn id="29"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Zulassungs- und genehmigungs- rechtliche Fragen</a:t>
            </a:r>
          </a:p>
        </p:txBody>
      </p:sp>
      <p:sp>
        <p:nvSpPr>
          <p:cNvPr id="3" name="Inhaltsplatzhalter 2"/>
          <p:cNvSpPr>
            <a:spLocks noGrp="1"/>
          </p:cNvSpPr>
          <p:nvPr>
            <p:ph idx="1"/>
          </p:nvPr>
        </p:nvSpPr>
        <p:spPr/>
        <p:txBody>
          <a:bodyPr/>
          <a:lstStyle/>
          <a:p>
            <a:pPr marL="0" indent="0">
              <a:buNone/>
            </a:pPr>
            <a:r>
              <a:rPr lang="de-DE" dirty="0"/>
              <a:t>	Vielen Dank für Ihre Aufmerksamkeit.</a:t>
            </a:r>
          </a:p>
          <a:p>
            <a:pPr marL="0" indent="0">
              <a:buNone/>
            </a:pPr>
            <a:endParaRPr lang="de-DE" dirty="0"/>
          </a:p>
          <a:p>
            <a:pPr marL="0" indent="0">
              <a:buNone/>
            </a:pPr>
            <a:r>
              <a:rPr lang="de-DE" dirty="0"/>
              <a:t>	Für Fragen stehe ich Ihnen unter der</a:t>
            </a:r>
          </a:p>
          <a:p>
            <a:pPr marL="0" indent="0">
              <a:buNone/>
            </a:pPr>
            <a:r>
              <a:rPr lang="de-DE" dirty="0"/>
              <a:t>	Emailadresse </a:t>
            </a:r>
            <a:r>
              <a:rPr lang="de-DE" dirty="0">
                <a:hlinkClick r:id="rId2"/>
              </a:rPr>
              <a:t>udo@aristos-ip.eu</a:t>
            </a:r>
            <a:r>
              <a:rPr lang="de-DE" dirty="0"/>
              <a:t> </a:t>
            </a:r>
            <a:br>
              <a:rPr lang="de-DE" dirty="0"/>
            </a:br>
            <a:r>
              <a:rPr lang="de-DE" dirty="0"/>
              <a:t>	oder unter der Telefonnummer </a:t>
            </a:r>
          </a:p>
          <a:p>
            <a:pPr marL="0" indent="0">
              <a:buNone/>
            </a:pPr>
            <a:r>
              <a:rPr lang="de-DE" dirty="0"/>
              <a:t>	069 1532 299 60 gerne zur Verfügung. </a:t>
            </a:r>
          </a:p>
        </p:txBody>
      </p:sp>
      <p:sp>
        <p:nvSpPr>
          <p:cNvPr id="4" name="Fußzeilenplatzhalter 3"/>
          <p:cNvSpPr>
            <a:spLocks noGrp="1"/>
          </p:cNvSpPr>
          <p:nvPr>
            <p:ph type="ftr" sz="quarter" idx="11"/>
          </p:nvPr>
        </p:nvSpPr>
        <p:spPr/>
        <p:txBody>
          <a:bodyPr/>
          <a:lstStyle/>
          <a:p>
            <a:r>
              <a:rPr lang="de-DE" dirty="0"/>
              <a:t>Udo PFLEGHAR, 11/2022</a:t>
            </a:r>
          </a:p>
        </p:txBody>
      </p:sp>
      <p:sp>
        <p:nvSpPr>
          <p:cNvPr id="5" name="Foliennummernplatzhalter 4"/>
          <p:cNvSpPr>
            <a:spLocks noGrp="1"/>
          </p:cNvSpPr>
          <p:nvPr>
            <p:ph type="sldNum" sz="quarter" idx="12"/>
          </p:nvPr>
        </p:nvSpPr>
        <p:spPr/>
        <p:txBody>
          <a:bodyPr/>
          <a:lstStyle/>
          <a:p>
            <a:fld id="{94F7F457-6C55-46F2-8458-F93F6B1F9EED}" type="slidenum">
              <a:rPr lang="de-DE" smtClean="0"/>
              <a:t>62</a:t>
            </a:fld>
            <a:endParaRPr lang="de-DE"/>
          </a:p>
        </p:txBody>
      </p:sp>
      <p:sp>
        <p:nvSpPr>
          <p:cNvPr id="6" name="Datumsplatzhalter 5"/>
          <p:cNvSpPr>
            <a:spLocks noGrp="1"/>
          </p:cNvSpPr>
          <p:nvPr>
            <p:ph type="dt" sz="half" idx="10"/>
          </p:nvPr>
        </p:nvSpPr>
        <p:spPr/>
        <p:txBody>
          <a:bodyPr/>
          <a:lstStyle/>
          <a:p>
            <a:r>
              <a:rPr lang="de-DE" dirty="0"/>
              <a:t> </a:t>
            </a:r>
          </a:p>
        </p:txBody>
      </p:sp>
    </p:spTree>
    <p:extLst>
      <p:ext uri="{BB962C8B-B14F-4D97-AF65-F5344CB8AC3E}">
        <p14:creationId xmlns:p14="http://schemas.microsoft.com/office/powerpoint/2010/main" val="19404349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Arbeitssicherheit</a:t>
            </a:r>
          </a:p>
        </p:txBody>
      </p:sp>
      <p:sp>
        <p:nvSpPr>
          <p:cNvPr id="6" name="Datumsplatzhalter 5"/>
          <p:cNvSpPr>
            <a:spLocks noGrp="1"/>
          </p:cNvSpPr>
          <p:nvPr>
            <p:ph type="dt" sz="half" idx="10"/>
          </p:nvPr>
        </p:nvSpPr>
        <p:spPr/>
        <p:txBody>
          <a:bodyPr/>
          <a:lstStyle/>
          <a:p>
            <a:r>
              <a:rPr lang="de-DE" dirty="0"/>
              <a:t> </a:t>
            </a:r>
          </a:p>
        </p:txBody>
      </p:sp>
      <p:sp>
        <p:nvSpPr>
          <p:cNvPr id="4" name="Fußzeilenplatzhalter 3"/>
          <p:cNvSpPr>
            <a:spLocks noGrp="1"/>
          </p:cNvSpPr>
          <p:nvPr>
            <p:ph type="ftr" sz="quarter" idx="11"/>
          </p:nvPr>
        </p:nvSpPr>
        <p:spPr/>
        <p:txBody>
          <a:bodyPr/>
          <a:lstStyle/>
          <a:p>
            <a:r>
              <a:rPr lang="de-DE" dirty="0"/>
              <a:t>Udo PFLEGHAR, 11/2022</a:t>
            </a:r>
          </a:p>
        </p:txBody>
      </p:sp>
      <p:sp>
        <p:nvSpPr>
          <p:cNvPr id="3" name="Foliennummernplatzhalter 2"/>
          <p:cNvSpPr>
            <a:spLocks noGrp="1"/>
          </p:cNvSpPr>
          <p:nvPr>
            <p:ph type="sldNum" sz="quarter" idx="12"/>
          </p:nvPr>
        </p:nvSpPr>
        <p:spPr/>
        <p:txBody>
          <a:bodyPr/>
          <a:lstStyle/>
          <a:p>
            <a:fld id="{94F7F457-6C55-46F2-8458-F93F6B1F9EED}" type="slidenum">
              <a:rPr lang="de-DE" smtClean="0"/>
              <a:t>7</a:t>
            </a:fld>
            <a:endParaRPr lang="de-DE"/>
          </a:p>
        </p:txBody>
      </p:sp>
      <p:sp>
        <p:nvSpPr>
          <p:cNvPr id="8" name="Inhaltsplatzhalter 7">
            <a:extLst>
              <a:ext uri="{FF2B5EF4-FFF2-40B4-BE49-F238E27FC236}">
                <a16:creationId xmlns:a16="http://schemas.microsoft.com/office/drawing/2014/main" id="{2353C5BA-0A10-4BB3-978D-00B8483A68CD}"/>
              </a:ext>
            </a:extLst>
          </p:cNvPr>
          <p:cNvSpPr>
            <a:spLocks noGrp="1"/>
          </p:cNvSpPr>
          <p:nvPr>
            <p:ph idx="1"/>
          </p:nvPr>
        </p:nvSpPr>
        <p:spPr>
          <a:xfrm>
            <a:off x="252413" y="1462088"/>
            <a:ext cx="10425112" cy="4477893"/>
          </a:xfrm>
          <a:prstGeom prst="rect">
            <a:avLst/>
          </a:prstGeom>
        </p:spPr>
        <p:txBody>
          <a:bodyPr wrap="square">
            <a:spAutoFit/>
          </a:bodyPr>
          <a:lstStyle/>
          <a:p>
            <a:pPr>
              <a:lnSpc>
                <a:spcPct val="115000"/>
              </a:lnSpc>
              <a:spcAft>
                <a:spcPts val="1000"/>
              </a:spcAft>
            </a:pPr>
            <a:r>
              <a:rPr lang="de-DE" sz="2000" dirty="0">
                <a:latin typeface="Arial"/>
                <a:ea typeface="Calibri"/>
                <a:cs typeface="Times New Roman"/>
              </a:rPr>
              <a:t>Bundesanstalt für Arbeitsschutz und Arbeitsmedizin</a:t>
            </a:r>
            <a:endParaRPr lang="de-DE" sz="2000" dirty="0">
              <a:ea typeface="Calibri"/>
              <a:cs typeface="Times New Roman"/>
            </a:endParaRPr>
          </a:p>
          <a:p>
            <a:pPr>
              <a:lnSpc>
                <a:spcPct val="115000"/>
              </a:lnSpc>
              <a:spcAft>
                <a:spcPts val="1000"/>
              </a:spcAft>
            </a:pPr>
            <a:r>
              <a:rPr lang="de-DE" sz="2000" dirty="0">
                <a:latin typeface="Arial"/>
                <a:ea typeface="Calibri"/>
                <a:cs typeface="Times New Roman"/>
              </a:rPr>
              <a:t>Selbstverständnis:</a:t>
            </a:r>
            <a:br>
              <a:rPr lang="de-DE" sz="2000" dirty="0">
                <a:latin typeface="Arial"/>
                <a:ea typeface="Calibri"/>
                <a:cs typeface="Times New Roman"/>
              </a:rPr>
            </a:br>
            <a:br>
              <a:rPr lang="de-DE" sz="2000" dirty="0">
                <a:latin typeface="Arial"/>
                <a:ea typeface="Calibri"/>
                <a:cs typeface="Times New Roman"/>
              </a:rPr>
            </a:br>
            <a:r>
              <a:rPr lang="de-DE" sz="2000" dirty="0">
                <a:latin typeface="Arial"/>
                <a:ea typeface="Calibri"/>
                <a:cs typeface="Times New Roman"/>
              </a:rPr>
              <a:t>	Mit unseren Ergebnissen tragen wir zu einer hohen Qualität der Arbeit und 	wettbewerbsfähigen Unternehmen bei.</a:t>
            </a:r>
          </a:p>
          <a:p>
            <a:pPr>
              <a:lnSpc>
                <a:spcPct val="115000"/>
              </a:lnSpc>
              <a:spcAft>
                <a:spcPts val="1000"/>
              </a:spcAft>
            </a:pPr>
            <a:r>
              <a:rPr lang="de-DE" sz="2000" dirty="0">
                <a:latin typeface="Arial"/>
                <a:ea typeface="Calibri"/>
                <a:cs typeface="Times New Roman"/>
              </a:rPr>
              <a:t>Kundenorientierung: </a:t>
            </a:r>
            <a:br>
              <a:rPr lang="de-DE" sz="2000" dirty="0">
                <a:latin typeface="Arial"/>
                <a:ea typeface="Calibri"/>
                <a:cs typeface="Times New Roman"/>
              </a:rPr>
            </a:br>
            <a:br>
              <a:rPr lang="de-DE" sz="2000" dirty="0">
                <a:latin typeface="Arial"/>
                <a:ea typeface="Calibri"/>
                <a:cs typeface="Times New Roman"/>
              </a:rPr>
            </a:br>
            <a:r>
              <a:rPr lang="de-DE" sz="2000" dirty="0">
                <a:latin typeface="Arial"/>
                <a:ea typeface="Calibri"/>
                <a:cs typeface="Times New Roman"/>
              </a:rPr>
              <a:t>	Auf unsere Kunden gehen wir aktiv zu und beraten kompetent, schnell und 	freundlich.</a:t>
            </a:r>
            <a:br>
              <a:rPr lang="de-DE" sz="2000" dirty="0">
                <a:latin typeface="Arial"/>
                <a:ea typeface="Calibri"/>
                <a:cs typeface="Times New Roman"/>
              </a:rPr>
            </a:br>
            <a:br>
              <a:rPr lang="de-DE" sz="2000" dirty="0">
                <a:latin typeface="Arial"/>
                <a:ea typeface="Calibri"/>
                <a:cs typeface="Times New Roman"/>
              </a:rPr>
            </a:br>
            <a:endParaRPr lang="de-DE" sz="2000" dirty="0">
              <a:ea typeface="Calibri"/>
              <a:cs typeface="Times New Roman"/>
            </a:endParaRPr>
          </a:p>
        </p:txBody>
      </p:sp>
    </p:spTree>
    <p:extLst>
      <p:ext uri="{BB962C8B-B14F-4D97-AF65-F5344CB8AC3E}">
        <p14:creationId xmlns:p14="http://schemas.microsoft.com/office/powerpoint/2010/main" val="724900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Arbeitssicherheit</a:t>
            </a:r>
          </a:p>
        </p:txBody>
      </p:sp>
      <p:sp>
        <p:nvSpPr>
          <p:cNvPr id="6" name="Datumsplatzhalter 5"/>
          <p:cNvSpPr>
            <a:spLocks noGrp="1"/>
          </p:cNvSpPr>
          <p:nvPr>
            <p:ph type="dt" sz="half" idx="10"/>
          </p:nvPr>
        </p:nvSpPr>
        <p:spPr/>
        <p:txBody>
          <a:bodyPr/>
          <a:lstStyle/>
          <a:p>
            <a:r>
              <a:rPr lang="de-DE" dirty="0"/>
              <a:t> </a:t>
            </a:r>
          </a:p>
        </p:txBody>
      </p:sp>
      <p:sp>
        <p:nvSpPr>
          <p:cNvPr id="4" name="Fußzeilenplatzhalter 3"/>
          <p:cNvSpPr>
            <a:spLocks noGrp="1"/>
          </p:cNvSpPr>
          <p:nvPr>
            <p:ph type="ftr" sz="quarter" idx="11"/>
          </p:nvPr>
        </p:nvSpPr>
        <p:spPr/>
        <p:txBody>
          <a:bodyPr/>
          <a:lstStyle/>
          <a:p>
            <a:r>
              <a:rPr lang="de-DE" dirty="0"/>
              <a:t>Udo PFLEGHAR, 11/2022</a:t>
            </a:r>
          </a:p>
        </p:txBody>
      </p:sp>
      <p:sp>
        <p:nvSpPr>
          <p:cNvPr id="3" name="Foliennummernplatzhalter 2"/>
          <p:cNvSpPr>
            <a:spLocks noGrp="1"/>
          </p:cNvSpPr>
          <p:nvPr>
            <p:ph type="sldNum" sz="quarter" idx="12"/>
          </p:nvPr>
        </p:nvSpPr>
        <p:spPr/>
        <p:txBody>
          <a:bodyPr/>
          <a:lstStyle/>
          <a:p>
            <a:fld id="{94F7F457-6C55-46F2-8458-F93F6B1F9EED}" type="slidenum">
              <a:rPr lang="de-DE" smtClean="0"/>
              <a:t>8</a:t>
            </a:fld>
            <a:endParaRPr lang="de-DE"/>
          </a:p>
        </p:txBody>
      </p:sp>
      <p:sp>
        <p:nvSpPr>
          <p:cNvPr id="8" name="Inhaltsplatzhalter 7">
            <a:extLst>
              <a:ext uri="{FF2B5EF4-FFF2-40B4-BE49-F238E27FC236}">
                <a16:creationId xmlns:a16="http://schemas.microsoft.com/office/drawing/2014/main" id="{2353C5BA-0A10-4BB3-978D-00B8483A68CD}"/>
              </a:ext>
            </a:extLst>
          </p:cNvPr>
          <p:cNvSpPr>
            <a:spLocks noGrp="1"/>
          </p:cNvSpPr>
          <p:nvPr>
            <p:ph idx="1"/>
          </p:nvPr>
        </p:nvSpPr>
        <p:spPr>
          <a:xfrm>
            <a:off x="252413" y="1462088"/>
            <a:ext cx="10425112" cy="4212115"/>
          </a:xfrm>
          <a:prstGeom prst="rect">
            <a:avLst/>
          </a:prstGeom>
        </p:spPr>
        <p:txBody>
          <a:bodyPr wrap="square">
            <a:spAutoFit/>
          </a:bodyPr>
          <a:lstStyle/>
          <a:p>
            <a:pPr marL="228600" marR="0" lvl="0" indent="-228600" algn="l" defTabSz="914400" rtl="0" eaLnBrk="1" fontAlgn="auto" latinLnBrk="0" hangingPunct="1">
              <a:lnSpc>
                <a:spcPct val="115000"/>
              </a:lnSpc>
              <a:spcBef>
                <a:spcPts val="1000"/>
              </a:spcBef>
              <a:spcAft>
                <a:spcPts val="1000"/>
              </a:spcAft>
              <a:buClrTx/>
              <a:buSzTx/>
              <a:buFont typeface="Arial" panose="020B0604020202020204" pitchFamily="34" charset="0"/>
              <a:buChar char="•"/>
              <a:tabLst/>
              <a:defRPr/>
            </a:pPr>
            <a:r>
              <a:rPr kumimoji="0" lang="de-DE" sz="2000" b="1" i="0" u="none" strike="noStrike" kern="1200" cap="none" spc="0" normalizeH="0" baseline="0" noProof="0" dirty="0">
                <a:ln>
                  <a:noFill/>
                </a:ln>
                <a:solidFill>
                  <a:prstClr val="black"/>
                </a:solidFill>
                <a:effectLst/>
                <a:uLnTx/>
                <a:uFillTx/>
                <a:latin typeface="Arial"/>
                <a:ea typeface="Calibri"/>
                <a:cs typeface="Times New Roman"/>
              </a:rPr>
              <a:t>Bundesanstalt für Arbeitsschutz und Arbeitsmedizin</a:t>
            </a:r>
            <a:endParaRPr kumimoji="0" lang="de-DE" sz="2000" b="1" i="0" u="none" strike="noStrike" kern="1200" cap="none" spc="0" normalizeH="0" baseline="0" noProof="0" dirty="0">
              <a:ln>
                <a:noFill/>
              </a:ln>
              <a:solidFill>
                <a:prstClr val="black"/>
              </a:solidFill>
              <a:effectLst/>
              <a:uLnTx/>
              <a:uFillTx/>
              <a:latin typeface="Calibri" panose="020F0502020204030204"/>
              <a:ea typeface="Calibri"/>
              <a:cs typeface="Times New Roman"/>
            </a:endParaRPr>
          </a:p>
          <a:p>
            <a:pPr marL="228600" marR="0" lvl="0" indent="-228600" algn="l" defTabSz="914400" rtl="0" eaLnBrk="1" fontAlgn="auto" latinLnBrk="0" hangingPunct="1">
              <a:lnSpc>
                <a:spcPct val="115000"/>
              </a:lnSpc>
              <a:spcBef>
                <a:spcPts val="1000"/>
              </a:spcBef>
              <a:spcAft>
                <a:spcPts val="1000"/>
              </a:spcAft>
              <a:buClrTx/>
              <a:buSzTx/>
              <a:buFont typeface="Arial" panose="020B0604020202020204" pitchFamily="34" charset="0"/>
              <a:buChar char="•"/>
              <a:tabLst/>
              <a:defRPr/>
            </a:pPr>
            <a:r>
              <a:rPr kumimoji="0" lang="de-DE" sz="2000" b="1" i="0" u="none" strike="noStrike" kern="1200" cap="none" spc="0" normalizeH="0" baseline="0" noProof="0" dirty="0">
                <a:ln>
                  <a:noFill/>
                </a:ln>
                <a:solidFill>
                  <a:prstClr val="black"/>
                </a:solidFill>
                <a:effectLst/>
                <a:uLnTx/>
                <a:uFillTx/>
                <a:latin typeface="Arial"/>
                <a:ea typeface="Calibri"/>
                <a:cs typeface="Times New Roman"/>
              </a:rPr>
              <a:t>Selbstverständnis:</a:t>
            </a:r>
            <a:br>
              <a:rPr kumimoji="0" lang="de-DE" sz="2000" b="1" i="0" u="none" strike="noStrike" kern="1200" cap="none" spc="0" normalizeH="0" baseline="0" noProof="0" dirty="0">
                <a:ln>
                  <a:noFill/>
                </a:ln>
                <a:solidFill>
                  <a:prstClr val="black"/>
                </a:solidFill>
                <a:effectLst/>
                <a:uLnTx/>
                <a:uFillTx/>
                <a:latin typeface="Arial"/>
                <a:ea typeface="Calibri"/>
                <a:cs typeface="Times New Roman"/>
              </a:rPr>
            </a:br>
            <a:br>
              <a:rPr kumimoji="0" lang="de-DE" sz="2000" b="1" i="0" u="none" strike="noStrike" kern="1200" cap="none" spc="0" normalizeH="0" baseline="0" noProof="0" dirty="0">
                <a:ln>
                  <a:noFill/>
                </a:ln>
                <a:solidFill>
                  <a:prstClr val="black"/>
                </a:solidFill>
                <a:effectLst/>
                <a:uLnTx/>
                <a:uFillTx/>
                <a:latin typeface="Arial"/>
                <a:ea typeface="Calibri"/>
                <a:cs typeface="Times New Roman"/>
              </a:rPr>
            </a:br>
            <a:r>
              <a:rPr kumimoji="0" lang="de-DE" sz="2000" b="1" i="0" u="none" strike="noStrike" kern="1200" cap="none" spc="0" normalizeH="0" baseline="0" noProof="0" dirty="0">
                <a:ln>
                  <a:noFill/>
                </a:ln>
                <a:solidFill>
                  <a:prstClr val="black"/>
                </a:solidFill>
                <a:effectLst/>
                <a:uLnTx/>
                <a:uFillTx/>
                <a:latin typeface="Arial"/>
                <a:ea typeface="Calibri"/>
                <a:cs typeface="Times New Roman"/>
              </a:rPr>
              <a:t>	</a:t>
            </a:r>
            <a:r>
              <a:rPr lang="de-DE" sz="2000" dirty="0">
                <a:latin typeface="Arial"/>
                <a:ea typeface="Calibri"/>
                <a:cs typeface="Times New Roman"/>
              </a:rPr>
              <a:t>Unsere Auskünfte sind verständlich und verlässlich. Wir verstehen uns als 	fachlich unabhängiger Partner aller Akteure im Bereich von Sicherheit und 	Gesundheit bei der Arbeit. </a:t>
            </a:r>
            <a:br>
              <a:rPr lang="de-DE" sz="2000" dirty="0">
                <a:latin typeface="Arial"/>
                <a:ea typeface="Calibri"/>
                <a:cs typeface="Times New Roman"/>
              </a:rPr>
            </a:br>
            <a:br>
              <a:rPr lang="de-DE" sz="2000" dirty="0">
                <a:latin typeface="Arial"/>
                <a:ea typeface="Calibri"/>
                <a:cs typeface="Times New Roman"/>
              </a:rPr>
            </a:br>
            <a:r>
              <a:rPr lang="de-DE" sz="2000" dirty="0">
                <a:latin typeface="Arial"/>
                <a:ea typeface="Calibri"/>
                <a:cs typeface="Times New Roman"/>
              </a:rPr>
              <a:t>	Gemeinsames Lernen und gegenseitige Wertschätzung kennzeichnen die 	Zusammenarbeit mit unseren Partnern.  </a:t>
            </a:r>
            <a:br>
              <a:rPr lang="de-DE" sz="2000" dirty="0">
                <a:latin typeface="Arial"/>
                <a:ea typeface="Calibri"/>
                <a:cs typeface="Times New Roman"/>
              </a:rPr>
            </a:br>
            <a:br>
              <a:rPr lang="de-DE" sz="2000" dirty="0">
                <a:latin typeface="Arial"/>
                <a:ea typeface="Calibri"/>
                <a:cs typeface="Times New Roman"/>
              </a:rPr>
            </a:br>
            <a:r>
              <a:rPr lang="de-DE" sz="2000" dirty="0">
                <a:latin typeface="Arial"/>
                <a:ea typeface="Calibri"/>
                <a:cs typeface="Times New Roman"/>
              </a:rPr>
              <a:t>	(Auszüge aus dem Leitbild der BAUA)</a:t>
            </a:r>
          </a:p>
        </p:txBody>
      </p:sp>
    </p:spTree>
    <p:extLst>
      <p:ext uri="{BB962C8B-B14F-4D97-AF65-F5344CB8AC3E}">
        <p14:creationId xmlns:p14="http://schemas.microsoft.com/office/powerpoint/2010/main" val="1834105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Arbeitssicherheit</a:t>
            </a:r>
          </a:p>
        </p:txBody>
      </p:sp>
      <p:sp>
        <p:nvSpPr>
          <p:cNvPr id="6" name="Datumsplatzhalter 5"/>
          <p:cNvSpPr>
            <a:spLocks noGrp="1"/>
          </p:cNvSpPr>
          <p:nvPr>
            <p:ph type="dt" sz="half" idx="10"/>
          </p:nvPr>
        </p:nvSpPr>
        <p:spPr/>
        <p:txBody>
          <a:bodyPr/>
          <a:lstStyle/>
          <a:p>
            <a:r>
              <a:rPr lang="de-DE" dirty="0"/>
              <a:t> </a:t>
            </a:r>
          </a:p>
        </p:txBody>
      </p:sp>
      <p:sp>
        <p:nvSpPr>
          <p:cNvPr id="4" name="Fußzeilenplatzhalter 3"/>
          <p:cNvSpPr>
            <a:spLocks noGrp="1"/>
          </p:cNvSpPr>
          <p:nvPr>
            <p:ph type="ftr" sz="quarter" idx="11"/>
          </p:nvPr>
        </p:nvSpPr>
        <p:spPr/>
        <p:txBody>
          <a:bodyPr/>
          <a:lstStyle/>
          <a:p>
            <a:r>
              <a:rPr lang="de-DE" dirty="0"/>
              <a:t>Udo PFLEGHAR, 11/2022</a:t>
            </a:r>
          </a:p>
        </p:txBody>
      </p:sp>
      <p:sp>
        <p:nvSpPr>
          <p:cNvPr id="3" name="Foliennummernplatzhalter 2"/>
          <p:cNvSpPr>
            <a:spLocks noGrp="1"/>
          </p:cNvSpPr>
          <p:nvPr>
            <p:ph type="sldNum" sz="quarter" idx="12"/>
          </p:nvPr>
        </p:nvSpPr>
        <p:spPr/>
        <p:txBody>
          <a:bodyPr/>
          <a:lstStyle/>
          <a:p>
            <a:fld id="{94F7F457-6C55-46F2-8458-F93F6B1F9EED}" type="slidenum">
              <a:rPr lang="de-DE" smtClean="0"/>
              <a:t>9</a:t>
            </a:fld>
            <a:endParaRPr lang="de-DE"/>
          </a:p>
        </p:txBody>
      </p:sp>
      <p:sp>
        <p:nvSpPr>
          <p:cNvPr id="8" name="Inhaltsplatzhalter 7">
            <a:extLst>
              <a:ext uri="{FF2B5EF4-FFF2-40B4-BE49-F238E27FC236}">
                <a16:creationId xmlns:a16="http://schemas.microsoft.com/office/drawing/2014/main" id="{2353C5BA-0A10-4BB3-978D-00B8483A68CD}"/>
              </a:ext>
            </a:extLst>
          </p:cNvPr>
          <p:cNvSpPr>
            <a:spLocks noGrp="1"/>
          </p:cNvSpPr>
          <p:nvPr>
            <p:ph idx="1"/>
          </p:nvPr>
        </p:nvSpPr>
        <p:spPr>
          <a:xfrm>
            <a:off x="252413" y="1462088"/>
            <a:ext cx="10425112" cy="4829848"/>
          </a:xfrm>
          <a:prstGeom prst="rect">
            <a:avLst/>
          </a:prstGeom>
        </p:spPr>
        <p:txBody>
          <a:bodyPr wrap="square">
            <a:spAutoFit/>
          </a:bodyPr>
          <a:lstStyle/>
          <a:p>
            <a:pPr>
              <a:lnSpc>
                <a:spcPct val="115000"/>
              </a:lnSpc>
              <a:spcAft>
                <a:spcPts val="1000"/>
              </a:spcAft>
            </a:pPr>
            <a:r>
              <a:rPr lang="de-DE" sz="2000" dirty="0">
                <a:latin typeface="Arial"/>
                <a:ea typeface="Calibri"/>
                <a:cs typeface="Times New Roman"/>
              </a:rPr>
              <a:t>Bundesanstalt für Arbeitsschutz und Arbeitsmedizin</a:t>
            </a:r>
            <a:endParaRPr lang="de-DE" sz="2000" dirty="0">
              <a:ea typeface="Calibri"/>
              <a:cs typeface="Times New Roman"/>
            </a:endParaRPr>
          </a:p>
          <a:p>
            <a:pPr>
              <a:lnSpc>
                <a:spcPct val="115000"/>
              </a:lnSpc>
              <a:spcAft>
                <a:spcPts val="1000"/>
              </a:spcAft>
            </a:pPr>
            <a:r>
              <a:rPr lang="de-DE" sz="2000" dirty="0">
                <a:latin typeface="Arial"/>
                <a:ea typeface="Calibri"/>
                <a:cs typeface="Times New Roman"/>
              </a:rPr>
              <a:t>Aufgaben:</a:t>
            </a:r>
            <a:br>
              <a:rPr lang="de-DE" sz="2000" dirty="0">
                <a:latin typeface="Arial"/>
                <a:ea typeface="Calibri"/>
                <a:cs typeface="Times New Roman"/>
              </a:rPr>
            </a:br>
            <a:r>
              <a:rPr lang="de-DE" sz="2000" dirty="0">
                <a:latin typeface="Arial"/>
                <a:ea typeface="Calibri"/>
                <a:cs typeface="Times New Roman"/>
              </a:rPr>
              <a:t>Die BAUA hat Forschungs- und Entwicklungsaufgaben und ist daher </a:t>
            </a:r>
            <a:br>
              <a:rPr lang="de-DE" sz="2000" dirty="0">
                <a:latin typeface="Arial"/>
                <a:ea typeface="Calibri"/>
                <a:cs typeface="Times New Roman"/>
              </a:rPr>
            </a:br>
            <a:br>
              <a:rPr lang="de-DE" sz="2000" dirty="0">
                <a:latin typeface="Arial"/>
                <a:ea typeface="Calibri"/>
                <a:cs typeface="Times New Roman"/>
              </a:rPr>
            </a:br>
            <a:r>
              <a:rPr lang="de-DE" sz="2000" dirty="0">
                <a:latin typeface="Arial"/>
                <a:ea typeface="Calibri"/>
                <a:cs typeface="Times New Roman"/>
              </a:rPr>
              <a:t>- Schnittstelle zwischen Wissenschaft und Politik. </a:t>
            </a:r>
            <a:br>
              <a:rPr lang="de-DE" sz="2000" dirty="0">
                <a:latin typeface="Arial"/>
                <a:ea typeface="Calibri"/>
                <a:cs typeface="Times New Roman"/>
              </a:rPr>
            </a:br>
            <a:br>
              <a:rPr lang="de-DE" sz="2000" dirty="0">
                <a:latin typeface="Arial"/>
                <a:ea typeface="Calibri"/>
                <a:cs typeface="Times New Roman"/>
              </a:rPr>
            </a:br>
            <a:r>
              <a:rPr lang="de-DE" sz="2000" dirty="0">
                <a:latin typeface="Arial"/>
                <a:ea typeface="Calibri"/>
                <a:cs typeface="Times New Roman"/>
              </a:rPr>
              <a:t>Sie ermöglicht den Transfer vom Wissenschaftssystem in Politik, betriebliche Praxis und Gesellschaft und umgekehrt.</a:t>
            </a:r>
            <a:br>
              <a:rPr lang="de-DE" sz="2000" dirty="0">
                <a:latin typeface="Arial"/>
                <a:ea typeface="Calibri"/>
                <a:cs typeface="Times New Roman"/>
              </a:rPr>
            </a:br>
            <a:br>
              <a:rPr lang="de-DE" sz="2000" dirty="0">
                <a:latin typeface="Arial"/>
                <a:ea typeface="Calibri"/>
                <a:cs typeface="Times New Roman"/>
              </a:rPr>
            </a:br>
            <a:r>
              <a:rPr lang="de-DE" sz="2000" dirty="0">
                <a:latin typeface="Arial"/>
                <a:ea typeface="Calibri"/>
                <a:cs typeface="Times New Roman"/>
              </a:rPr>
              <a:t>Wichtig: Sie ist der Katalysator für Neuentwicklungen im Arbeitsschutz auf der Basis von praktischer Erfahrung, Forschung und Zukunftsprognosen.</a:t>
            </a:r>
          </a:p>
          <a:p>
            <a:pPr>
              <a:lnSpc>
                <a:spcPct val="115000"/>
              </a:lnSpc>
              <a:spcAft>
                <a:spcPts val="1000"/>
              </a:spcAft>
            </a:pPr>
            <a:r>
              <a:rPr lang="de-DE" sz="2000" dirty="0">
                <a:latin typeface="Arial"/>
                <a:ea typeface="Calibri"/>
                <a:cs typeface="Times New Roman"/>
              </a:rPr>
              <a:t>Ergebnis: Gesetz- und Verordnungsentwürfe</a:t>
            </a:r>
            <a:endParaRPr lang="de-DE" sz="2000" dirty="0">
              <a:ea typeface="Calibri"/>
              <a:cs typeface="Times New Roman"/>
            </a:endParaRPr>
          </a:p>
        </p:txBody>
      </p:sp>
    </p:spTree>
    <p:extLst>
      <p:ext uri="{BB962C8B-B14F-4D97-AF65-F5344CB8AC3E}">
        <p14:creationId xmlns:p14="http://schemas.microsoft.com/office/powerpoint/2010/main" val="2621321922"/>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istos_Präsentationsvorlage1.potx" id="{A4508010-06C5-463A-BA70-45630464DCF8}" vid="{5F25C669-56A1-4581-9948-DB79D0D8A9E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Aristos_Präsentationsvorlage1</Template>
  <TotalTime>0</TotalTime>
  <Words>3780</Words>
  <Application>Microsoft Office PowerPoint</Application>
  <PresentationFormat>Breitbild</PresentationFormat>
  <Paragraphs>424</Paragraphs>
  <Slides>62</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62</vt:i4>
      </vt:variant>
    </vt:vector>
  </HeadingPairs>
  <TitlesOfParts>
    <vt:vector size="65" baseType="lpstr">
      <vt:lpstr>Arial</vt:lpstr>
      <vt:lpstr>Calibri</vt:lpstr>
      <vt:lpstr>Office</vt:lpstr>
      <vt:lpstr>RECHTSWISSENSCHAFTEN </vt:lpstr>
      <vt:lpstr>Modulüberblick</vt:lpstr>
      <vt:lpstr>Module 2 und Modul 3</vt:lpstr>
      <vt:lpstr>Arbeitssicherheit</vt:lpstr>
      <vt:lpstr>Arbeitssicherheit</vt:lpstr>
      <vt:lpstr>Arbeitssicherheit</vt:lpstr>
      <vt:lpstr>Arbeitssicherheit</vt:lpstr>
      <vt:lpstr>Arbeitssicherheit</vt:lpstr>
      <vt:lpstr>Arbeitssicherheit</vt:lpstr>
      <vt:lpstr>Arbeitssicherheit</vt:lpstr>
      <vt:lpstr>Arbeitssicherheit</vt:lpstr>
      <vt:lpstr>Arbeitssicherheit</vt:lpstr>
      <vt:lpstr>Arbeitssicherheit</vt:lpstr>
      <vt:lpstr>Arbeitssicherheit</vt:lpstr>
      <vt:lpstr>Arbeitssicherheit</vt:lpstr>
      <vt:lpstr>Arbeitssicherheit</vt:lpstr>
      <vt:lpstr>Arbeitssicherheit</vt:lpstr>
      <vt:lpstr>Arbeitssicherheit</vt:lpstr>
      <vt:lpstr>Arbeitssicherheit</vt:lpstr>
      <vt:lpstr>Arbeitssicherheit</vt:lpstr>
      <vt:lpstr>Arbeitssicherheit</vt:lpstr>
      <vt:lpstr>Arbeitssicherheit</vt:lpstr>
      <vt:lpstr>Arbeitssicherheit</vt:lpstr>
      <vt:lpstr>Arbeitssicherheit</vt:lpstr>
      <vt:lpstr>Arbeitssicherheit</vt:lpstr>
      <vt:lpstr>Arbeitssicherheit</vt:lpstr>
      <vt:lpstr>Arbeitssicherheit</vt:lpstr>
      <vt:lpstr>Arbeitssicherheit</vt:lpstr>
      <vt:lpstr>Arbeitssicherheit</vt:lpstr>
      <vt:lpstr>Arbeitssicherheit</vt:lpstr>
      <vt:lpstr>Stoffsicherheit</vt:lpstr>
      <vt:lpstr>REACH</vt:lpstr>
      <vt:lpstr>REACH</vt:lpstr>
      <vt:lpstr>REACH</vt:lpstr>
      <vt:lpstr>REACH</vt:lpstr>
      <vt:lpstr>REACH</vt:lpstr>
      <vt:lpstr>REACH</vt:lpstr>
      <vt:lpstr>REACH</vt:lpstr>
      <vt:lpstr>REACH</vt:lpstr>
      <vt:lpstr>REACH</vt:lpstr>
      <vt:lpstr>REACH</vt:lpstr>
      <vt:lpstr>REACH</vt:lpstr>
      <vt:lpstr>REACH</vt:lpstr>
      <vt:lpstr>REACH</vt:lpstr>
      <vt:lpstr>REACH</vt:lpstr>
      <vt:lpstr>REACH</vt:lpstr>
      <vt:lpstr>REACH</vt:lpstr>
      <vt:lpstr>REACH</vt:lpstr>
      <vt:lpstr>REACH</vt:lpstr>
      <vt:lpstr>REACH</vt:lpstr>
      <vt:lpstr>REACH</vt:lpstr>
      <vt:lpstr>GENTECHNIKRECHT</vt:lpstr>
      <vt:lpstr>GENTECHNIKRECHT</vt:lpstr>
      <vt:lpstr>GENTECHNIKRECHT</vt:lpstr>
      <vt:lpstr>GENTECHNIKRECHT</vt:lpstr>
      <vt:lpstr>GENTECHNIKRECHT</vt:lpstr>
      <vt:lpstr>GENTECHNIKRECHT</vt:lpstr>
      <vt:lpstr>GENTECHNIKRECHT</vt:lpstr>
      <vt:lpstr>Exkurs 1: Internationale Abkommen</vt:lpstr>
      <vt:lpstr>Exkurs 1: Internationale Abkommen</vt:lpstr>
      <vt:lpstr>Exkurs 1: Internationale Abkommen</vt:lpstr>
      <vt:lpstr>Zulassungs- und genehmigungs- rechtliche Fragen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RECHTSWISSENSCHAFTEN </dc:title>
  <dc:creator>Udo Pfleghar</dc:creator>
  <cp:lastModifiedBy>Udo Pfleghar</cp:lastModifiedBy>
  <cp:revision>4</cp:revision>
  <dcterms:created xsi:type="dcterms:W3CDTF">2021-11-24T22:13:33Z</dcterms:created>
  <dcterms:modified xsi:type="dcterms:W3CDTF">2022-11-24T12:43:17Z</dcterms:modified>
</cp:coreProperties>
</file>