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0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99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301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6" autoAdjust="0"/>
    <p:restoredTop sz="94660"/>
  </p:normalViewPr>
  <p:slideViewPr>
    <p:cSldViewPr snapToGrid="0">
      <p:cViewPr varScale="1">
        <p:scale>
          <a:sx n="47" d="100"/>
          <a:sy n="47" d="100"/>
        </p:scale>
        <p:origin x="72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D043D5-B381-4DE8-9CF8-54B190D79A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797A3BE-CEBB-4A19-8C6A-F969CAC720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2490B1E-AA79-49D5-8DD7-4966ECE15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4BB1-1581-4570-AE0D-6C89F38815E0}" type="datetimeFigureOut">
              <a:rPr lang="de-DE" smtClean="0"/>
              <a:t>06.05.2026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598C659-468D-46AB-85C5-26ECC2254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93902F0-4ADE-4B6F-966D-ACE4BFB41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334B-68AC-487F-9DDC-5701E3A52C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748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03DDAD-ABDF-4860-B364-91A78571C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BBAB737-8055-48CA-9212-08C32C567E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CD0291D-2327-4D48-8190-EEBC87A0F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4BB1-1581-4570-AE0D-6C89F38815E0}" type="datetimeFigureOut">
              <a:rPr lang="de-DE" smtClean="0"/>
              <a:t>06.05.2026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1E55387-E81C-4A26-AD65-143F8DEC5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3B6CDE6-34DB-42E6-AC86-A05C93D9C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334B-68AC-487F-9DDC-5701E3A52C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6489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49FED70A-5B8F-49D0-A5A0-ACBBC6D405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6DB6CE4-012F-4C86-BC60-B52BAAF466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64A844B-A609-4F5E-929F-AF83FEBAE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4BB1-1581-4570-AE0D-6C89F38815E0}" type="datetimeFigureOut">
              <a:rPr lang="de-DE" smtClean="0"/>
              <a:t>06.05.2026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28CB179-29CE-4D7A-884E-D19C25FC5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1ECB717-917B-408E-9817-FB78CCA4F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334B-68AC-487F-9DDC-5701E3A52C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343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098AA4-6FEA-4E35-BC89-AB10B51EA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FB80AEE-C058-444D-8422-508F917736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EA5C8D-5C58-45F9-803F-064EE9B9D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4BB1-1581-4570-AE0D-6C89F38815E0}" type="datetimeFigureOut">
              <a:rPr lang="de-DE" smtClean="0"/>
              <a:t>06.05.2026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8E0CAFC-7E9B-4EFB-B1D7-29A8528CA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759DCEF-C126-465E-93FB-62222C5F3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334B-68AC-487F-9DDC-5701E3A52C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8566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DF31F1-FD00-4AA9-B752-301ACA3E72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9F75E03-1EAA-4F9E-B4F1-3641682921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68AB86B-5793-42D2-8291-FC94ADDC5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4BB1-1581-4570-AE0D-6C89F38815E0}" type="datetimeFigureOut">
              <a:rPr lang="de-DE" smtClean="0"/>
              <a:t>06.05.2026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201B578-413B-44BE-98A6-18B179DA2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4A291FF-5D02-4300-A7DD-02FE1AC8B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334B-68AC-487F-9DDC-5701E3A52C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5890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5A6856-852C-480D-94E4-33F17F0DF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1590583-3A9D-45CD-9362-D19CB5F47D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B62575B-306F-41CF-8411-C7ECAD8452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24120B5-42A7-4054-B644-1753BEDB6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4BB1-1581-4570-AE0D-6C89F38815E0}" type="datetimeFigureOut">
              <a:rPr lang="de-DE" smtClean="0"/>
              <a:t>06.05.2026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1BBAB6B-3EBE-4480-BE9B-32E4651E0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3E0A523-C707-4152-B9EB-4ABF6EAD2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334B-68AC-487F-9DDC-5701E3A52C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5988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5A9136-8153-4853-892D-3A4C3A771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E3794AE-9F9F-49E1-BE1B-68A2AA4DEE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1EECC9E-C22B-43ED-A101-1599D9B242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09B96D1-679C-4545-B483-F683DED68C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D8B30E9-7BC9-4B37-BCD1-8A7A630B3F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2C62908-D160-49C1-8E87-9E568C4A6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4BB1-1581-4570-AE0D-6C89F38815E0}" type="datetimeFigureOut">
              <a:rPr lang="de-DE" smtClean="0"/>
              <a:t>06.05.2026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5DD05F5-3B43-4E37-9D28-74784FDB8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2F87F49-FC70-4E03-B0FF-4796C4E71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334B-68AC-487F-9DDC-5701E3A52C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5516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01B3CD-07F0-42DA-8B95-DBBD1B1E5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6B23C4A-0ED8-4C2A-ADB0-22F7BA715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4BB1-1581-4570-AE0D-6C89F38815E0}" type="datetimeFigureOut">
              <a:rPr lang="de-DE" smtClean="0"/>
              <a:t>06.05.2026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917353E-DAF6-475F-BC02-257899D14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50DF23B-EAD5-4E00-BC25-A5C2B7A78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334B-68AC-487F-9DDC-5701E3A52C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9494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E5E2768-01AC-4557-B5B8-E72E4FC4D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4BB1-1581-4570-AE0D-6C89F38815E0}" type="datetimeFigureOut">
              <a:rPr lang="de-DE" smtClean="0"/>
              <a:t>06.05.2026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50188BD-9253-46A1-BAA9-4FA764B91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E614EB5-7AF8-484D-9F4B-B8838C8E8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334B-68AC-487F-9DDC-5701E3A52C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6243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0A4762-079B-4C2E-980C-F774C2B8F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FBF96A6-E26C-4331-B5A1-BE95B47E40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C3091AD-4102-4FEC-84B4-7822BCF7F3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E825E7F-D555-4F6F-9813-40A79EAFB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4BB1-1581-4570-AE0D-6C89F38815E0}" type="datetimeFigureOut">
              <a:rPr lang="de-DE" smtClean="0"/>
              <a:t>06.05.2026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97441E9-B6A6-472F-8FB5-6060B8A73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CF93A5B-985F-4008-86F0-C1584C4E1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334B-68AC-487F-9DDC-5701E3A52C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6974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1A4F8F-9844-48E8-8310-6C8C7728E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23A38C3-C687-4B40-BD94-ABE01A9A3B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A6A3EA1-4121-4B29-8420-34138F2966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784AC4C-DAA7-4FDC-A350-CF566693A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74BB1-1581-4570-AE0D-6C89F38815E0}" type="datetimeFigureOut">
              <a:rPr lang="de-DE" smtClean="0"/>
              <a:t>06.05.2026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1A528B6-D66C-4380-B409-A33335183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FB98850-5C19-4056-9D88-17AB32B5A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334B-68AC-487F-9DDC-5701E3A52C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0964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81F120A-2953-4677-B366-1BE41A535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CC66660-51EB-4CA3-AA9C-F30EB08AE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3D6E0E2-E7CF-40FA-84D2-29079B71D4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74BB1-1581-4570-AE0D-6C89F38815E0}" type="datetimeFigureOut">
              <a:rPr lang="de-DE" smtClean="0"/>
              <a:t>06.05.2026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D0BE5E2-6648-4364-8D0D-90AA7C05EA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F82D1B5-C791-4D26-B190-8A9463F188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3334B-68AC-487F-9DDC-5701E3A52C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1820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pple.com/environment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F50B64-71EE-4AEC-AA31-C22B9BE9F0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Market Leader </a:t>
            </a:r>
            <a:r>
              <a:rPr lang="de-DE" dirty="0" err="1"/>
              <a:t>Advanced</a:t>
            </a:r>
            <a:br>
              <a:rPr lang="de-DE" dirty="0"/>
            </a:br>
            <a:r>
              <a:rPr lang="de-DE" dirty="0"/>
              <a:t>Unit 3</a:t>
            </a:r>
            <a:br>
              <a:rPr lang="de-DE" dirty="0"/>
            </a:br>
            <a:r>
              <a:rPr lang="de-DE" dirty="0"/>
              <a:t>Energy</a:t>
            </a:r>
            <a:br>
              <a:rPr lang="de-DE" dirty="0"/>
            </a:b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53E371F-6336-41BF-99B9-4699210167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J Slawney</a:t>
            </a:r>
          </a:p>
        </p:txBody>
      </p:sp>
    </p:spTree>
    <p:extLst>
      <p:ext uri="{BB962C8B-B14F-4D97-AF65-F5344CB8AC3E}">
        <p14:creationId xmlns:p14="http://schemas.microsoft.com/office/powerpoint/2010/main" val="1486215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15AFA6-B8C7-4B1E-BE13-8DFF4E1D3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What</a:t>
            </a:r>
            <a:r>
              <a:rPr lang="de-DE" dirty="0"/>
              <a:t> C1 Speakers Can Do on Topic </a:t>
            </a:r>
            <a:r>
              <a:rPr lang="de-DE" dirty="0" err="1"/>
              <a:t>of</a:t>
            </a:r>
            <a:r>
              <a:rPr lang="de-DE" dirty="0"/>
              <a:t> Energy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488BA9E-07A4-40CD-8CB3-F2AA3727DD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C1 </a:t>
            </a:r>
            <a:r>
              <a:rPr lang="de-DE" dirty="0" err="1"/>
              <a:t>users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English </a:t>
            </a:r>
            <a:r>
              <a:rPr lang="de-DE" dirty="0" err="1"/>
              <a:t>should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able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talk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energy</a:t>
            </a:r>
            <a:r>
              <a:rPr lang="de-DE" dirty="0"/>
              <a:t> </a:t>
            </a:r>
            <a:r>
              <a:rPr lang="de-DE" dirty="0" err="1"/>
              <a:t>sources</a:t>
            </a:r>
            <a:r>
              <a:rPr lang="de-DE" dirty="0"/>
              <a:t> and </a:t>
            </a:r>
            <a:r>
              <a:rPr lang="de-DE" dirty="0" err="1"/>
              <a:t>energy</a:t>
            </a:r>
            <a:r>
              <a:rPr lang="de-DE" dirty="0"/>
              <a:t> </a:t>
            </a:r>
            <a:r>
              <a:rPr lang="de-DE" dirty="0" err="1"/>
              <a:t>costs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consumers</a:t>
            </a:r>
            <a:r>
              <a:rPr lang="de-DE" dirty="0"/>
              <a:t> and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aware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environmental </a:t>
            </a:r>
            <a:r>
              <a:rPr lang="de-DE" dirty="0" err="1"/>
              <a:t>issues</a:t>
            </a:r>
            <a:r>
              <a:rPr lang="de-DE" dirty="0"/>
              <a:t> and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dwindling</a:t>
            </a:r>
            <a:r>
              <a:rPr lang="de-DE" dirty="0"/>
              <a:t> </a:t>
            </a:r>
            <a:r>
              <a:rPr lang="de-DE" dirty="0" err="1"/>
              <a:t>supply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fossil </a:t>
            </a:r>
            <a:r>
              <a:rPr lang="de-DE" dirty="0" err="1"/>
              <a:t>fuels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should</a:t>
            </a:r>
            <a:r>
              <a:rPr lang="de-DE" dirty="0"/>
              <a:t> also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able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express </a:t>
            </a:r>
            <a:r>
              <a:rPr lang="de-DE" dirty="0" err="1"/>
              <a:t>opinions</a:t>
            </a:r>
            <a:r>
              <a:rPr lang="de-DE" dirty="0"/>
              <a:t> on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activities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energy</a:t>
            </a:r>
            <a:r>
              <a:rPr lang="de-DE" dirty="0"/>
              <a:t> </a:t>
            </a:r>
            <a:r>
              <a:rPr lang="de-DE" dirty="0" err="1"/>
              <a:t>companies</a:t>
            </a:r>
            <a:r>
              <a:rPr lang="de-DE" dirty="0"/>
              <a:t>, </a:t>
            </a:r>
            <a:r>
              <a:rPr lang="de-DE" dirty="0" err="1"/>
              <a:t>nuclear</a:t>
            </a:r>
            <a:r>
              <a:rPr lang="de-DE" dirty="0"/>
              <a:t> power and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governments</a:t>
            </a:r>
            <a:r>
              <a:rPr lang="de-DE" dirty="0"/>
              <a:t>‘ </a:t>
            </a:r>
            <a:r>
              <a:rPr lang="de-DE" dirty="0" err="1"/>
              <a:t>energy</a:t>
            </a:r>
            <a:r>
              <a:rPr lang="de-DE" dirty="0"/>
              <a:t> </a:t>
            </a:r>
            <a:r>
              <a:rPr lang="de-DE" dirty="0" err="1"/>
              <a:t>policies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 err="1"/>
              <a:t>Finally</a:t>
            </a:r>
            <a:r>
              <a:rPr lang="de-DE" dirty="0"/>
              <a:t>,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should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able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talk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energy</a:t>
            </a:r>
            <a:r>
              <a:rPr lang="de-DE" dirty="0"/>
              <a:t> </a:t>
            </a:r>
            <a:r>
              <a:rPr lang="de-DE" dirty="0" err="1"/>
              <a:t>conservation</a:t>
            </a:r>
            <a:r>
              <a:rPr lang="de-DE" dirty="0"/>
              <a:t> and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done</a:t>
            </a:r>
            <a:r>
              <a:rPr lang="de-DE" dirty="0"/>
              <a:t> in </a:t>
            </a:r>
            <a:r>
              <a:rPr lang="de-DE" dirty="0" err="1"/>
              <a:t>their</a:t>
            </a:r>
            <a:r>
              <a:rPr lang="de-DE" dirty="0"/>
              <a:t> own </a:t>
            </a:r>
            <a:r>
              <a:rPr lang="de-DE" dirty="0" err="1"/>
              <a:t>homes</a:t>
            </a:r>
            <a:r>
              <a:rPr lang="de-DE" dirty="0"/>
              <a:t> and </a:t>
            </a:r>
            <a:r>
              <a:rPr lang="de-DE" dirty="0" err="1"/>
              <a:t>lifestyles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reduce</a:t>
            </a:r>
            <a:r>
              <a:rPr lang="de-DE" dirty="0"/>
              <a:t> </a:t>
            </a:r>
            <a:r>
              <a:rPr lang="de-DE" dirty="0" err="1"/>
              <a:t>energy</a:t>
            </a:r>
            <a:r>
              <a:rPr lang="de-DE" dirty="0"/>
              <a:t> </a:t>
            </a:r>
            <a:r>
              <a:rPr lang="de-DE" dirty="0" err="1"/>
              <a:t>consumption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Most </a:t>
            </a:r>
            <a:r>
              <a:rPr lang="de-DE" dirty="0" err="1"/>
              <a:t>every</a:t>
            </a:r>
            <a:r>
              <a:rPr lang="de-DE" dirty="0"/>
              <a:t> large </a:t>
            </a:r>
            <a:r>
              <a:rPr lang="de-DE" dirty="0" err="1"/>
              <a:t>tech</a:t>
            </a:r>
            <a:r>
              <a:rPr lang="de-DE" dirty="0"/>
              <a:t> </a:t>
            </a:r>
            <a:r>
              <a:rPr lang="de-DE" dirty="0" err="1"/>
              <a:t>company</a:t>
            </a:r>
            <a:r>
              <a:rPr lang="de-DE" dirty="0"/>
              <a:t>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active</a:t>
            </a:r>
            <a:r>
              <a:rPr lang="de-DE" dirty="0"/>
              <a:t> environmental </a:t>
            </a:r>
            <a:r>
              <a:rPr lang="de-DE" dirty="0" err="1"/>
              <a:t>programs</a:t>
            </a:r>
            <a:r>
              <a:rPr lang="de-DE" dirty="0"/>
              <a:t> </a:t>
            </a:r>
            <a:r>
              <a:rPr lang="de-DE" dirty="0" err="1"/>
              <a:t>focussed</a:t>
            </a:r>
            <a:r>
              <a:rPr lang="de-DE" dirty="0"/>
              <a:t> on </a:t>
            </a:r>
            <a:r>
              <a:rPr lang="de-DE" dirty="0" err="1"/>
              <a:t>energy</a:t>
            </a:r>
            <a:r>
              <a:rPr lang="de-DE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52523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95C187-F55F-49D1-9B8F-A09BE610A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Apple Environment Page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5CBF29C-E429-4EFF-9888-AF94690AD5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Apple </a:t>
            </a:r>
            <a:r>
              <a:rPr lang="de-DE" dirty="0" err="1"/>
              <a:t>has</a:t>
            </a:r>
            <a:r>
              <a:rPr lang="de-DE" dirty="0"/>
              <a:t> a </a:t>
            </a:r>
            <a:r>
              <a:rPr lang="de-DE" dirty="0" err="1"/>
              <a:t>very</a:t>
            </a:r>
            <a:r>
              <a:rPr lang="de-DE" dirty="0"/>
              <a:t> </a:t>
            </a:r>
            <a:r>
              <a:rPr lang="de-DE" dirty="0" err="1"/>
              <a:t>ambitious</a:t>
            </a:r>
            <a:r>
              <a:rPr lang="de-DE" dirty="0"/>
              <a:t> environmental </a:t>
            </a:r>
            <a:r>
              <a:rPr lang="de-DE" dirty="0" err="1"/>
              <a:t>agenda</a:t>
            </a:r>
            <a:r>
              <a:rPr lang="de-DE" dirty="0"/>
              <a:t> on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homepage</a:t>
            </a:r>
            <a:r>
              <a:rPr lang="de-DE" dirty="0"/>
              <a:t> </a:t>
            </a:r>
            <a:r>
              <a:rPr lang="de-DE" dirty="0" err="1"/>
              <a:t>encompassing</a:t>
            </a:r>
            <a:r>
              <a:rPr lang="de-DE" dirty="0"/>
              <a:t> </a:t>
            </a:r>
            <a:r>
              <a:rPr lang="de-DE" dirty="0" err="1"/>
              <a:t>almost</a:t>
            </a:r>
            <a:r>
              <a:rPr lang="de-DE" dirty="0"/>
              <a:t> all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topics</a:t>
            </a:r>
            <a:r>
              <a:rPr lang="de-DE" dirty="0"/>
              <a:t> </a:t>
            </a:r>
            <a:r>
              <a:rPr lang="de-DE" dirty="0" err="1"/>
              <a:t>contained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Business Brief: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>
                <a:hlinkClick r:id="rId2"/>
              </a:rPr>
              <a:t>https://www.apple.com/environment/</a:t>
            </a: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Many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companies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similar</a:t>
            </a:r>
            <a:r>
              <a:rPr lang="de-DE" dirty="0"/>
              <a:t> environmental </a:t>
            </a:r>
            <a:r>
              <a:rPr lang="de-DE" dirty="0" err="1"/>
              <a:t>programs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The </a:t>
            </a:r>
            <a:r>
              <a:rPr lang="de-DE" dirty="0" err="1"/>
              <a:t>language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these</a:t>
            </a:r>
            <a:r>
              <a:rPr lang="de-DE" dirty="0"/>
              <a:t> environmental </a:t>
            </a:r>
            <a:r>
              <a:rPr lang="de-DE" dirty="0" err="1"/>
              <a:t>programs</a:t>
            </a:r>
            <a:r>
              <a:rPr lang="de-DE" dirty="0"/>
              <a:t> </a:t>
            </a:r>
            <a:r>
              <a:rPr lang="de-DE" dirty="0" err="1"/>
              <a:t>touches</a:t>
            </a:r>
            <a:r>
              <a:rPr lang="de-DE" dirty="0"/>
              <a:t> on </a:t>
            </a:r>
            <a:r>
              <a:rPr lang="de-DE" dirty="0" err="1"/>
              <a:t>many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points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Business Brief.</a:t>
            </a:r>
          </a:p>
        </p:txBody>
      </p:sp>
    </p:spTree>
    <p:extLst>
      <p:ext uri="{BB962C8B-B14F-4D97-AF65-F5344CB8AC3E}">
        <p14:creationId xmlns:p14="http://schemas.microsoft.com/office/powerpoint/2010/main" val="14893068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2329CB-6FDA-4C27-A23B-9BD65A1A0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Clean Energy (p. 22)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A8276E7-8A49-4491-84DC-72A6684AD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A</a:t>
            </a:r>
          </a:p>
          <a:p>
            <a:pPr marL="514350" indent="-514350">
              <a:buAutoNum type="arabicPeriod"/>
            </a:pP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energy</a:t>
            </a:r>
            <a:r>
              <a:rPr lang="de-DE" dirty="0"/>
              <a:t> </a:t>
            </a:r>
            <a:r>
              <a:rPr lang="de-DE" dirty="0" err="1"/>
              <a:t>sources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commonly</a:t>
            </a:r>
            <a:r>
              <a:rPr lang="de-DE" dirty="0"/>
              <a:t> </a:t>
            </a:r>
            <a:r>
              <a:rPr lang="de-DE" dirty="0" err="1"/>
              <a:t>used</a:t>
            </a:r>
            <a:r>
              <a:rPr lang="de-DE" dirty="0"/>
              <a:t> a) at </a:t>
            </a:r>
            <a:r>
              <a:rPr lang="de-DE" dirty="0" err="1"/>
              <a:t>home</a:t>
            </a:r>
            <a:r>
              <a:rPr lang="de-DE" dirty="0"/>
              <a:t>, and b) at </a:t>
            </a:r>
            <a:r>
              <a:rPr lang="de-DE" dirty="0" err="1"/>
              <a:t>places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work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study</a:t>
            </a:r>
            <a:r>
              <a:rPr lang="de-DE" dirty="0"/>
              <a:t> in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country</a:t>
            </a:r>
            <a:r>
              <a:rPr lang="de-DE" dirty="0"/>
              <a:t>?</a:t>
            </a:r>
          </a:p>
          <a:p>
            <a:pPr marL="514350" indent="-514350">
              <a:buAutoNum type="arabicPeriod"/>
            </a:pP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sources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energy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considered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a)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cleanest</a:t>
            </a:r>
            <a:r>
              <a:rPr lang="de-DE" dirty="0"/>
              <a:t>, and b)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dirtiest</a:t>
            </a:r>
            <a:r>
              <a:rPr lang="de-DE" dirty="0"/>
              <a:t>?</a:t>
            </a:r>
          </a:p>
          <a:p>
            <a:pPr marL="514350" indent="-514350">
              <a:buAutoNum type="arabicPeriod"/>
            </a:pP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extent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solar </a:t>
            </a:r>
            <a:r>
              <a:rPr lang="de-DE" dirty="0" err="1"/>
              <a:t>energy</a:t>
            </a:r>
            <a:r>
              <a:rPr lang="de-DE" dirty="0"/>
              <a:t> </a:t>
            </a:r>
            <a:r>
              <a:rPr lang="de-DE" dirty="0" err="1"/>
              <a:t>used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area</a:t>
            </a:r>
            <a:r>
              <a:rPr lang="de-DE" dirty="0"/>
              <a:t> </a:t>
            </a:r>
            <a:r>
              <a:rPr lang="de-DE" dirty="0" err="1"/>
              <a:t>where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live and </a:t>
            </a:r>
            <a:r>
              <a:rPr lang="de-DE" dirty="0" err="1"/>
              <a:t>work</a:t>
            </a:r>
            <a:r>
              <a:rPr lang="de-DE" dirty="0"/>
              <a:t>?</a:t>
            </a:r>
          </a:p>
          <a:p>
            <a:pPr marL="514350" indent="-514350">
              <a:buAutoNum type="arabicPeriod"/>
            </a:pPr>
            <a:r>
              <a:rPr lang="de-DE" dirty="0" err="1"/>
              <a:t>Would</a:t>
            </a:r>
            <a:r>
              <a:rPr lang="de-DE" dirty="0"/>
              <a:t> </a:t>
            </a:r>
            <a:r>
              <a:rPr lang="de-DE" dirty="0" err="1"/>
              <a:t>yo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prepared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live in an </a:t>
            </a:r>
            <a:r>
              <a:rPr lang="de-DE" dirty="0" err="1"/>
              <a:t>area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wind </a:t>
            </a:r>
            <a:r>
              <a:rPr lang="de-DE" dirty="0" err="1"/>
              <a:t>turbines</a:t>
            </a:r>
            <a:r>
              <a:rPr lang="de-DE" dirty="0"/>
              <a:t>?  </a:t>
            </a:r>
            <a:r>
              <a:rPr lang="de-DE" dirty="0" err="1"/>
              <a:t>Why</a:t>
            </a:r>
            <a:r>
              <a:rPr lang="de-DE" dirty="0"/>
              <a:t>? / </a:t>
            </a:r>
            <a:r>
              <a:rPr lang="de-DE" dirty="0" err="1"/>
              <a:t>Why</a:t>
            </a:r>
            <a:r>
              <a:rPr lang="de-DE" dirty="0"/>
              <a:t> not?</a:t>
            </a:r>
          </a:p>
        </p:txBody>
      </p:sp>
    </p:spTree>
    <p:extLst>
      <p:ext uri="{BB962C8B-B14F-4D97-AF65-F5344CB8AC3E}">
        <p14:creationId xmlns:p14="http://schemas.microsoft.com/office/powerpoint/2010/main" val="11970835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B54F3B-F7C3-4E31-BA36-4FF1FE52C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Suggested</a:t>
            </a:r>
            <a:r>
              <a:rPr lang="de-DE" dirty="0"/>
              <a:t> </a:t>
            </a:r>
            <a:r>
              <a:rPr lang="de-DE" dirty="0" err="1"/>
              <a:t>Answer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Question 2 in </a:t>
            </a:r>
            <a:r>
              <a:rPr lang="de-DE" dirty="0" err="1"/>
              <a:t>Exercise</a:t>
            </a:r>
            <a:r>
              <a:rPr lang="de-DE" dirty="0"/>
              <a:t> A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38D51C5-98F8-47BA-A131-36611CCFFE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dirty="0"/>
              <a:t>2 </a:t>
            </a:r>
          </a:p>
          <a:p>
            <a:pPr marL="514350" indent="-514350">
              <a:buAutoNum type="alphaLcParenR"/>
            </a:pP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„</a:t>
            </a:r>
            <a:r>
              <a:rPr lang="de-DE" b="1" dirty="0"/>
              <a:t>cleaner</a:t>
            </a:r>
            <a:r>
              <a:rPr lang="de-DE" dirty="0"/>
              <a:t>“ </a:t>
            </a:r>
            <a:r>
              <a:rPr lang="de-DE" dirty="0" err="1"/>
              <a:t>energies</a:t>
            </a:r>
            <a:r>
              <a:rPr lang="de-DE" dirty="0"/>
              <a:t> </a:t>
            </a:r>
            <a:r>
              <a:rPr lang="de-DE" dirty="0" err="1"/>
              <a:t>include</a:t>
            </a:r>
            <a:r>
              <a:rPr lang="de-DE" dirty="0"/>
              <a:t> </a:t>
            </a:r>
            <a:r>
              <a:rPr lang="de-DE" b="1" dirty="0" err="1"/>
              <a:t>renewable</a:t>
            </a:r>
            <a:r>
              <a:rPr lang="de-DE" b="1" dirty="0"/>
              <a:t> </a:t>
            </a:r>
            <a:r>
              <a:rPr lang="de-DE" b="1" dirty="0" err="1"/>
              <a:t>energy</a:t>
            </a:r>
            <a:r>
              <a:rPr lang="de-DE" b="1" dirty="0"/>
              <a:t> </a:t>
            </a:r>
            <a:r>
              <a:rPr lang="de-DE" dirty="0"/>
              <a:t>such </a:t>
            </a:r>
            <a:r>
              <a:rPr lang="de-DE" dirty="0" err="1"/>
              <a:t>as</a:t>
            </a:r>
            <a:r>
              <a:rPr lang="de-DE" dirty="0"/>
              <a:t> wind power, solar (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photovoltaic</a:t>
            </a:r>
            <a:r>
              <a:rPr lang="de-DE" dirty="0"/>
              <a:t>) power, marine (</a:t>
            </a:r>
            <a:r>
              <a:rPr lang="de-DE" dirty="0" err="1"/>
              <a:t>wave</a:t>
            </a:r>
            <a:r>
              <a:rPr lang="de-DE" dirty="0"/>
              <a:t>/</a:t>
            </a:r>
            <a:r>
              <a:rPr lang="de-DE" dirty="0" err="1"/>
              <a:t>tidal</a:t>
            </a:r>
            <a:r>
              <a:rPr lang="de-DE" dirty="0"/>
              <a:t>) power, </a:t>
            </a:r>
            <a:r>
              <a:rPr lang="de-DE" dirty="0" err="1"/>
              <a:t>gases</a:t>
            </a:r>
            <a:r>
              <a:rPr lang="de-DE" dirty="0"/>
              <a:t> such </a:t>
            </a:r>
            <a:r>
              <a:rPr lang="de-DE" dirty="0" err="1"/>
              <a:t>as</a:t>
            </a:r>
            <a:r>
              <a:rPr lang="de-DE" dirty="0"/>
              <a:t> hydrogen and </a:t>
            </a:r>
            <a:r>
              <a:rPr lang="de-DE" dirty="0" err="1"/>
              <a:t>oxygen</a:t>
            </a:r>
            <a:r>
              <a:rPr lang="de-DE" dirty="0"/>
              <a:t>, </a:t>
            </a:r>
            <a:r>
              <a:rPr lang="de-DE" dirty="0" err="1"/>
              <a:t>fuel-cell</a:t>
            </a:r>
            <a:r>
              <a:rPr lang="de-DE" dirty="0"/>
              <a:t> power, bio-</a:t>
            </a:r>
            <a:r>
              <a:rPr lang="de-DE" dirty="0" err="1"/>
              <a:t>fuels</a:t>
            </a:r>
            <a:r>
              <a:rPr lang="de-DE" dirty="0"/>
              <a:t>, also liquid gas and </a:t>
            </a:r>
            <a:r>
              <a:rPr lang="de-DE" dirty="0" err="1"/>
              <a:t>low-carbon</a:t>
            </a:r>
            <a:r>
              <a:rPr lang="de-DE" dirty="0"/>
              <a:t> </a:t>
            </a:r>
            <a:r>
              <a:rPr lang="de-DE" dirty="0" err="1"/>
              <a:t>technologies</a:t>
            </a:r>
            <a:r>
              <a:rPr lang="de-DE" dirty="0"/>
              <a:t> </a:t>
            </a:r>
            <a:r>
              <a:rPr lang="de-DE" dirty="0" err="1"/>
              <a:t>generally</a:t>
            </a:r>
            <a:r>
              <a:rPr lang="de-DE" dirty="0"/>
              <a:t>.</a:t>
            </a:r>
          </a:p>
          <a:p>
            <a:pPr marL="514350" indent="-514350">
              <a:buAutoNum type="alphaLcParenR"/>
            </a:pPr>
            <a:r>
              <a:rPr lang="de-DE" dirty="0"/>
              <a:t>„</a:t>
            </a:r>
            <a:r>
              <a:rPr lang="de-DE" b="1" dirty="0" err="1"/>
              <a:t>Dirtier</a:t>
            </a:r>
            <a:r>
              <a:rPr lang="de-DE" dirty="0"/>
              <a:t>“ </a:t>
            </a:r>
            <a:r>
              <a:rPr lang="de-DE" dirty="0" err="1"/>
              <a:t>energies</a:t>
            </a:r>
            <a:r>
              <a:rPr lang="de-DE" dirty="0"/>
              <a:t> </a:t>
            </a:r>
            <a:r>
              <a:rPr lang="de-DE" dirty="0" err="1"/>
              <a:t>include</a:t>
            </a:r>
            <a:r>
              <a:rPr lang="de-DE" dirty="0"/>
              <a:t> </a:t>
            </a:r>
            <a:r>
              <a:rPr lang="de-DE" b="1" dirty="0"/>
              <a:t>fossil </a:t>
            </a:r>
            <a:r>
              <a:rPr lang="de-DE" b="1" dirty="0" err="1"/>
              <a:t>fuels</a:t>
            </a:r>
            <a:r>
              <a:rPr lang="de-DE" b="1" dirty="0"/>
              <a:t> </a:t>
            </a:r>
            <a:r>
              <a:rPr lang="de-DE" dirty="0"/>
              <a:t>such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oil</a:t>
            </a:r>
            <a:r>
              <a:rPr lang="de-DE" dirty="0"/>
              <a:t> and </a:t>
            </a:r>
            <a:r>
              <a:rPr lang="de-DE" dirty="0" err="1"/>
              <a:t>coal</a:t>
            </a:r>
            <a:r>
              <a:rPr lang="de-DE" dirty="0"/>
              <a:t>: </a:t>
            </a:r>
            <a:r>
              <a:rPr lang="de-DE" dirty="0" err="1"/>
              <a:t>oil</a:t>
            </a:r>
            <a:r>
              <a:rPr lang="de-DE" dirty="0"/>
              <a:t> </a:t>
            </a:r>
            <a:r>
              <a:rPr lang="de-DE" dirty="0" err="1"/>
              <a:t>because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danger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oil</a:t>
            </a:r>
            <a:r>
              <a:rPr lang="de-DE" dirty="0"/>
              <a:t> </a:t>
            </a:r>
            <a:r>
              <a:rPr lang="de-DE" dirty="0" err="1"/>
              <a:t>spills</a:t>
            </a:r>
            <a:r>
              <a:rPr lang="de-DE" dirty="0"/>
              <a:t> such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Deepwater</a:t>
            </a:r>
            <a:r>
              <a:rPr lang="de-DE" dirty="0"/>
              <a:t> Horizon </a:t>
            </a:r>
            <a:r>
              <a:rPr lang="de-DE" dirty="0" err="1"/>
              <a:t>disaster</a:t>
            </a:r>
            <a:r>
              <a:rPr lang="de-DE" dirty="0"/>
              <a:t>, also </a:t>
            </a:r>
            <a:r>
              <a:rPr lang="de-DE" dirty="0" err="1"/>
              <a:t>known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BP </a:t>
            </a:r>
            <a:r>
              <a:rPr lang="de-DE" dirty="0" err="1"/>
              <a:t>oil</a:t>
            </a:r>
            <a:r>
              <a:rPr lang="de-DE" dirty="0"/>
              <a:t> </a:t>
            </a:r>
            <a:r>
              <a:rPr lang="de-DE" dirty="0" err="1"/>
              <a:t>spill</a:t>
            </a:r>
            <a:r>
              <a:rPr lang="de-DE" dirty="0"/>
              <a:t>,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Gulf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Mexico in 2010; </a:t>
            </a:r>
            <a:r>
              <a:rPr lang="de-DE" dirty="0" err="1"/>
              <a:t>whilst</a:t>
            </a:r>
            <a:r>
              <a:rPr lang="de-DE" dirty="0"/>
              <a:t> </a:t>
            </a:r>
            <a:r>
              <a:rPr lang="de-DE" dirty="0" err="1"/>
              <a:t>carbon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considered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a „</a:t>
            </a:r>
            <a:r>
              <a:rPr lang="de-DE" dirty="0" err="1"/>
              <a:t>dirtier</a:t>
            </a:r>
            <a:r>
              <a:rPr lang="de-DE" dirty="0"/>
              <a:t>“ </a:t>
            </a:r>
            <a:r>
              <a:rPr lang="de-DE" dirty="0" err="1"/>
              <a:t>energy</a:t>
            </a:r>
            <a:r>
              <a:rPr lang="de-DE" dirty="0"/>
              <a:t>, </a:t>
            </a:r>
            <a:r>
              <a:rPr lang="de-DE" dirty="0" err="1"/>
              <a:t>because</a:t>
            </a:r>
            <a:r>
              <a:rPr lang="de-DE" dirty="0"/>
              <a:t> CO2 </a:t>
            </a:r>
            <a:r>
              <a:rPr lang="de-DE" dirty="0" err="1"/>
              <a:t>emissions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thought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main</a:t>
            </a:r>
            <a:r>
              <a:rPr lang="de-DE" dirty="0"/>
              <a:t> </a:t>
            </a:r>
            <a:r>
              <a:rPr lang="de-DE" dirty="0" err="1"/>
              <a:t>causes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global </a:t>
            </a:r>
            <a:r>
              <a:rPr lang="de-DE" dirty="0" err="1"/>
              <a:t>warming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The clean / </a:t>
            </a:r>
            <a:r>
              <a:rPr lang="de-DE" dirty="0" err="1"/>
              <a:t>dirty</a:t>
            </a:r>
            <a:r>
              <a:rPr lang="de-DE" dirty="0"/>
              <a:t> </a:t>
            </a:r>
            <a:r>
              <a:rPr lang="de-DE" dirty="0" err="1"/>
              <a:t>opposition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tricky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apply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gas and </a:t>
            </a:r>
            <a:r>
              <a:rPr lang="de-DE" dirty="0" err="1"/>
              <a:t>nuclear</a:t>
            </a:r>
            <a:r>
              <a:rPr lang="de-DE" dirty="0"/>
              <a:t> </a:t>
            </a:r>
            <a:r>
              <a:rPr lang="de-DE" dirty="0" err="1"/>
              <a:t>energy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392854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EFAF64-658B-4EAA-8BC9-C28BB939B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Clean Energy (p. 22)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E7385C4-3587-4329-B904-3573F9F69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B</a:t>
            </a:r>
          </a:p>
          <a:p>
            <a:pPr marL="0" indent="0">
              <a:buNone/>
            </a:pPr>
            <a:r>
              <a:rPr lang="de-DE" i="1" dirty="0"/>
              <a:t>Recording 1-18</a:t>
            </a:r>
          </a:p>
          <a:p>
            <a:pPr marL="0" indent="0">
              <a:buNone/>
            </a:pPr>
            <a:r>
              <a:rPr lang="de-DE" dirty="0"/>
              <a:t>Bloomberg New Energy Finance </a:t>
            </a:r>
            <a:r>
              <a:rPr lang="de-DE" dirty="0" err="1"/>
              <a:t>provides</a:t>
            </a:r>
            <a:r>
              <a:rPr lang="de-DE" dirty="0"/>
              <a:t> </a:t>
            </a:r>
            <a:r>
              <a:rPr lang="de-DE" dirty="0" err="1"/>
              <a:t>news</a:t>
            </a:r>
            <a:r>
              <a:rPr lang="de-DE" dirty="0"/>
              <a:t>, </a:t>
            </a:r>
            <a:r>
              <a:rPr lang="de-DE" dirty="0" err="1"/>
              <a:t>research</a:t>
            </a:r>
            <a:r>
              <a:rPr lang="de-DE" dirty="0"/>
              <a:t> and </a:t>
            </a:r>
            <a:r>
              <a:rPr lang="de-DE" dirty="0" err="1"/>
              <a:t>analysis</a:t>
            </a:r>
            <a:r>
              <a:rPr lang="de-DE" dirty="0"/>
              <a:t> on </a:t>
            </a:r>
            <a:r>
              <a:rPr lang="de-DE" dirty="0" err="1"/>
              <a:t>energy</a:t>
            </a:r>
            <a:r>
              <a:rPr lang="de-DE" dirty="0"/>
              <a:t>.  </a:t>
            </a:r>
          </a:p>
          <a:p>
            <a:pPr marL="0" indent="0">
              <a:buNone/>
            </a:pPr>
            <a:r>
              <a:rPr lang="de-DE" dirty="0"/>
              <a:t>Listen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its</a:t>
            </a:r>
            <a:r>
              <a:rPr lang="de-DE" dirty="0"/>
              <a:t> Chief Editor, Angus </a:t>
            </a:r>
            <a:r>
              <a:rPr lang="de-DE" dirty="0" err="1"/>
              <a:t>McCrone</a:t>
            </a:r>
            <a:r>
              <a:rPr lang="de-DE" dirty="0"/>
              <a:t>, and </a:t>
            </a:r>
            <a:r>
              <a:rPr lang="de-DE" dirty="0" err="1"/>
              <a:t>complete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summary</a:t>
            </a:r>
            <a:r>
              <a:rPr lang="de-DE" dirty="0"/>
              <a:t> on </a:t>
            </a:r>
            <a:r>
              <a:rPr lang="de-DE" dirty="0" err="1"/>
              <a:t>page</a:t>
            </a:r>
            <a:r>
              <a:rPr lang="de-DE" dirty="0"/>
              <a:t> 22 </a:t>
            </a:r>
            <a:r>
              <a:rPr lang="de-DE" dirty="0" err="1"/>
              <a:t>Exercise</a:t>
            </a:r>
            <a:r>
              <a:rPr lang="de-DE" dirty="0"/>
              <a:t> B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company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205257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212A9D-9183-4476-A70F-FEC62B88A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Clean Energy (p. 22)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D7ED320-4B25-4920-9891-BE14FE661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B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Wind</a:t>
            </a:r>
          </a:p>
          <a:p>
            <a:pPr marL="514350" indent="-514350">
              <a:buAutoNum type="arabicPeriod"/>
            </a:pPr>
            <a:r>
              <a:rPr lang="de-DE" dirty="0"/>
              <a:t>Low-</a:t>
            </a:r>
            <a:r>
              <a:rPr lang="de-DE" dirty="0" err="1"/>
              <a:t>carbon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Carbon </a:t>
            </a:r>
            <a:r>
              <a:rPr lang="de-DE" dirty="0" err="1"/>
              <a:t>prices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Clean </a:t>
            </a:r>
            <a:r>
              <a:rPr lang="de-DE" dirty="0" err="1"/>
              <a:t>energy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Renewable</a:t>
            </a: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496284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84F128-3542-45EB-A441-538701301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Clean Energy (p. 23)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9B6FE3B-4046-47C1-BB46-91039BDF92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D</a:t>
            </a:r>
          </a:p>
          <a:p>
            <a:pPr marL="0" indent="0">
              <a:buNone/>
            </a:pPr>
            <a:r>
              <a:rPr lang="de-DE" i="1" dirty="0"/>
              <a:t>Recording 1-19</a:t>
            </a:r>
          </a:p>
          <a:p>
            <a:pPr marL="0" indent="0">
              <a:buNone/>
            </a:pPr>
            <a:r>
              <a:rPr lang="de-DE" dirty="0"/>
              <a:t>Listen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second</a:t>
            </a:r>
            <a:r>
              <a:rPr lang="de-DE" dirty="0"/>
              <a:t> </a:t>
            </a:r>
            <a:r>
              <a:rPr lang="de-DE" dirty="0" err="1"/>
              <a:t>part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interview and </a:t>
            </a:r>
            <a:r>
              <a:rPr lang="de-DE" dirty="0" err="1"/>
              <a:t>say</a:t>
            </a:r>
            <a:r>
              <a:rPr lang="de-DE" dirty="0"/>
              <a:t> </a:t>
            </a: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6 </a:t>
            </a:r>
            <a:r>
              <a:rPr lang="de-DE" dirty="0" err="1"/>
              <a:t>points</a:t>
            </a:r>
            <a:r>
              <a:rPr lang="de-DE" dirty="0"/>
              <a:t> in </a:t>
            </a:r>
            <a:r>
              <a:rPr lang="de-DE" dirty="0" err="1"/>
              <a:t>Exercise</a:t>
            </a:r>
            <a:r>
              <a:rPr lang="de-DE" dirty="0"/>
              <a:t> D on </a:t>
            </a:r>
            <a:r>
              <a:rPr lang="de-DE" dirty="0" err="1"/>
              <a:t>page</a:t>
            </a:r>
            <a:r>
              <a:rPr lang="de-DE" dirty="0"/>
              <a:t> 23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mentioned</a:t>
            </a:r>
            <a:r>
              <a:rPr lang="de-DE" dirty="0"/>
              <a:t>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157066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B2931F-8352-4755-90BB-035A325D4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Clean Energy (p. 23)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9D51359-609E-4CC0-9548-7C1A1F5A94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D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1, 2 4 and 6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mentioned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second</a:t>
            </a:r>
            <a:r>
              <a:rPr lang="de-DE" dirty="0"/>
              <a:t> </a:t>
            </a:r>
            <a:r>
              <a:rPr lang="de-DE" dirty="0" err="1"/>
              <a:t>part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interview.</a:t>
            </a:r>
          </a:p>
        </p:txBody>
      </p:sp>
    </p:spTree>
    <p:extLst>
      <p:ext uri="{BB962C8B-B14F-4D97-AF65-F5344CB8AC3E}">
        <p14:creationId xmlns:p14="http://schemas.microsoft.com/office/powerpoint/2010/main" val="33069324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B6B228-5E53-4242-B098-DBF7A6BB2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Clean Energy (p. 23)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CC46576-FD9A-4629-BF9B-45FD552632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E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Look at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word</a:t>
            </a:r>
            <a:r>
              <a:rPr lang="de-DE" dirty="0"/>
              <a:t> </a:t>
            </a:r>
            <a:r>
              <a:rPr lang="de-DE" dirty="0" err="1"/>
              <a:t>partnerships</a:t>
            </a:r>
            <a:r>
              <a:rPr lang="de-DE" dirty="0"/>
              <a:t> </a:t>
            </a:r>
            <a:r>
              <a:rPr lang="de-DE" dirty="0" err="1"/>
              <a:t>related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alternative </a:t>
            </a:r>
            <a:r>
              <a:rPr lang="de-DE" dirty="0" err="1"/>
              <a:t>energy</a:t>
            </a:r>
            <a:r>
              <a:rPr lang="de-DE" dirty="0"/>
              <a:t>.  </a:t>
            </a: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word</a:t>
            </a:r>
            <a:r>
              <a:rPr lang="de-DE" dirty="0"/>
              <a:t> in </a:t>
            </a:r>
            <a:r>
              <a:rPr lang="de-DE" dirty="0" err="1"/>
              <a:t>each</a:t>
            </a:r>
            <a:r>
              <a:rPr lang="de-DE" dirty="0"/>
              <a:t> </a:t>
            </a:r>
            <a:r>
              <a:rPr lang="de-DE" dirty="0" err="1"/>
              <a:t>group</a:t>
            </a:r>
            <a:r>
              <a:rPr lang="de-DE" dirty="0"/>
              <a:t> </a:t>
            </a:r>
            <a:r>
              <a:rPr lang="de-DE" i="1" dirty="0" err="1"/>
              <a:t>cannot</a:t>
            </a:r>
            <a:r>
              <a:rPr lang="de-DE" dirty="0"/>
              <a:t> form a </a:t>
            </a:r>
            <a:r>
              <a:rPr lang="de-DE" dirty="0" err="1"/>
              <a:t>partership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word</a:t>
            </a:r>
            <a:r>
              <a:rPr lang="de-DE" dirty="0"/>
              <a:t> in </a:t>
            </a:r>
            <a:r>
              <a:rPr lang="de-DE" b="1" dirty="0" err="1"/>
              <a:t>bold</a:t>
            </a:r>
            <a:r>
              <a:rPr lang="de-DE" dirty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3064197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0C41FB-0E12-49ED-ADAF-4A6B37F16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Clean Energy (p. 23)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0949F0F-8BE2-41F0-BA03-4E9949587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E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Carbon</a:t>
            </a:r>
          </a:p>
          <a:p>
            <a:pPr marL="514350" indent="-514350">
              <a:buAutoNum type="arabicPeriod"/>
            </a:pPr>
            <a:r>
              <a:rPr lang="de-DE" dirty="0" err="1"/>
              <a:t>Consumption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Reduction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Turbine</a:t>
            </a:r>
          </a:p>
          <a:p>
            <a:pPr marL="514350" indent="-514350">
              <a:buAutoNum type="arabicPeriod"/>
            </a:pPr>
            <a:r>
              <a:rPr lang="de-DE" dirty="0" err="1"/>
              <a:t>Renewable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Photovoltaic</a:t>
            </a: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44305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C10F72-8C8E-4B73-93DD-ADB086CC6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Road </a:t>
            </a:r>
            <a:r>
              <a:rPr lang="de-DE" dirty="0" err="1"/>
              <a:t>Map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Lesson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Unit 3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1B6D67-3A49-40C8-B08B-37E8994F87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de-DE" dirty="0"/>
              <a:t>Teacher </a:t>
            </a:r>
            <a:r>
              <a:rPr lang="de-DE" b="1" dirty="0"/>
              <a:t>Input</a:t>
            </a:r>
            <a:r>
              <a:rPr lang="de-DE" dirty="0"/>
              <a:t>: Business Brief</a:t>
            </a:r>
          </a:p>
          <a:p>
            <a:pPr marL="514350" indent="-514350">
              <a:buAutoNum type="arabicPeriod"/>
            </a:pPr>
            <a:r>
              <a:rPr lang="de-DE" b="1" dirty="0"/>
              <a:t>Listening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experts</a:t>
            </a:r>
            <a:r>
              <a:rPr lang="de-DE" dirty="0"/>
              <a:t> on clean </a:t>
            </a:r>
            <a:r>
              <a:rPr lang="de-DE" dirty="0" err="1"/>
              <a:t>energy</a:t>
            </a:r>
            <a:r>
              <a:rPr lang="de-DE" dirty="0"/>
              <a:t> (</a:t>
            </a:r>
            <a:r>
              <a:rPr lang="de-DE" dirty="0" err="1"/>
              <a:t>pages</a:t>
            </a:r>
            <a:r>
              <a:rPr lang="de-DE" dirty="0"/>
              <a:t> 22 and 23)</a:t>
            </a:r>
          </a:p>
          <a:p>
            <a:pPr marL="514350" indent="-514350">
              <a:buAutoNum type="arabicPeriod"/>
            </a:pPr>
            <a:r>
              <a:rPr lang="de-DE" b="1" dirty="0"/>
              <a:t>Reading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energy</a:t>
            </a:r>
            <a:r>
              <a:rPr lang="de-DE" dirty="0"/>
              <a:t> </a:t>
            </a:r>
            <a:r>
              <a:rPr lang="de-DE" dirty="0" err="1"/>
              <a:t>policies</a:t>
            </a:r>
            <a:r>
              <a:rPr lang="de-DE" dirty="0"/>
              <a:t> in </a:t>
            </a:r>
            <a:r>
              <a:rPr lang="de-DE" dirty="0" err="1"/>
              <a:t>Norway</a:t>
            </a:r>
            <a:r>
              <a:rPr lang="de-DE" dirty="0"/>
              <a:t> (</a:t>
            </a:r>
            <a:r>
              <a:rPr lang="de-DE" dirty="0" err="1"/>
              <a:t>pages</a:t>
            </a:r>
            <a:r>
              <a:rPr lang="de-DE" dirty="0"/>
              <a:t> 24 and 25)</a:t>
            </a:r>
          </a:p>
          <a:p>
            <a:pPr marL="514350" indent="-514350">
              <a:buAutoNum type="arabicPeriod"/>
            </a:pPr>
            <a:r>
              <a:rPr lang="de-DE" dirty="0"/>
              <a:t>Learning </a:t>
            </a:r>
            <a:r>
              <a:rPr lang="de-DE" dirty="0" err="1"/>
              <a:t>useful</a:t>
            </a:r>
            <a:r>
              <a:rPr lang="de-DE" dirty="0"/>
              <a:t> </a:t>
            </a:r>
            <a:r>
              <a:rPr lang="de-DE" dirty="0" err="1"/>
              <a:t>language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taking</a:t>
            </a:r>
            <a:r>
              <a:rPr lang="de-DE" dirty="0"/>
              <a:t> </a:t>
            </a:r>
            <a:r>
              <a:rPr lang="de-DE" dirty="0" err="1"/>
              <a:t>part</a:t>
            </a:r>
            <a:r>
              <a:rPr lang="de-DE" dirty="0"/>
              <a:t> in </a:t>
            </a:r>
            <a:r>
              <a:rPr lang="de-DE" b="1" dirty="0" err="1"/>
              <a:t>meetings</a:t>
            </a:r>
            <a:r>
              <a:rPr lang="de-DE" dirty="0"/>
              <a:t> (</a:t>
            </a:r>
            <a:r>
              <a:rPr lang="de-DE" dirty="0" err="1"/>
              <a:t>pages</a:t>
            </a:r>
            <a:r>
              <a:rPr lang="de-DE" dirty="0"/>
              <a:t> 26 and 27)</a:t>
            </a:r>
          </a:p>
          <a:p>
            <a:pPr marL="514350" indent="-514350">
              <a:buAutoNum type="arabicPeriod"/>
            </a:pPr>
            <a:r>
              <a:rPr lang="de-DE" dirty="0"/>
              <a:t>Learning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layout</a:t>
            </a:r>
            <a:r>
              <a:rPr lang="de-DE" dirty="0"/>
              <a:t> and </a:t>
            </a:r>
            <a:r>
              <a:rPr lang="de-DE" dirty="0" err="1"/>
              <a:t>structure</a:t>
            </a:r>
            <a:r>
              <a:rPr lang="de-DE" dirty="0"/>
              <a:t> a </a:t>
            </a:r>
            <a:r>
              <a:rPr lang="de-DE" dirty="0" err="1"/>
              <a:t>business</a:t>
            </a:r>
            <a:r>
              <a:rPr lang="de-DE" dirty="0"/>
              <a:t> </a:t>
            </a:r>
            <a:r>
              <a:rPr lang="de-DE" b="1" dirty="0"/>
              <a:t>report</a:t>
            </a:r>
            <a:r>
              <a:rPr lang="de-DE" dirty="0"/>
              <a:t> (</a:t>
            </a:r>
            <a:r>
              <a:rPr lang="de-DE" dirty="0" err="1"/>
              <a:t>page</a:t>
            </a:r>
            <a:r>
              <a:rPr lang="de-DE" dirty="0"/>
              <a:t> 27)</a:t>
            </a:r>
          </a:p>
          <a:p>
            <a:pPr marL="514350" indent="-514350">
              <a:buAutoNum type="arabicPeriod"/>
            </a:pPr>
            <a:r>
              <a:rPr lang="de-DE" dirty="0"/>
              <a:t>Case </a:t>
            </a:r>
            <a:r>
              <a:rPr lang="de-DE" dirty="0" err="1"/>
              <a:t>study</a:t>
            </a:r>
            <a:r>
              <a:rPr lang="de-DE" dirty="0"/>
              <a:t> </a:t>
            </a:r>
            <a:r>
              <a:rPr lang="de-DE" b="1" dirty="0" err="1"/>
              <a:t>group</a:t>
            </a:r>
            <a:r>
              <a:rPr lang="de-DE" dirty="0"/>
              <a:t> </a:t>
            </a:r>
            <a:r>
              <a:rPr lang="de-DE" b="1" dirty="0" err="1"/>
              <a:t>work</a:t>
            </a:r>
            <a:r>
              <a:rPr lang="de-DE" dirty="0"/>
              <a:t> (</a:t>
            </a:r>
            <a:r>
              <a:rPr lang="de-DE" dirty="0" err="1"/>
              <a:t>pages</a:t>
            </a:r>
            <a:r>
              <a:rPr lang="de-DE" dirty="0"/>
              <a:t> 28 and 29): </a:t>
            </a:r>
            <a:r>
              <a:rPr lang="de-DE" dirty="0" err="1"/>
              <a:t>writing</a:t>
            </a:r>
            <a:r>
              <a:rPr lang="de-DE" dirty="0"/>
              <a:t> a </a:t>
            </a:r>
            <a:r>
              <a:rPr lang="de-DE" b="1" dirty="0"/>
              <a:t>report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improving</a:t>
            </a:r>
            <a:r>
              <a:rPr lang="de-DE" dirty="0"/>
              <a:t> </a:t>
            </a:r>
            <a:r>
              <a:rPr lang="de-DE" dirty="0" err="1"/>
              <a:t>energy</a:t>
            </a:r>
            <a:r>
              <a:rPr lang="de-DE" dirty="0"/>
              <a:t> </a:t>
            </a:r>
            <a:r>
              <a:rPr lang="de-DE" dirty="0" err="1"/>
              <a:t>efficiency</a:t>
            </a:r>
            <a:r>
              <a:rPr lang="de-DE" dirty="0"/>
              <a:t> at </a:t>
            </a:r>
            <a:r>
              <a:rPr lang="de-DE" dirty="0" err="1"/>
              <a:t>Tumalet</a:t>
            </a:r>
            <a:r>
              <a:rPr lang="de-DE" dirty="0"/>
              <a:t> Software.</a:t>
            </a:r>
          </a:p>
          <a:p>
            <a:pPr marL="514350" indent="-514350">
              <a:buAutoNum type="arabicPeriod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078230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C025E5-E57E-49BB-B1A0-9B1449557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Clean Energy (p. 23)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CEF3ACE-905F-4906-BC8F-225470A90A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F</a:t>
            </a:r>
          </a:p>
          <a:p>
            <a:pPr marL="0" indent="0">
              <a:buNone/>
            </a:pPr>
            <a:r>
              <a:rPr lang="de-DE" dirty="0"/>
              <a:t>Recording 1-20</a:t>
            </a:r>
          </a:p>
          <a:p>
            <a:pPr marL="0" indent="0">
              <a:buNone/>
            </a:pPr>
            <a:r>
              <a:rPr lang="de-DE" dirty="0"/>
              <a:t>Listen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experts</a:t>
            </a:r>
            <a:r>
              <a:rPr lang="de-DE" dirty="0"/>
              <a:t> </a:t>
            </a:r>
            <a:r>
              <a:rPr lang="de-DE" dirty="0" err="1"/>
              <a:t>being</a:t>
            </a:r>
            <a:r>
              <a:rPr lang="de-DE" dirty="0"/>
              <a:t> </a:t>
            </a:r>
            <a:r>
              <a:rPr lang="de-DE" dirty="0" err="1"/>
              <a:t>asked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reduction</a:t>
            </a:r>
            <a:r>
              <a:rPr lang="de-DE" dirty="0"/>
              <a:t> in </a:t>
            </a:r>
            <a:r>
              <a:rPr lang="de-DE" dirty="0" err="1"/>
              <a:t>carbon</a:t>
            </a:r>
            <a:r>
              <a:rPr lang="de-DE" dirty="0"/>
              <a:t> </a:t>
            </a:r>
            <a:r>
              <a:rPr lang="de-DE" dirty="0" err="1"/>
              <a:t>emissions</a:t>
            </a:r>
            <a:r>
              <a:rPr lang="de-DE" dirty="0"/>
              <a:t> and clean </a:t>
            </a:r>
            <a:r>
              <a:rPr lang="de-DE" dirty="0" err="1"/>
              <a:t>energy</a:t>
            </a:r>
            <a:r>
              <a:rPr lang="de-DE" dirty="0"/>
              <a:t>.  </a:t>
            </a:r>
            <a:r>
              <a:rPr lang="de-DE" dirty="0" err="1"/>
              <a:t>Choose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most</a:t>
            </a:r>
            <a:r>
              <a:rPr lang="de-DE" dirty="0"/>
              <a:t> </a:t>
            </a:r>
            <a:r>
              <a:rPr lang="de-DE" dirty="0" err="1"/>
              <a:t>accurate</a:t>
            </a:r>
            <a:r>
              <a:rPr lang="de-DE" dirty="0"/>
              <a:t> </a:t>
            </a:r>
            <a:r>
              <a:rPr lang="de-DE" dirty="0" err="1"/>
              <a:t>ending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each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3 </a:t>
            </a:r>
            <a:r>
              <a:rPr lang="de-DE" dirty="0" err="1"/>
              <a:t>sentences</a:t>
            </a:r>
            <a:r>
              <a:rPr lang="de-DE" dirty="0"/>
              <a:t> in </a:t>
            </a:r>
            <a:r>
              <a:rPr lang="de-DE" dirty="0" err="1"/>
              <a:t>exercise</a:t>
            </a:r>
            <a:r>
              <a:rPr lang="de-DE" dirty="0"/>
              <a:t> F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704499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E4F9BE-6432-4FCB-B48E-DD2F60EF6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Clean Energy (p. 23)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419321A-16AF-4DFF-8310-73B012D8D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F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B</a:t>
            </a:r>
          </a:p>
          <a:p>
            <a:pPr marL="514350" indent="-514350">
              <a:buAutoNum type="arabicPeriod"/>
            </a:pPr>
            <a:r>
              <a:rPr lang="de-DE" dirty="0"/>
              <a:t>C</a:t>
            </a:r>
          </a:p>
          <a:p>
            <a:pPr marL="514350" indent="-514350">
              <a:buAutoNum type="arabicPeriod"/>
            </a:pPr>
            <a:r>
              <a:rPr lang="de-DE" dirty="0"/>
              <a:t>A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931498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FC6789-CAFD-4E79-AA13-E9957DDFF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Clean Energy (p. 23)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02FF506-80CD-42E4-A029-046D6DF455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G</a:t>
            </a:r>
          </a:p>
          <a:p>
            <a:pPr marL="0" indent="0">
              <a:buNone/>
            </a:pPr>
            <a:r>
              <a:rPr lang="de-DE" dirty="0"/>
              <a:t>Recording 1-21</a:t>
            </a:r>
          </a:p>
          <a:p>
            <a:pPr marL="0" indent="0">
              <a:buNone/>
            </a:pPr>
            <a:r>
              <a:rPr lang="de-DE" dirty="0"/>
              <a:t>Listen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same </a:t>
            </a:r>
            <a:r>
              <a:rPr lang="de-DE" dirty="0" err="1"/>
              <a:t>speakers</a:t>
            </a:r>
            <a:r>
              <a:rPr lang="de-DE" dirty="0"/>
              <a:t> </a:t>
            </a:r>
            <a:r>
              <a:rPr lang="de-DE" dirty="0" err="1"/>
              <a:t>giving</a:t>
            </a:r>
            <a:r>
              <a:rPr lang="de-DE" dirty="0"/>
              <a:t> </a:t>
            </a:r>
            <a:r>
              <a:rPr lang="de-DE" dirty="0" err="1"/>
              <a:t>opinions</a:t>
            </a:r>
            <a:r>
              <a:rPr lang="de-DE" dirty="0"/>
              <a:t> on </a:t>
            </a:r>
            <a:r>
              <a:rPr lang="de-DE" dirty="0" err="1"/>
              <a:t>energy</a:t>
            </a:r>
            <a:r>
              <a:rPr lang="de-DE" dirty="0"/>
              <a:t> and </a:t>
            </a:r>
            <a:r>
              <a:rPr lang="de-DE" dirty="0" err="1"/>
              <a:t>correct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6 </a:t>
            </a:r>
            <a:r>
              <a:rPr lang="de-DE" dirty="0" err="1"/>
              <a:t>sentences</a:t>
            </a:r>
            <a:r>
              <a:rPr lang="de-DE" dirty="0"/>
              <a:t> in </a:t>
            </a:r>
            <a:r>
              <a:rPr lang="de-DE" dirty="0" err="1"/>
              <a:t>Exercise</a:t>
            </a:r>
            <a:r>
              <a:rPr lang="de-DE" dirty="0"/>
              <a:t> G, </a:t>
            </a:r>
            <a:r>
              <a:rPr lang="de-DE" dirty="0" err="1"/>
              <a:t>according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say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124445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7EE8CD-6554-4EAF-AE53-D66F33FCE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Clean Energy (p. 23)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A84B37D-E086-43AB-8FB8-3F5321F29A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G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Speaker 1 </a:t>
            </a:r>
            <a:r>
              <a:rPr lang="de-DE" dirty="0" err="1"/>
              <a:t>thinks</a:t>
            </a:r>
            <a:r>
              <a:rPr lang="de-DE" dirty="0"/>
              <a:t> </a:t>
            </a:r>
            <a:r>
              <a:rPr lang="de-DE" b="1" dirty="0" err="1"/>
              <a:t>manufacturing</a:t>
            </a:r>
            <a:r>
              <a:rPr lang="de-DE" b="1" dirty="0"/>
              <a:t> </a:t>
            </a:r>
            <a:r>
              <a:rPr lang="de-DE" b="1" dirty="0" err="1"/>
              <a:t>companies</a:t>
            </a:r>
            <a:r>
              <a:rPr lang="de-DE" b="1" dirty="0"/>
              <a:t> </a:t>
            </a:r>
            <a:r>
              <a:rPr lang="de-DE" dirty="0" err="1"/>
              <a:t>should</a:t>
            </a:r>
            <a:r>
              <a:rPr lang="de-DE" dirty="0"/>
              <a:t> </a:t>
            </a:r>
            <a:r>
              <a:rPr lang="de-DE" dirty="0" err="1"/>
              <a:t>make</a:t>
            </a:r>
            <a:r>
              <a:rPr lang="de-DE" dirty="0"/>
              <a:t> </a:t>
            </a:r>
            <a:r>
              <a:rPr lang="de-DE" dirty="0" err="1"/>
              <a:t>donations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offset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carbon</a:t>
            </a:r>
            <a:r>
              <a:rPr lang="de-DE" dirty="0"/>
              <a:t> </a:t>
            </a:r>
            <a:r>
              <a:rPr lang="de-DE" dirty="0" err="1"/>
              <a:t>emissions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/>
              <a:t>Speaker 2 </a:t>
            </a:r>
            <a:r>
              <a:rPr lang="de-DE" dirty="0" err="1"/>
              <a:t>says</a:t>
            </a:r>
            <a:r>
              <a:rPr lang="de-DE" dirty="0"/>
              <a:t> </a:t>
            </a:r>
            <a:r>
              <a:rPr lang="de-DE" dirty="0" err="1"/>
              <a:t>paying</a:t>
            </a:r>
            <a:r>
              <a:rPr lang="de-DE" dirty="0"/>
              <a:t> a </a:t>
            </a:r>
            <a:r>
              <a:rPr lang="de-DE" dirty="0" err="1"/>
              <a:t>carbon</a:t>
            </a:r>
            <a:r>
              <a:rPr lang="de-DE" dirty="0"/>
              <a:t> </a:t>
            </a:r>
            <a:r>
              <a:rPr lang="de-DE" dirty="0" err="1"/>
              <a:t>tax</a:t>
            </a:r>
            <a:r>
              <a:rPr lang="de-DE" dirty="0"/>
              <a:t> </a:t>
            </a:r>
            <a:r>
              <a:rPr lang="de-DE" dirty="0" err="1"/>
              <a:t>would</a:t>
            </a:r>
            <a:r>
              <a:rPr lang="de-DE" dirty="0"/>
              <a:t> </a:t>
            </a:r>
            <a:r>
              <a:rPr lang="de-DE" dirty="0" err="1"/>
              <a:t>only</a:t>
            </a:r>
            <a:r>
              <a:rPr lang="de-DE" dirty="0"/>
              <a:t> </a:t>
            </a:r>
            <a:r>
              <a:rPr lang="de-DE" dirty="0" err="1"/>
              <a:t>work</a:t>
            </a:r>
            <a:r>
              <a:rPr lang="de-DE" dirty="0"/>
              <a:t> </a:t>
            </a:r>
            <a:r>
              <a:rPr lang="de-DE" b="1" dirty="0" err="1"/>
              <a:t>if</a:t>
            </a:r>
            <a:r>
              <a:rPr lang="de-DE" b="1" dirty="0"/>
              <a:t> </a:t>
            </a:r>
            <a:r>
              <a:rPr lang="de-DE" b="1" dirty="0" err="1"/>
              <a:t>taxes</a:t>
            </a:r>
            <a:r>
              <a:rPr lang="de-DE" b="1" dirty="0"/>
              <a:t> </a:t>
            </a:r>
            <a:r>
              <a:rPr lang="de-DE" b="1" dirty="0" err="1"/>
              <a:t>were</a:t>
            </a:r>
            <a:r>
              <a:rPr lang="de-DE" b="1" dirty="0"/>
              <a:t> </a:t>
            </a:r>
            <a:r>
              <a:rPr lang="de-DE" b="1" dirty="0" err="1"/>
              <a:t>reduced</a:t>
            </a:r>
            <a:r>
              <a:rPr lang="de-DE" b="1" dirty="0"/>
              <a:t> </a:t>
            </a:r>
            <a:r>
              <a:rPr lang="de-DE" b="1" dirty="0" err="1"/>
              <a:t>elsewhere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/>
              <a:t>Speaker 3 </a:t>
            </a:r>
            <a:r>
              <a:rPr lang="de-DE" dirty="0" err="1"/>
              <a:t>insists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weathier</a:t>
            </a:r>
            <a:r>
              <a:rPr lang="de-DE" dirty="0"/>
              <a:t> countries </a:t>
            </a:r>
            <a:r>
              <a:rPr lang="de-DE" dirty="0" err="1"/>
              <a:t>should</a:t>
            </a:r>
            <a:r>
              <a:rPr lang="de-DE" dirty="0"/>
              <a:t> </a:t>
            </a:r>
            <a:r>
              <a:rPr lang="de-DE" dirty="0" err="1"/>
              <a:t>stop</a:t>
            </a:r>
            <a:r>
              <a:rPr lang="de-DE" dirty="0"/>
              <a:t> </a:t>
            </a:r>
            <a:r>
              <a:rPr lang="de-DE" b="1" dirty="0" err="1"/>
              <a:t>making</a:t>
            </a:r>
            <a:r>
              <a:rPr lang="de-DE" b="1" dirty="0"/>
              <a:t> </a:t>
            </a:r>
            <a:r>
              <a:rPr lang="de-DE" b="1" dirty="0" err="1"/>
              <a:t>demands</a:t>
            </a:r>
            <a:r>
              <a:rPr lang="de-DE" dirty="0"/>
              <a:t> on </a:t>
            </a:r>
            <a:r>
              <a:rPr lang="de-DE" dirty="0" err="1"/>
              <a:t>developing</a:t>
            </a:r>
            <a:r>
              <a:rPr lang="de-DE" dirty="0"/>
              <a:t> countries.</a:t>
            </a:r>
          </a:p>
        </p:txBody>
      </p:sp>
    </p:spTree>
    <p:extLst>
      <p:ext uri="{BB962C8B-B14F-4D97-AF65-F5344CB8AC3E}">
        <p14:creationId xmlns:p14="http://schemas.microsoft.com/office/powerpoint/2010/main" val="38976154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42C953-BD45-47CA-A9E0-9B60F8124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Listening and </a:t>
            </a:r>
            <a:r>
              <a:rPr lang="de-DE" dirty="0" err="1"/>
              <a:t>Discussion</a:t>
            </a:r>
            <a:r>
              <a:rPr lang="de-DE" dirty="0"/>
              <a:t>: Clean Energy (p. 23)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CEBC379-31D1-4EBD-A2DE-6584A1AB73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G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r>
              <a:rPr lang="de-DE" dirty="0"/>
              <a:t> (</a:t>
            </a:r>
            <a:r>
              <a:rPr lang="de-DE" dirty="0" err="1"/>
              <a:t>Continued</a:t>
            </a:r>
            <a:r>
              <a:rPr lang="de-DE" dirty="0"/>
              <a:t>)</a:t>
            </a:r>
          </a:p>
          <a:p>
            <a:pPr marL="0" indent="0">
              <a:buNone/>
            </a:pPr>
            <a:r>
              <a:rPr lang="de-DE" dirty="0"/>
              <a:t>4. Speaker3 </a:t>
            </a:r>
            <a:r>
              <a:rPr lang="de-DE" dirty="0" err="1"/>
              <a:t>points</a:t>
            </a:r>
            <a:r>
              <a:rPr lang="de-DE" dirty="0"/>
              <a:t> out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many</a:t>
            </a:r>
            <a:r>
              <a:rPr lang="de-DE" dirty="0"/>
              <a:t> </a:t>
            </a:r>
            <a:r>
              <a:rPr lang="de-DE" dirty="0" err="1"/>
              <a:t>people</a:t>
            </a:r>
            <a:r>
              <a:rPr lang="de-DE" dirty="0"/>
              <a:t> in </a:t>
            </a:r>
            <a:r>
              <a:rPr lang="de-DE" dirty="0" err="1"/>
              <a:t>developing</a:t>
            </a:r>
            <a:r>
              <a:rPr lang="de-DE" dirty="0"/>
              <a:t> countries </a:t>
            </a:r>
            <a:r>
              <a:rPr lang="de-DE" dirty="0" err="1"/>
              <a:t>stil</a:t>
            </a:r>
            <a:r>
              <a:rPr lang="de-DE" dirty="0"/>
              <a:t> </a:t>
            </a:r>
            <a:r>
              <a:rPr lang="de-DE" dirty="0" err="1"/>
              <a:t>don‘t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b="1" dirty="0"/>
              <a:t>(</a:t>
            </a:r>
            <a:r>
              <a:rPr lang="de-DE" b="1" dirty="0" err="1"/>
              <a:t>piped</a:t>
            </a:r>
            <a:r>
              <a:rPr lang="de-DE" b="1" dirty="0"/>
              <a:t>) gas and </a:t>
            </a:r>
            <a:r>
              <a:rPr lang="de-DE" b="1" dirty="0" err="1"/>
              <a:t>electricity</a:t>
            </a:r>
            <a:r>
              <a:rPr lang="de-DE" dirty="0"/>
              <a:t>.</a:t>
            </a:r>
          </a:p>
          <a:p>
            <a:pPr marL="514350" indent="-514350">
              <a:buAutoNum type="arabicPeriod" startAt="5"/>
            </a:pPr>
            <a:r>
              <a:rPr lang="de-DE" dirty="0"/>
              <a:t>Speaker 2 </a:t>
            </a:r>
            <a:r>
              <a:rPr lang="de-DE" dirty="0" err="1"/>
              <a:t>wouldn‘t</a:t>
            </a:r>
            <a:r>
              <a:rPr lang="de-DE" dirty="0"/>
              <a:t> </a:t>
            </a:r>
            <a:r>
              <a:rPr lang="de-DE" dirty="0" err="1"/>
              <a:t>mind</a:t>
            </a:r>
            <a:r>
              <a:rPr lang="de-DE" dirty="0"/>
              <a:t> </a:t>
            </a:r>
            <a:r>
              <a:rPr lang="de-DE" dirty="0" err="1"/>
              <a:t>living</a:t>
            </a:r>
            <a:r>
              <a:rPr lang="de-DE" dirty="0"/>
              <a:t> </a:t>
            </a:r>
            <a:r>
              <a:rPr lang="de-DE" dirty="0" err="1"/>
              <a:t>near</a:t>
            </a:r>
            <a:r>
              <a:rPr lang="de-DE" dirty="0"/>
              <a:t> a wind </a:t>
            </a:r>
            <a:r>
              <a:rPr lang="de-DE" dirty="0" err="1"/>
              <a:t>farm</a:t>
            </a:r>
            <a:r>
              <a:rPr lang="de-DE" dirty="0"/>
              <a:t> </a:t>
            </a:r>
            <a:r>
              <a:rPr lang="de-DE" dirty="0" err="1"/>
              <a:t>because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would</a:t>
            </a:r>
            <a:r>
              <a:rPr lang="de-DE" dirty="0"/>
              <a:t> </a:t>
            </a:r>
            <a:r>
              <a:rPr lang="de-DE" b="1" dirty="0"/>
              <a:t>bring </a:t>
            </a:r>
            <a:r>
              <a:rPr lang="de-DE" b="1" dirty="0" err="1"/>
              <a:t>employment</a:t>
            </a:r>
            <a:r>
              <a:rPr lang="de-DE" b="1" dirty="0"/>
              <a:t> (and </a:t>
            </a:r>
            <a:r>
              <a:rPr lang="de-DE" b="1" dirty="0" err="1"/>
              <a:t>services</a:t>
            </a:r>
            <a:r>
              <a:rPr lang="de-DE" b="1" dirty="0"/>
              <a:t>) </a:t>
            </a:r>
            <a:r>
              <a:rPr lang="de-DE" b="1" dirty="0" err="1"/>
              <a:t>to</a:t>
            </a:r>
            <a:r>
              <a:rPr lang="de-DE" b="1" dirty="0"/>
              <a:t> </a:t>
            </a:r>
            <a:r>
              <a:rPr lang="de-DE" b="1" dirty="0" err="1"/>
              <a:t>the</a:t>
            </a:r>
            <a:r>
              <a:rPr lang="de-DE" b="1" dirty="0"/>
              <a:t> </a:t>
            </a:r>
            <a:r>
              <a:rPr lang="de-DE" b="1" dirty="0" err="1"/>
              <a:t>area</a:t>
            </a:r>
            <a:r>
              <a:rPr lang="de-DE" dirty="0"/>
              <a:t>.</a:t>
            </a:r>
          </a:p>
          <a:p>
            <a:pPr marL="514350" indent="-514350">
              <a:buAutoNum type="arabicPeriod" startAt="5"/>
            </a:pPr>
            <a:r>
              <a:rPr lang="de-DE" dirty="0"/>
              <a:t>Speaker 3 </a:t>
            </a:r>
            <a:r>
              <a:rPr lang="de-DE" dirty="0" err="1"/>
              <a:t>says</a:t>
            </a:r>
            <a:r>
              <a:rPr lang="de-DE" dirty="0"/>
              <a:t> </a:t>
            </a:r>
            <a:r>
              <a:rPr lang="de-DE" dirty="0" err="1"/>
              <a:t>having</a:t>
            </a:r>
            <a:r>
              <a:rPr lang="de-DE" dirty="0"/>
              <a:t> wind </a:t>
            </a:r>
            <a:r>
              <a:rPr lang="de-DE" dirty="0" err="1"/>
              <a:t>turbines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better</a:t>
            </a:r>
            <a:r>
              <a:rPr lang="de-DE" dirty="0"/>
              <a:t> </a:t>
            </a:r>
            <a:r>
              <a:rPr lang="de-DE" dirty="0" err="1"/>
              <a:t>than</a:t>
            </a:r>
            <a:r>
              <a:rPr lang="de-DE" dirty="0"/>
              <a:t> </a:t>
            </a:r>
            <a:r>
              <a:rPr lang="de-DE" dirty="0" err="1"/>
              <a:t>living</a:t>
            </a:r>
            <a:r>
              <a:rPr lang="de-DE" dirty="0"/>
              <a:t> </a:t>
            </a:r>
            <a:r>
              <a:rPr lang="de-DE" dirty="0" err="1"/>
              <a:t>next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a </a:t>
            </a:r>
            <a:r>
              <a:rPr lang="de-DE" b="1" dirty="0" err="1"/>
              <a:t>nuclear</a:t>
            </a:r>
            <a:r>
              <a:rPr lang="de-DE" b="1" dirty="0"/>
              <a:t> plant / </a:t>
            </a:r>
            <a:r>
              <a:rPr lang="de-DE" b="1" dirty="0" err="1"/>
              <a:t>nuclear</a:t>
            </a:r>
            <a:r>
              <a:rPr lang="de-DE" b="1" dirty="0"/>
              <a:t> power </a:t>
            </a:r>
            <a:r>
              <a:rPr lang="de-DE" b="1" dirty="0" err="1"/>
              <a:t>station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130510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570C34-FCC9-41AB-8BC3-6144774B5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Language: „The Danger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Losing</a:t>
            </a:r>
            <a:r>
              <a:rPr lang="de-DE" dirty="0"/>
              <a:t> Touch </a:t>
            </a:r>
            <a:r>
              <a:rPr lang="de-DE" dirty="0" err="1"/>
              <a:t>with</a:t>
            </a:r>
            <a:r>
              <a:rPr lang="de-DE" dirty="0"/>
              <a:t> Reality“ (</a:t>
            </a:r>
            <a:r>
              <a:rPr lang="de-DE" dirty="0" err="1"/>
              <a:t>pages</a:t>
            </a:r>
            <a:r>
              <a:rPr lang="de-DE" dirty="0"/>
              <a:t> 24 – 25)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3851212-9FEE-4EC0-A50D-E8E2401D3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40-50 </a:t>
            </a:r>
            <a:r>
              <a:rPr lang="de-DE" dirty="0" err="1"/>
              <a:t>Minutes</a:t>
            </a: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First do </a:t>
            </a:r>
            <a:r>
              <a:rPr lang="de-DE" dirty="0" err="1"/>
              <a:t>exercise</a:t>
            </a:r>
            <a:r>
              <a:rPr lang="de-DE" dirty="0"/>
              <a:t> A on </a:t>
            </a:r>
            <a:r>
              <a:rPr lang="de-DE" dirty="0" err="1"/>
              <a:t>page</a:t>
            </a:r>
            <a:r>
              <a:rPr lang="de-DE" dirty="0"/>
              <a:t> 24 on </a:t>
            </a:r>
            <a:r>
              <a:rPr lang="de-DE" dirty="0" err="1"/>
              <a:t>your</a:t>
            </a:r>
            <a:r>
              <a:rPr lang="de-DE" dirty="0"/>
              <a:t> own.</a:t>
            </a:r>
          </a:p>
          <a:p>
            <a:pPr marL="0" indent="0">
              <a:buNone/>
            </a:pPr>
            <a:r>
              <a:rPr lang="de-DE" dirty="0" err="1"/>
              <a:t>Then</a:t>
            </a:r>
            <a:r>
              <a:rPr lang="de-DE" dirty="0"/>
              <a:t>, </a:t>
            </a:r>
            <a:r>
              <a:rPr lang="de-DE" dirty="0" err="1"/>
              <a:t>read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article</a:t>
            </a:r>
            <a:r>
              <a:rPr lang="de-DE" dirty="0"/>
              <a:t> on </a:t>
            </a:r>
            <a:r>
              <a:rPr lang="de-DE" dirty="0" err="1"/>
              <a:t>page</a:t>
            </a:r>
            <a:r>
              <a:rPr lang="de-DE" dirty="0"/>
              <a:t> 25 „The Danger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Losing</a:t>
            </a:r>
            <a:r>
              <a:rPr lang="de-DE" dirty="0"/>
              <a:t> Touch </a:t>
            </a:r>
            <a:r>
              <a:rPr lang="de-DE" dirty="0" err="1"/>
              <a:t>With</a:t>
            </a:r>
            <a:r>
              <a:rPr lang="de-DE" dirty="0"/>
              <a:t> Reality“ </a:t>
            </a:r>
            <a:r>
              <a:rPr lang="de-DE" dirty="0" err="1"/>
              <a:t>by</a:t>
            </a:r>
            <a:r>
              <a:rPr lang="de-DE" dirty="0"/>
              <a:t> Ed Crooks and do </a:t>
            </a:r>
            <a:r>
              <a:rPr lang="de-DE" dirty="0" err="1"/>
              <a:t>exercises</a:t>
            </a:r>
            <a:r>
              <a:rPr lang="de-DE" dirty="0"/>
              <a:t> B, and C.</a:t>
            </a:r>
          </a:p>
          <a:p>
            <a:pPr marL="0" indent="0">
              <a:buNone/>
            </a:pP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time, </a:t>
            </a:r>
            <a:r>
              <a:rPr lang="de-DE" dirty="0" err="1"/>
              <a:t>look</a:t>
            </a:r>
            <a:r>
              <a:rPr lang="de-DE" dirty="0"/>
              <a:t> at </a:t>
            </a:r>
            <a:r>
              <a:rPr lang="de-DE" dirty="0" err="1"/>
              <a:t>exercises</a:t>
            </a:r>
            <a:r>
              <a:rPr lang="de-DE" dirty="0"/>
              <a:t> D and E.</a:t>
            </a:r>
          </a:p>
        </p:txBody>
      </p:sp>
    </p:spTree>
    <p:extLst>
      <p:ext uri="{BB962C8B-B14F-4D97-AF65-F5344CB8AC3E}">
        <p14:creationId xmlns:p14="http://schemas.microsoft.com/office/powerpoint/2010/main" val="15022016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7B64D2-CB61-4A6E-A699-DAE3371E3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Language: „The Danger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Losing</a:t>
            </a:r>
            <a:r>
              <a:rPr lang="de-DE" dirty="0"/>
              <a:t> Touch </a:t>
            </a:r>
            <a:r>
              <a:rPr lang="de-DE" dirty="0" err="1"/>
              <a:t>with</a:t>
            </a:r>
            <a:r>
              <a:rPr lang="de-DE" dirty="0"/>
              <a:t> Reality“ (</a:t>
            </a:r>
            <a:r>
              <a:rPr lang="de-DE" dirty="0" err="1"/>
              <a:t>pages</a:t>
            </a:r>
            <a:r>
              <a:rPr lang="de-DE" dirty="0"/>
              <a:t> 24 – 25)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591E972-90C1-47A5-A7D4-28851A54DA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B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T. Helge Lund </a:t>
            </a:r>
            <a:r>
              <a:rPr lang="de-DE" dirty="0" err="1"/>
              <a:t>believes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true</a:t>
            </a:r>
            <a:r>
              <a:rPr lang="de-DE" dirty="0"/>
              <a:t>, and </a:t>
            </a:r>
            <a:r>
              <a:rPr lang="de-DE" dirty="0" err="1"/>
              <a:t>Norway</a:t>
            </a:r>
            <a:r>
              <a:rPr lang="de-DE" dirty="0"/>
              <a:t> </a:t>
            </a:r>
            <a:r>
              <a:rPr lang="de-DE" dirty="0" err="1"/>
              <a:t>has</a:t>
            </a:r>
            <a:r>
              <a:rPr lang="de-DE" dirty="0"/>
              <a:t> a </a:t>
            </a:r>
            <a:r>
              <a:rPr lang="de-DE" dirty="0" err="1"/>
              <a:t>good</a:t>
            </a:r>
            <a:r>
              <a:rPr lang="de-DE" dirty="0"/>
              <a:t> </a:t>
            </a:r>
            <a:r>
              <a:rPr lang="de-DE" dirty="0" err="1"/>
              <a:t>record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„</a:t>
            </a:r>
            <a:r>
              <a:rPr lang="de-DE" dirty="0" err="1"/>
              <a:t>curbing</a:t>
            </a:r>
            <a:r>
              <a:rPr lang="de-DE" dirty="0"/>
              <a:t>“ </a:t>
            </a:r>
            <a:r>
              <a:rPr lang="de-DE" dirty="0" err="1"/>
              <a:t>greenhouse</a:t>
            </a:r>
            <a:r>
              <a:rPr lang="de-DE" dirty="0"/>
              <a:t> gas </a:t>
            </a:r>
            <a:r>
              <a:rPr lang="de-DE" dirty="0" err="1"/>
              <a:t>emissions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being</a:t>
            </a:r>
            <a:r>
              <a:rPr lang="de-DE" dirty="0"/>
              <a:t>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thefirst</a:t>
            </a:r>
            <a:r>
              <a:rPr lang="de-DE" dirty="0"/>
              <a:t> countries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pimpose</a:t>
            </a:r>
            <a:r>
              <a:rPr lang="de-DE" dirty="0"/>
              <a:t> a </a:t>
            </a:r>
            <a:r>
              <a:rPr lang="de-DE" dirty="0" err="1"/>
              <a:t>carbon</a:t>
            </a:r>
            <a:r>
              <a:rPr lang="de-DE" dirty="0"/>
              <a:t> </a:t>
            </a:r>
            <a:r>
              <a:rPr lang="de-DE" dirty="0" err="1"/>
              <a:t>tax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/>
              <a:t>F. He </a:t>
            </a:r>
            <a:r>
              <a:rPr lang="de-DE" dirty="0" err="1"/>
              <a:t>warns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unrealistic</a:t>
            </a:r>
            <a:r>
              <a:rPr lang="de-DE" dirty="0"/>
              <a:t>, </a:t>
            </a:r>
            <a:r>
              <a:rPr lang="de-DE" dirty="0" err="1"/>
              <a:t>given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fact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our</a:t>
            </a:r>
            <a:r>
              <a:rPr lang="de-DE" dirty="0"/>
              <a:t> </a:t>
            </a:r>
            <a:r>
              <a:rPr lang="de-DE" dirty="0" err="1"/>
              <a:t>world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built</a:t>
            </a:r>
            <a:r>
              <a:rPr lang="de-DE" dirty="0"/>
              <a:t> on </a:t>
            </a:r>
            <a:r>
              <a:rPr lang="de-DE" dirty="0" err="1"/>
              <a:t>hydrocarbons</a:t>
            </a:r>
            <a:r>
              <a:rPr lang="de-DE" dirty="0"/>
              <a:t>.  He </a:t>
            </a:r>
            <a:r>
              <a:rPr lang="de-DE" dirty="0" err="1"/>
              <a:t>says</a:t>
            </a:r>
            <a:r>
              <a:rPr lang="de-DE" dirty="0"/>
              <a:t> </a:t>
            </a:r>
            <a:r>
              <a:rPr lang="de-DE" dirty="0" err="1"/>
              <a:t>it‘ll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harder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change</a:t>
            </a:r>
            <a:r>
              <a:rPr lang="de-DE" dirty="0"/>
              <a:t> </a:t>
            </a:r>
            <a:r>
              <a:rPr lang="de-DE" dirty="0" err="1"/>
              <a:t>than</a:t>
            </a:r>
            <a:r>
              <a:rPr lang="de-DE" dirty="0"/>
              <a:t> </a:t>
            </a:r>
            <a:r>
              <a:rPr lang="de-DE" dirty="0" err="1"/>
              <a:t>politicians</a:t>
            </a:r>
            <a:r>
              <a:rPr lang="de-DE" dirty="0"/>
              <a:t> and </a:t>
            </a:r>
            <a:r>
              <a:rPr lang="de-DE" dirty="0" err="1"/>
              <a:t>people</a:t>
            </a:r>
            <a:r>
              <a:rPr lang="de-DE" dirty="0"/>
              <a:t> </a:t>
            </a:r>
            <a:r>
              <a:rPr lang="de-DE" dirty="0" err="1"/>
              <a:t>realize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/>
              <a:t>T. He </a:t>
            </a:r>
            <a:r>
              <a:rPr lang="de-DE" dirty="0" err="1"/>
              <a:t>says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a </a:t>
            </a:r>
            <a:r>
              <a:rPr lang="de-DE" dirty="0" err="1"/>
              <a:t>reality</a:t>
            </a:r>
            <a:r>
              <a:rPr lang="de-DE" dirty="0"/>
              <a:t> –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world‘s</a:t>
            </a:r>
            <a:r>
              <a:rPr lang="de-DE" dirty="0"/>
              <a:t> </a:t>
            </a:r>
            <a:r>
              <a:rPr lang="de-DE" dirty="0" err="1"/>
              <a:t>population</a:t>
            </a:r>
            <a:r>
              <a:rPr lang="de-DE" dirty="0"/>
              <a:t> will </a:t>
            </a:r>
            <a:r>
              <a:rPr lang="de-DE" dirty="0" err="1"/>
              <a:t>grow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6.8 </a:t>
            </a:r>
            <a:r>
              <a:rPr lang="de-DE" dirty="0" err="1"/>
              <a:t>billion</a:t>
            </a:r>
            <a:r>
              <a:rPr lang="de-DE" dirty="0"/>
              <a:t> </a:t>
            </a:r>
            <a:r>
              <a:rPr lang="de-DE" dirty="0" err="1"/>
              <a:t>today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9 </a:t>
            </a:r>
            <a:r>
              <a:rPr lang="de-DE" dirty="0" err="1"/>
              <a:t>billion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2050, and </a:t>
            </a:r>
            <a:r>
              <a:rPr lang="de-DE" dirty="0" err="1"/>
              <a:t>economic</a:t>
            </a:r>
            <a:r>
              <a:rPr lang="de-DE" dirty="0"/>
              <a:t> </a:t>
            </a:r>
            <a:r>
              <a:rPr lang="de-DE" dirty="0" err="1"/>
              <a:t>development</a:t>
            </a:r>
            <a:r>
              <a:rPr lang="de-DE" dirty="0"/>
              <a:t> </a:t>
            </a:r>
            <a:r>
              <a:rPr lang="de-DE" dirty="0" err="1"/>
              <a:t>means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people</a:t>
            </a:r>
            <a:r>
              <a:rPr lang="de-DE" dirty="0"/>
              <a:t> will </a:t>
            </a:r>
            <a:r>
              <a:rPr lang="de-DE" dirty="0" err="1"/>
              <a:t>need</a:t>
            </a:r>
            <a:r>
              <a:rPr lang="de-DE" dirty="0"/>
              <a:t> </a:t>
            </a:r>
            <a:r>
              <a:rPr lang="de-DE" dirty="0" err="1"/>
              <a:t>energy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cars</a:t>
            </a:r>
            <a:r>
              <a:rPr lang="de-DE" dirty="0"/>
              <a:t> and </a:t>
            </a:r>
            <a:r>
              <a:rPr lang="de-DE" dirty="0" err="1"/>
              <a:t>domestic</a:t>
            </a:r>
            <a:r>
              <a:rPr lang="de-DE" dirty="0"/>
              <a:t> </a:t>
            </a:r>
            <a:r>
              <a:rPr lang="de-DE" dirty="0" err="1"/>
              <a:t>appliances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429976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EA71EC-C9BF-4EB1-A2A3-74389CFEC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Language: „The Danger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Losing</a:t>
            </a:r>
            <a:r>
              <a:rPr lang="de-DE" dirty="0"/>
              <a:t> Touch </a:t>
            </a:r>
            <a:r>
              <a:rPr lang="de-DE" dirty="0" err="1"/>
              <a:t>with</a:t>
            </a:r>
            <a:r>
              <a:rPr lang="de-DE" dirty="0"/>
              <a:t> Reality“ (</a:t>
            </a:r>
            <a:r>
              <a:rPr lang="de-DE" dirty="0" err="1"/>
              <a:t>pages</a:t>
            </a:r>
            <a:r>
              <a:rPr lang="de-DE" dirty="0"/>
              <a:t> 24 – 25)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FA12662-AC0B-4112-927A-496CCEE479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B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r>
              <a:rPr lang="de-DE" dirty="0"/>
              <a:t> (</a:t>
            </a:r>
            <a:r>
              <a:rPr lang="de-DE" dirty="0" err="1"/>
              <a:t>Continued</a:t>
            </a:r>
            <a:r>
              <a:rPr lang="de-DE" dirty="0"/>
              <a:t>)</a:t>
            </a:r>
          </a:p>
          <a:p>
            <a:pPr marL="514350" indent="-514350">
              <a:buAutoNum type="arabicPeriod" startAt="4"/>
            </a:pPr>
            <a:r>
              <a:rPr lang="de-DE" dirty="0"/>
              <a:t>F. He </a:t>
            </a:r>
            <a:r>
              <a:rPr lang="de-DE" dirty="0" err="1"/>
              <a:t>argues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not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case</a:t>
            </a:r>
            <a:r>
              <a:rPr lang="de-DE" dirty="0"/>
              <a:t>.  Oil and gas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far</a:t>
            </a:r>
            <a:r>
              <a:rPr lang="de-DE" dirty="0"/>
              <a:t> </a:t>
            </a:r>
            <a:r>
              <a:rPr lang="de-DE" dirty="0" err="1"/>
              <a:t>easier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extract</a:t>
            </a:r>
            <a:r>
              <a:rPr lang="de-DE" dirty="0"/>
              <a:t>, </a:t>
            </a:r>
            <a:r>
              <a:rPr lang="de-DE" dirty="0" err="1"/>
              <a:t>transport</a:t>
            </a:r>
            <a:r>
              <a:rPr lang="de-DE" dirty="0"/>
              <a:t>, </a:t>
            </a:r>
            <a:r>
              <a:rPr lang="de-DE" dirty="0" err="1"/>
              <a:t>store</a:t>
            </a:r>
            <a:r>
              <a:rPr lang="de-DE" dirty="0"/>
              <a:t> and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than</a:t>
            </a:r>
            <a:r>
              <a:rPr lang="de-DE" dirty="0"/>
              <a:t>  </a:t>
            </a:r>
            <a:r>
              <a:rPr lang="de-DE" dirty="0" err="1"/>
              <a:t>the</a:t>
            </a:r>
            <a:r>
              <a:rPr lang="de-DE" dirty="0"/>
              <a:t> alternative </a:t>
            </a:r>
            <a:r>
              <a:rPr lang="de-DE" dirty="0" err="1"/>
              <a:t>energies</a:t>
            </a:r>
            <a:r>
              <a:rPr lang="de-DE" dirty="0"/>
              <a:t> </a:t>
            </a:r>
            <a:r>
              <a:rPr lang="de-DE" dirty="0" err="1"/>
              <a:t>currently</a:t>
            </a:r>
            <a:r>
              <a:rPr lang="de-DE" dirty="0"/>
              <a:t> </a:t>
            </a:r>
            <a:r>
              <a:rPr lang="de-DE" dirty="0" err="1"/>
              <a:t>available</a:t>
            </a:r>
            <a:r>
              <a:rPr lang="de-DE" dirty="0"/>
              <a:t>.</a:t>
            </a:r>
          </a:p>
          <a:p>
            <a:pPr marL="514350" indent="-514350">
              <a:buAutoNum type="arabicPeriod" startAt="4"/>
            </a:pPr>
            <a:r>
              <a:rPr lang="de-DE" dirty="0"/>
              <a:t>F. He </a:t>
            </a:r>
            <a:r>
              <a:rPr lang="de-DE" dirty="0" err="1"/>
              <a:t>doesn‘t</a:t>
            </a:r>
            <a:r>
              <a:rPr lang="de-DE" dirty="0"/>
              <a:t> </a:t>
            </a:r>
            <a:r>
              <a:rPr lang="de-DE" dirty="0" err="1"/>
              <a:t>believe</a:t>
            </a:r>
            <a:r>
              <a:rPr lang="de-DE" dirty="0"/>
              <a:t> private </a:t>
            </a:r>
            <a:r>
              <a:rPr lang="de-DE" dirty="0" err="1"/>
              <a:t>companies</a:t>
            </a:r>
            <a:r>
              <a:rPr lang="de-DE" dirty="0"/>
              <a:t> </a:t>
            </a:r>
            <a:r>
              <a:rPr lang="de-DE" dirty="0" err="1"/>
              <a:t>need</a:t>
            </a:r>
            <a:r>
              <a:rPr lang="de-DE" dirty="0"/>
              <a:t> </a:t>
            </a:r>
            <a:r>
              <a:rPr lang="de-DE" dirty="0" err="1"/>
              <a:t>government</a:t>
            </a:r>
            <a:r>
              <a:rPr lang="de-DE" dirty="0"/>
              <a:t> support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make</a:t>
            </a:r>
            <a:r>
              <a:rPr lang="de-DE" dirty="0"/>
              <a:t> </a:t>
            </a:r>
            <a:r>
              <a:rPr lang="de-DE" dirty="0" err="1"/>
              <a:t>technologicl</a:t>
            </a:r>
            <a:r>
              <a:rPr lang="de-DE" dirty="0"/>
              <a:t> </a:t>
            </a:r>
            <a:r>
              <a:rPr lang="de-DE" dirty="0" err="1"/>
              <a:t>advances</a:t>
            </a:r>
            <a:r>
              <a:rPr lang="de-DE" dirty="0"/>
              <a:t>.  He </a:t>
            </a:r>
            <a:r>
              <a:rPr lang="de-DE" dirty="0" err="1"/>
              <a:t>thinks</a:t>
            </a:r>
            <a:r>
              <a:rPr lang="de-DE" dirty="0"/>
              <a:t> </a:t>
            </a:r>
            <a:r>
              <a:rPr lang="de-DE" dirty="0" err="1"/>
              <a:t>competition</a:t>
            </a:r>
            <a:r>
              <a:rPr lang="de-DE" dirty="0"/>
              <a:t> </a:t>
            </a:r>
            <a:r>
              <a:rPr lang="de-DE" dirty="0" err="1"/>
              <a:t>between</a:t>
            </a:r>
            <a:r>
              <a:rPr lang="de-DE" dirty="0"/>
              <a:t> </a:t>
            </a:r>
            <a:r>
              <a:rPr lang="de-DE" dirty="0" err="1"/>
              <a:t>companies</a:t>
            </a:r>
            <a:r>
              <a:rPr lang="de-DE" dirty="0"/>
              <a:t> and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market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drives</a:t>
            </a:r>
            <a:r>
              <a:rPr lang="de-DE" dirty="0"/>
              <a:t> </a:t>
            </a:r>
            <a:r>
              <a:rPr lang="de-DE" dirty="0" err="1"/>
              <a:t>technological</a:t>
            </a:r>
            <a:r>
              <a:rPr lang="de-DE" dirty="0"/>
              <a:t> </a:t>
            </a:r>
            <a:r>
              <a:rPr lang="de-DE" dirty="0" err="1"/>
              <a:t>advances</a:t>
            </a:r>
            <a:r>
              <a:rPr lang="de-DE" dirty="0"/>
              <a:t>, not </a:t>
            </a:r>
            <a:r>
              <a:rPr lang="de-DE" dirty="0" err="1"/>
              <a:t>political</a:t>
            </a:r>
            <a:r>
              <a:rPr lang="de-DE" dirty="0"/>
              <a:t> initiatives.</a:t>
            </a:r>
          </a:p>
          <a:p>
            <a:pPr marL="514350" indent="-514350">
              <a:buAutoNum type="arabicPeriod" startAt="4"/>
            </a:pPr>
            <a:r>
              <a:rPr lang="de-DE" dirty="0"/>
              <a:t>T.  He </a:t>
            </a:r>
            <a:r>
              <a:rPr lang="de-DE" dirty="0" err="1"/>
              <a:t>says</a:t>
            </a:r>
            <a:r>
              <a:rPr lang="de-DE" dirty="0"/>
              <a:t> </a:t>
            </a:r>
            <a:r>
              <a:rPr lang="de-DE" dirty="0" err="1"/>
              <a:t>oil</a:t>
            </a:r>
            <a:r>
              <a:rPr lang="de-DE" dirty="0"/>
              <a:t> and gas will </a:t>
            </a:r>
            <a:r>
              <a:rPr lang="de-DE" dirty="0" err="1"/>
              <a:t>get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expensive,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supply</a:t>
            </a:r>
            <a:r>
              <a:rPr lang="de-DE" dirty="0"/>
              <a:t> will </a:t>
            </a:r>
            <a:r>
              <a:rPr lang="de-DE" dirty="0" err="1"/>
              <a:t>decrease</a:t>
            </a:r>
            <a:r>
              <a:rPr lang="de-DE" dirty="0"/>
              <a:t> and </a:t>
            </a:r>
            <a:r>
              <a:rPr lang="de-DE" dirty="0" err="1"/>
              <a:t>people</a:t>
            </a:r>
            <a:r>
              <a:rPr lang="de-DE" dirty="0"/>
              <a:t> will </a:t>
            </a:r>
            <a:r>
              <a:rPr lang="de-DE" dirty="0" err="1"/>
              <a:t>need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consume</a:t>
            </a:r>
            <a:r>
              <a:rPr lang="de-DE" dirty="0"/>
              <a:t> </a:t>
            </a:r>
            <a:r>
              <a:rPr lang="de-DE" dirty="0" err="1"/>
              <a:t>less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006532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373B64-C1A8-4046-A4CD-5774633A1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Reading and Language: „The Danger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Losing</a:t>
            </a:r>
            <a:r>
              <a:rPr lang="de-DE" dirty="0"/>
              <a:t> Touch </a:t>
            </a:r>
            <a:r>
              <a:rPr lang="de-DE" dirty="0" err="1"/>
              <a:t>with</a:t>
            </a:r>
            <a:r>
              <a:rPr lang="de-DE" dirty="0"/>
              <a:t> Reality“ (</a:t>
            </a:r>
            <a:r>
              <a:rPr lang="de-DE" dirty="0" err="1"/>
              <a:t>pages</a:t>
            </a:r>
            <a:r>
              <a:rPr lang="de-DE" dirty="0"/>
              <a:t> 24 – 25)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1C94244-2555-43B0-BECC-0E2FDFBB2A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C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Moving </a:t>
            </a:r>
            <a:r>
              <a:rPr lang="de-DE" dirty="0" err="1"/>
              <a:t>away</a:t>
            </a:r>
            <a:r>
              <a:rPr lang="de-DE" dirty="0"/>
              <a:t> (</a:t>
            </a:r>
            <a:r>
              <a:rPr lang="de-DE" dirty="0" err="1"/>
              <a:t>from</a:t>
            </a:r>
            <a:r>
              <a:rPr lang="de-DE" dirty="0"/>
              <a:t>)</a:t>
            </a:r>
          </a:p>
          <a:p>
            <a:pPr marL="514350" indent="-514350">
              <a:buAutoNum type="arabicPeriod"/>
            </a:pPr>
            <a:r>
              <a:rPr lang="de-DE" dirty="0"/>
              <a:t>Die-</a:t>
            </a:r>
            <a:r>
              <a:rPr lang="de-DE" dirty="0" err="1"/>
              <a:t>hard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Engage</a:t>
            </a:r>
            <a:r>
              <a:rPr lang="de-DE" dirty="0"/>
              <a:t> </a:t>
            </a:r>
            <a:r>
              <a:rPr lang="de-DE" dirty="0" err="1"/>
              <a:t>with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Curbing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Weaning</a:t>
            </a:r>
            <a:r>
              <a:rPr lang="de-DE" dirty="0"/>
              <a:t> … off</a:t>
            </a:r>
          </a:p>
          <a:p>
            <a:pPr marL="514350" indent="-514350">
              <a:buAutoNum type="arabicPeriod"/>
            </a:pPr>
            <a:r>
              <a:rPr lang="de-DE" dirty="0"/>
              <a:t>Set </a:t>
            </a:r>
            <a:r>
              <a:rPr lang="de-DE" dirty="0" err="1"/>
              <a:t>to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Watchdog</a:t>
            </a:r>
          </a:p>
          <a:p>
            <a:pPr marL="514350" indent="-514350">
              <a:buAutoNum type="arabicPeriod"/>
            </a:pPr>
            <a:r>
              <a:rPr lang="de-DE" dirty="0" err="1"/>
              <a:t>Deny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Highlights</a:t>
            </a:r>
          </a:p>
          <a:p>
            <a:pPr marL="514350" indent="-514350">
              <a:buAutoNum type="arabicPeriod"/>
            </a:pPr>
            <a:r>
              <a:rPr lang="de-DE" dirty="0" err="1"/>
              <a:t>Stifle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Setting</a:t>
            </a:r>
          </a:p>
          <a:p>
            <a:pPr marL="514350" indent="-514350">
              <a:buAutoNum type="arabicPeriod"/>
            </a:pPr>
            <a:r>
              <a:rPr lang="de-DE" dirty="0"/>
              <a:t>Come 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with</a:t>
            </a:r>
            <a:endParaRPr lang="de-DE" dirty="0"/>
          </a:p>
          <a:p>
            <a:pPr marL="514350" indent="-514350">
              <a:buAutoNum type="arabicPeriod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997113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DD64BF-7C07-4079-951B-6968B8B5D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</a:t>
            </a:r>
            <a:r>
              <a:rPr lang="de-DE" dirty="0" err="1"/>
              <a:t>Decision</a:t>
            </a:r>
            <a:r>
              <a:rPr lang="de-DE" dirty="0"/>
              <a:t>-Making (</a:t>
            </a:r>
            <a:r>
              <a:rPr lang="de-DE" dirty="0" err="1"/>
              <a:t>pages</a:t>
            </a:r>
            <a:r>
              <a:rPr lang="de-DE" dirty="0"/>
              <a:t> 26-27)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45E46A1-FEBE-4E51-B6C1-3C2274FA55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B</a:t>
            </a:r>
          </a:p>
          <a:p>
            <a:pPr marL="0" indent="0">
              <a:buNone/>
            </a:pP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these</a:t>
            </a:r>
            <a:r>
              <a:rPr lang="de-DE" dirty="0"/>
              <a:t> </a:t>
            </a:r>
            <a:r>
              <a:rPr lang="de-DE" dirty="0" err="1"/>
              <a:t>statements</a:t>
            </a:r>
            <a:r>
              <a:rPr lang="de-DE" dirty="0"/>
              <a:t> </a:t>
            </a:r>
            <a:r>
              <a:rPr lang="de-DE" dirty="0" err="1"/>
              <a:t>best</a:t>
            </a:r>
            <a:r>
              <a:rPr lang="de-DE" dirty="0"/>
              <a:t> </a:t>
            </a:r>
            <a:r>
              <a:rPr lang="de-DE" dirty="0" err="1"/>
              <a:t>describes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happens</a:t>
            </a:r>
            <a:r>
              <a:rPr lang="de-DE" dirty="0"/>
              <a:t> in </a:t>
            </a:r>
            <a:r>
              <a:rPr lang="de-DE" dirty="0" err="1"/>
              <a:t>meetings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attend</a:t>
            </a:r>
            <a:r>
              <a:rPr lang="de-DE" dirty="0"/>
              <a:t>?</a:t>
            </a:r>
          </a:p>
          <a:p>
            <a:pPr marL="514350" indent="-514350">
              <a:buAutoNum type="arabicPeriod"/>
            </a:pPr>
            <a:r>
              <a:rPr lang="de-DE" dirty="0" err="1"/>
              <a:t>Decisions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already</a:t>
            </a:r>
            <a:r>
              <a:rPr lang="de-DE" dirty="0"/>
              <a:t> </a:t>
            </a:r>
            <a:r>
              <a:rPr lang="de-DE" dirty="0" err="1"/>
              <a:t>made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managers</a:t>
            </a:r>
            <a:r>
              <a:rPr lang="de-DE" dirty="0"/>
              <a:t> </a:t>
            </a:r>
            <a:r>
              <a:rPr lang="de-DE" dirty="0" err="1"/>
              <a:t>beforehand</a:t>
            </a:r>
            <a:r>
              <a:rPr lang="de-DE" dirty="0"/>
              <a:t>.  Most </a:t>
            </a:r>
            <a:r>
              <a:rPr lang="de-DE" dirty="0" err="1"/>
              <a:t>meetings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just informative.</a:t>
            </a:r>
          </a:p>
          <a:p>
            <a:pPr marL="514350" indent="-514350">
              <a:buAutoNum type="arabicPeriod"/>
            </a:pPr>
            <a:r>
              <a:rPr lang="de-DE" dirty="0"/>
              <a:t>Meetings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generally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best</a:t>
            </a:r>
            <a:r>
              <a:rPr lang="de-DE" dirty="0"/>
              <a:t> </a:t>
            </a:r>
            <a:r>
              <a:rPr lang="de-DE" dirty="0" err="1"/>
              <a:t>place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take</a:t>
            </a:r>
            <a:r>
              <a:rPr lang="de-DE" dirty="0"/>
              <a:t> </a:t>
            </a:r>
            <a:r>
              <a:rPr lang="de-DE" dirty="0" err="1"/>
              <a:t>important</a:t>
            </a:r>
            <a:r>
              <a:rPr lang="de-DE" dirty="0"/>
              <a:t> </a:t>
            </a:r>
            <a:r>
              <a:rPr lang="de-DE" dirty="0" err="1"/>
              <a:t>decisions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/>
              <a:t>Not </a:t>
            </a:r>
            <a:r>
              <a:rPr lang="de-DE" dirty="0" err="1"/>
              <a:t>everyone‘s</a:t>
            </a:r>
            <a:r>
              <a:rPr lang="de-DE" dirty="0"/>
              <a:t> </a:t>
            </a:r>
            <a:r>
              <a:rPr lang="de-DE" dirty="0" err="1"/>
              <a:t>opinion</a:t>
            </a:r>
            <a:r>
              <a:rPr lang="de-DE" dirty="0"/>
              <a:t> </a:t>
            </a:r>
            <a:r>
              <a:rPr lang="de-DE" dirty="0" err="1"/>
              <a:t>carries</a:t>
            </a:r>
            <a:r>
              <a:rPr lang="de-DE" dirty="0"/>
              <a:t> </a:t>
            </a:r>
            <a:r>
              <a:rPr lang="de-DE" dirty="0" err="1"/>
              <a:t>equal</a:t>
            </a:r>
            <a:r>
              <a:rPr lang="de-DE" dirty="0"/>
              <a:t> </a:t>
            </a:r>
            <a:r>
              <a:rPr lang="de-DE" dirty="0" err="1"/>
              <a:t>weight</a:t>
            </a:r>
            <a:r>
              <a:rPr lang="de-DE" dirty="0"/>
              <a:t> </a:t>
            </a:r>
            <a:r>
              <a:rPr lang="de-DE" dirty="0" err="1"/>
              <a:t>when</a:t>
            </a:r>
            <a:r>
              <a:rPr lang="de-DE" dirty="0"/>
              <a:t> </a:t>
            </a:r>
            <a:r>
              <a:rPr lang="de-DE" dirty="0" err="1"/>
              <a:t>we‘re</a:t>
            </a:r>
            <a:r>
              <a:rPr lang="de-DE" dirty="0"/>
              <a:t> </a:t>
            </a:r>
            <a:r>
              <a:rPr lang="de-DE" dirty="0" err="1"/>
              <a:t>deciding</a:t>
            </a:r>
            <a:r>
              <a:rPr lang="de-DE" dirty="0"/>
              <a:t> </a:t>
            </a:r>
            <a:r>
              <a:rPr lang="de-DE" dirty="0" err="1"/>
              <a:t>issues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takes</a:t>
            </a:r>
            <a:r>
              <a:rPr lang="de-DE" dirty="0"/>
              <a:t> a </a:t>
            </a:r>
            <a:r>
              <a:rPr lang="de-DE" dirty="0" err="1"/>
              <a:t>lot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convincing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me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change</a:t>
            </a:r>
            <a:r>
              <a:rPr lang="de-DE" dirty="0"/>
              <a:t> </a:t>
            </a:r>
            <a:r>
              <a:rPr lang="de-DE" dirty="0" err="1"/>
              <a:t>my</a:t>
            </a:r>
            <a:r>
              <a:rPr lang="de-DE" dirty="0"/>
              <a:t> </a:t>
            </a:r>
            <a:r>
              <a:rPr lang="de-DE" dirty="0" err="1"/>
              <a:t>mind</a:t>
            </a:r>
            <a:r>
              <a:rPr lang="de-DE" dirty="0"/>
              <a:t> </a:t>
            </a:r>
            <a:r>
              <a:rPr lang="de-DE" dirty="0" err="1"/>
              <a:t>during</a:t>
            </a:r>
            <a:r>
              <a:rPr lang="de-DE" dirty="0"/>
              <a:t> a </a:t>
            </a:r>
            <a:r>
              <a:rPr lang="de-DE" dirty="0" err="1"/>
              <a:t>meeting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 err="1"/>
              <a:t>Arguing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a </a:t>
            </a:r>
            <a:r>
              <a:rPr lang="de-DE" dirty="0" err="1"/>
              <a:t>healthy</a:t>
            </a:r>
            <a:r>
              <a:rPr lang="de-DE" dirty="0"/>
              <a:t> </a:t>
            </a:r>
            <a:r>
              <a:rPr lang="de-DE" dirty="0" err="1"/>
              <a:t>part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trying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solve</a:t>
            </a:r>
            <a:r>
              <a:rPr lang="de-DE" dirty="0"/>
              <a:t> </a:t>
            </a:r>
            <a:r>
              <a:rPr lang="de-DE" dirty="0" err="1"/>
              <a:t>problems</a:t>
            </a:r>
            <a:r>
              <a:rPr lang="de-DE" dirty="0"/>
              <a:t> and </a:t>
            </a:r>
            <a:r>
              <a:rPr lang="de-DE" dirty="0" err="1"/>
              <a:t>reach</a:t>
            </a:r>
            <a:r>
              <a:rPr lang="de-DE" dirty="0"/>
              <a:t> </a:t>
            </a:r>
            <a:r>
              <a:rPr lang="de-DE" dirty="0" err="1"/>
              <a:t>decisions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 err="1"/>
              <a:t>It‘s</a:t>
            </a:r>
            <a:r>
              <a:rPr lang="de-DE" dirty="0"/>
              <a:t> not </a:t>
            </a:r>
            <a:r>
              <a:rPr lang="de-DE" dirty="0" err="1"/>
              <a:t>always</a:t>
            </a:r>
            <a:r>
              <a:rPr lang="de-DE" dirty="0"/>
              <a:t> </a:t>
            </a:r>
            <a:r>
              <a:rPr lang="de-DE" dirty="0" err="1"/>
              <a:t>clear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decisions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been</a:t>
            </a:r>
            <a:r>
              <a:rPr lang="de-DE" dirty="0"/>
              <a:t> </a:t>
            </a:r>
            <a:r>
              <a:rPr lang="de-DE" dirty="0" err="1"/>
              <a:t>made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responsible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carrying</a:t>
            </a:r>
            <a:r>
              <a:rPr lang="de-DE" dirty="0"/>
              <a:t> </a:t>
            </a:r>
            <a:r>
              <a:rPr lang="de-DE" dirty="0" err="1"/>
              <a:t>them</a:t>
            </a:r>
            <a:r>
              <a:rPr lang="de-DE" dirty="0"/>
              <a:t> out.</a:t>
            </a:r>
          </a:p>
          <a:p>
            <a:pPr marL="514350" indent="-514350">
              <a:buAutoNum type="arabicPeriod"/>
            </a:pPr>
            <a:r>
              <a:rPr lang="de-DE" dirty="0" err="1"/>
              <a:t>Humour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a </a:t>
            </a:r>
            <a:r>
              <a:rPr lang="de-DE" dirty="0" err="1"/>
              <a:t>good</a:t>
            </a:r>
            <a:r>
              <a:rPr lang="de-DE" dirty="0"/>
              <a:t> </a:t>
            </a:r>
            <a:r>
              <a:rPr lang="de-DE" dirty="0" err="1"/>
              <a:t>way</a:t>
            </a:r>
            <a:r>
              <a:rPr lang="de-DE" dirty="0"/>
              <a:t> </a:t>
            </a:r>
            <a:r>
              <a:rPr lang="de-DE" dirty="0" err="1"/>
              <a:t>torelease</a:t>
            </a:r>
            <a:r>
              <a:rPr lang="de-DE" dirty="0"/>
              <a:t> </a:t>
            </a:r>
            <a:r>
              <a:rPr lang="de-DE" dirty="0" err="1"/>
              <a:t>tension</a:t>
            </a:r>
            <a:r>
              <a:rPr lang="de-DE" dirty="0"/>
              <a:t> </a:t>
            </a:r>
            <a:r>
              <a:rPr lang="de-DE" dirty="0" err="1"/>
              <a:t>during</a:t>
            </a:r>
            <a:r>
              <a:rPr lang="de-DE" dirty="0"/>
              <a:t> </a:t>
            </a:r>
            <a:r>
              <a:rPr lang="de-DE" dirty="0" err="1"/>
              <a:t>heated</a:t>
            </a:r>
            <a:r>
              <a:rPr lang="de-DE" dirty="0"/>
              <a:t> </a:t>
            </a:r>
            <a:r>
              <a:rPr lang="de-DE" dirty="0" err="1"/>
              <a:t>discussions</a:t>
            </a:r>
            <a:r>
              <a:rPr lang="de-DE" dirty="0"/>
              <a:t> at </a:t>
            </a:r>
            <a:r>
              <a:rPr lang="de-DE" dirty="0" err="1"/>
              <a:t>meetings</a:t>
            </a:r>
            <a:r>
              <a:rPr lang="de-DE" dirty="0"/>
              <a:t>.</a:t>
            </a:r>
          </a:p>
          <a:p>
            <a:pPr marL="514350" indent="-514350">
              <a:buAutoNum type="arabicPeriod"/>
            </a:pPr>
            <a:r>
              <a:rPr lang="de-DE" dirty="0" err="1"/>
              <a:t>Participants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sometimes</a:t>
            </a:r>
            <a:r>
              <a:rPr lang="de-DE" dirty="0"/>
              <a:t> </a:t>
            </a:r>
            <a:r>
              <a:rPr lang="de-DE" dirty="0" err="1"/>
              <a:t>reluctant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put</a:t>
            </a:r>
            <a:r>
              <a:rPr lang="de-DE" dirty="0"/>
              <a:t> </a:t>
            </a:r>
            <a:r>
              <a:rPr lang="de-DE" dirty="0" err="1"/>
              <a:t>forward</a:t>
            </a:r>
            <a:r>
              <a:rPr lang="de-DE" dirty="0"/>
              <a:t> </a:t>
            </a:r>
            <a:r>
              <a:rPr lang="de-DE" dirty="0" err="1"/>
              <a:t>proposals</a:t>
            </a:r>
            <a:r>
              <a:rPr lang="de-DE" dirty="0"/>
              <a:t> </a:t>
            </a:r>
            <a:r>
              <a:rPr lang="de-DE" dirty="0" err="1"/>
              <a:t>because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might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criticised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87566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88C26C-10BE-47AF-9A9F-3FF029F6B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7FAD7EB-59B3-4482-851B-51CB256ED4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The </a:t>
            </a:r>
            <a:r>
              <a:rPr lang="de-DE" dirty="0" err="1"/>
              <a:t>debate</a:t>
            </a:r>
            <a:r>
              <a:rPr lang="de-DE" dirty="0"/>
              <a:t> on </a:t>
            </a:r>
            <a:r>
              <a:rPr lang="de-DE" dirty="0" err="1"/>
              <a:t>current</a:t>
            </a:r>
            <a:r>
              <a:rPr lang="de-DE" dirty="0"/>
              <a:t> </a:t>
            </a:r>
            <a:r>
              <a:rPr lang="de-DE" dirty="0" err="1"/>
              <a:t>energy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dominated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b="1" dirty="0" err="1"/>
              <a:t>oil</a:t>
            </a:r>
            <a:r>
              <a:rPr lang="de-DE" dirty="0"/>
              <a:t>.  Many </a:t>
            </a:r>
            <a:r>
              <a:rPr lang="de-DE" dirty="0" err="1"/>
              <a:t>experts</a:t>
            </a:r>
            <a:r>
              <a:rPr lang="de-DE" dirty="0"/>
              <a:t> </a:t>
            </a:r>
            <a:r>
              <a:rPr lang="de-DE" dirty="0" err="1"/>
              <a:t>predict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reaching</a:t>
            </a:r>
            <a:r>
              <a:rPr lang="de-DE" dirty="0"/>
              <a:t> </a:t>
            </a:r>
            <a:r>
              <a:rPr lang="de-DE" b="1" dirty="0" err="1"/>
              <a:t>peak</a:t>
            </a:r>
            <a:r>
              <a:rPr lang="de-DE" b="1" dirty="0"/>
              <a:t> </a:t>
            </a:r>
            <a:r>
              <a:rPr lang="de-DE" b="1" dirty="0" err="1"/>
              <a:t>oil</a:t>
            </a:r>
            <a:r>
              <a:rPr lang="de-DE" dirty="0"/>
              <a:t>,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point</a:t>
            </a:r>
            <a:r>
              <a:rPr lang="de-DE" dirty="0"/>
              <a:t> at </a:t>
            </a: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production</a:t>
            </a:r>
            <a:r>
              <a:rPr lang="de-DE" dirty="0"/>
              <a:t> will </a:t>
            </a:r>
            <a:r>
              <a:rPr lang="de-DE" dirty="0" err="1"/>
              <a:t>reach</a:t>
            </a:r>
            <a:r>
              <a:rPr lang="de-DE" dirty="0"/>
              <a:t> </a:t>
            </a:r>
            <a:r>
              <a:rPr lang="de-DE" dirty="0" err="1"/>
              <a:t>its</a:t>
            </a:r>
            <a:r>
              <a:rPr lang="de-DE" dirty="0"/>
              <a:t> </a:t>
            </a:r>
            <a:r>
              <a:rPr lang="de-DE" dirty="0" err="1"/>
              <a:t>highest</a:t>
            </a:r>
            <a:r>
              <a:rPr lang="de-DE" dirty="0"/>
              <a:t> </a:t>
            </a:r>
            <a:r>
              <a:rPr lang="de-DE" dirty="0" err="1"/>
              <a:t>point</a:t>
            </a:r>
            <a:r>
              <a:rPr lang="de-DE" dirty="0"/>
              <a:t>,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no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reserves</a:t>
            </a:r>
            <a:r>
              <a:rPr lang="de-DE" dirty="0"/>
              <a:t> will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found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replace</a:t>
            </a:r>
            <a:r>
              <a:rPr lang="de-DE" dirty="0"/>
              <a:t> </a:t>
            </a:r>
            <a:r>
              <a:rPr lang="de-DE" dirty="0" err="1"/>
              <a:t>those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been</a:t>
            </a:r>
            <a:r>
              <a:rPr lang="de-DE" dirty="0"/>
              <a:t> </a:t>
            </a:r>
            <a:r>
              <a:rPr lang="de-DE" b="1" dirty="0" err="1"/>
              <a:t>depleted</a:t>
            </a:r>
            <a:r>
              <a:rPr lang="de-DE" dirty="0"/>
              <a:t>.  </a:t>
            </a:r>
            <a:r>
              <a:rPr lang="de-DE" dirty="0" err="1"/>
              <a:t>Others</a:t>
            </a:r>
            <a:r>
              <a:rPr lang="de-DE" dirty="0"/>
              <a:t> </a:t>
            </a:r>
            <a:r>
              <a:rPr lang="de-DE" dirty="0" err="1"/>
              <a:t>say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new</a:t>
            </a:r>
            <a:r>
              <a:rPr lang="de-DE" dirty="0"/>
              <a:t> </a:t>
            </a:r>
            <a:r>
              <a:rPr lang="de-DE" dirty="0" err="1"/>
              <a:t>oil</a:t>
            </a:r>
            <a:r>
              <a:rPr lang="de-DE" dirty="0"/>
              <a:t> </a:t>
            </a:r>
            <a:r>
              <a:rPr lang="de-DE" dirty="0" err="1"/>
              <a:t>reserves</a:t>
            </a:r>
            <a:r>
              <a:rPr lang="de-DE" dirty="0"/>
              <a:t> will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found</a:t>
            </a:r>
            <a:r>
              <a:rPr lang="de-DE" dirty="0"/>
              <a:t> and </a:t>
            </a:r>
            <a:r>
              <a:rPr lang="de-DE" dirty="0" err="1"/>
              <a:t>exploited</a:t>
            </a:r>
            <a:r>
              <a:rPr lang="de-DE" dirty="0"/>
              <a:t>, </a:t>
            </a:r>
            <a:r>
              <a:rPr lang="de-DE" dirty="0" err="1"/>
              <a:t>especially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rising</a:t>
            </a:r>
            <a:r>
              <a:rPr lang="de-DE" dirty="0"/>
              <a:t> </a:t>
            </a:r>
            <a:r>
              <a:rPr lang="de-DE" dirty="0" err="1"/>
              <a:t>price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oil</a:t>
            </a:r>
            <a:r>
              <a:rPr lang="de-DE" dirty="0"/>
              <a:t> will </a:t>
            </a:r>
            <a:r>
              <a:rPr lang="de-DE" dirty="0" err="1"/>
              <a:t>make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worthwhile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b="1" dirty="0" err="1"/>
              <a:t>exploit</a:t>
            </a:r>
            <a:r>
              <a:rPr lang="de-DE" dirty="0"/>
              <a:t> </a:t>
            </a:r>
            <a:r>
              <a:rPr lang="de-DE" dirty="0" err="1"/>
              <a:t>reserves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were</a:t>
            </a:r>
            <a:r>
              <a:rPr lang="de-DE" dirty="0"/>
              <a:t> not </a:t>
            </a:r>
            <a:r>
              <a:rPr lang="de-DE" dirty="0" err="1"/>
              <a:t>previously</a:t>
            </a:r>
            <a:r>
              <a:rPr lang="de-DE" dirty="0"/>
              <a:t> </a:t>
            </a:r>
            <a:r>
              <a:rPr lang="de-DE" b="1" dirty="0" err="1"/>
              <a:t>economically</a:t>
            </a:r>
            <a:r>
              <a:rPr lang="de-DE" b="1" dirty="0"/>
              <a:t> viable</a:t>
            </a:r>
            <a:r>
              <a:rPr lang="de-DE" dirty="0"/>
              <a:t>.  Oil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course</a:t>
            </a:r>
            <a:r>
              <a:rPr lang="de-DE" dirty="0"/>
              <a:t> </a:t>
            </a:r>
            <a:r>
              <a:rPr lang="de-DE" dirty="0" err="1"/>
              <a:t>key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car</a:t>
            </a:r>
            <a:r>
              <a:rPr lang="de-DE" dirty="0"/>
              <a:t> </a:t>
            </a:r>
            <a:r>
              <a:rPr lang="de-DE" dirty="0" err="1"/>
              <a:t>industry</a:t>
            </a:r>
            <a:r>
              <a:rPr lang="de-DE" dirty="0"/>
              <a:t>, but </a:t>
            </a:r>
            <a:r>
              <a:rPr lang="de-DE" dirty="0" err="1"/>
              <a:t>is</a:t>
            </a:r>
            <a:r>
              <a:rPr lang="de-DE" dirty="0"/>
              <a:t> also </a:t>
            </a:r>
            <a:r>
              <a:rPr lang="de-DE" dirty="0" err="1"/>
              <a:t>used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fire</a:t>
            </a:r>
            <a:r>
              <a:rPr lang="de-DE" dirty="0"/>
              <a:t> power </a:t>
            </a:r>
            <a:r>
              <a:rPr lang="de-DE" dirty="0" err="1"/>
              <a:t>stations</a:t>
            </a:r>
            <a:r>
              <a:rPr lang="de-DE" dirty="0"/>
              <a:t> and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raw</a:t>
            </a:r>
            <a:r>
              <a:rPr lang="de-DE" dirty="0"/>
              <a:t> material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many</a:t>
            </a:r>
            <a:r>
              <a:rPr lang="de-DE" dirty="0"/>
              <a:t> </a:t>
            </a:r>
            <a:r>
              <a:rPr lang="de-DE" b="1" dirty="0" err="1"/>
              <a:t>plastics</a:t>
            </a:r>
            <a:r>
              <a:rPr lang="de-DE" dirty="0"/>
              <a:t>.  The </a:t>
            </a:r>
            <a:r>
              <a:rPr lang="de-DE" b="1" dirty="0" err="1"/>
              <a:t>volatility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many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countries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produce</a:t>
            </a:r>
            <a:r>
              <a:rPr lang="de-DE" dirty="0"/>
              <a:t> </a:t>
            </a:r>
            <a:r>
              <a:rPr lang="de-DE" dirty="0" err="1"/>
              <a:t>oil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key</a:t>
            </a:r>
            <a:r>
              <a:rPr lang="de-DE" dirty="0"/>
              <a:t> </a:t>
            </a:r>
            <a:r>
              <a:rPr lang="de-DE" dirty="0" err="1"/>
              <a:t>issues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b="1" dirty="0" err="1"/>
              <a:t>geopolitics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468505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1AA05A-2142-48F9-907C-A7D277F6B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</a:t>
            </a:r>
            <a:r>
              <a:rPr lang="de-DE" dirty="0" err="1"/>
              <a:t>Decision</a:t>
            </a:r>
            <a:r>
              <a:rPr lang="de-DE" dirty="0"/>
              <a:t>-Making (</a:t>
            </a:r>
            <a:r>
              <a:rPr lang="de-DE" dirty="0" err="1"/>
              <a:t>pages</a:t>
            </a:r>
            <a:r>
              <a:rPr lang="de-DE" dirty="0"/>
              <a:t> 26-27)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BADE9BC-CA5C-4A68-95C4-60A0385B07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C</a:t>
            </a:r>
          </a:p>
          <a:p>
            <a:pPr marL="0" indent="0">
              <a:buNone/>
            </a:pPr>
            <a:r>
              <a:rPr lang="de-DE" i="1" dirty="0"/>
              <a:t>Recording 1-22</a:t>
            </a:r>
          </a:p>
          <a:p>
            <a:pPr marL="0" indent="0">
              <a:buNone/>
            </a:pPr>
            <a:r>
              <a:rPr lang="de-DE" dirty="0"/>
              <a:t>Listen </a:t>
            </a:r>
            <a:r>
              <a:rPr lang="de-DE" dirty="0" err="1"/>
              <a:t>to</a:t>
            </a:r>
            <a:r>
              <a:rPr lang="de-DE" dirty="0"/>
              <a:t> an </a:t>
            </a:r>
            <a:r>
              <a:rPr lang="de-DE" dirty="0" err="1"/>
              <a:t>extract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a </a:t>
            </a:r>
            <a:r>
              <a:rPr lang="de-DE" dirty="0" err="1"/>
              <a:t>meeting</a:t>
            </a:r>
            <a:r>
              <a:rPr lang="de-DE" dirty="0"/>
              <a:t> </a:t>
            </a:r>
            <a:r>
              <a:rPr lang="de-DE" dirty="0" err="1"/>
              <a:t>between</a:t>
            </a:r>
            <a:r>
              <a:rPr lang="de-DE" dirty="0"/>
              <a:t> </a:t>
            </a:r>
            <a:r>
              <a:rPr lang="de-DE" dirty="0" err="1"/>
              <a:t>three</a:t>
            </a:r>
            <a:r>
              <a:rPr lang="de-DE" dirty="0"/>
              <a:t> </a:t>
            </a:r>
            <a:r>
              <a:rPr lang="de-DE" dirty="0" err="1"/>
              <a:t>managers</a:t>
            </a:r>
            <a:r>
              <a:rPr lang="de-DE" dirty="0"/>
              <a:t> at an </a:t>
            </a:r>
            <a:r>
              <a:rPr lang="de-DE" dirty="0" err="1"/>
              <a:t>oil</a:t>
            </a:r>
            <a:r>
              <a:rPr lang="de-DE" dirty="0"/>
              <a:t> </a:t>
            </a:r>
            <a:r>
              <a:rPr lang="de-DE" dirty="0" err="1"/>
              <a:t>company</a:t>
            </a:r>
            <a:r>
              <a:rPr lang="de-DE" dirty="0"/>
              <a:t>: Alain, Tony and Caroline. 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happened</a:t>
            </a:r>
            <a:r>
              <a:rPr lang="de-DE" dirty="0"/>
              <a:t>, and </a:t>
            </a:r>
            <a:r>
              <a:rPr lang="de-DE" dirty="0" err="1"/>
              <a:t>what</a:t>
            </a:r>
            <a:r>
              <a:rPr lang="de-DE" dirty="0"/>
              <a:t> do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decide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do?</a:t>
            </a:r>
          </a:p>
        </p:txBody>
      </p:sp>
    </p:spTree>
    <p:extLst>
      <p:ext uri="{BB962C8B-B14F-4D97-AF65-F5344CB8AC3E}">
        <p14:creationId xmlns:p14="http://schemas.microsoft.com/office/powerpoint/2010/main" val="247267789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80706B-BDCE-42EA-9094-112E4FF18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</a:t>
            </a:r>
            <a:r>
              <a:rPr lang="de-DE" dirty="0" err="1"/>
              <a:t>Decision</a:t>
            </a:r>
            <a:r>
              <a:rPr lang="de-DE" dirty="0"/>
              <a:t>-Making (</a:t>
            </a:r>
            <a:r>
              <a:rPr lang="de-DE" dirty="0" err="1"/>
              <a:t>pages</a:t>
            </a:r>
            <a:r>
              <a:rPr lang="de-DE" dirty="0"/>
              <a:t> 26-27)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CBDC303-6DD0-4B2A-85FA-4FAF7E9B0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C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0" indent="0">
              <a:buNone/>
            </a:pPr>
            <a:r>
              <a:rPr lang="de-DE" dirty="0" err="1"/>
              <a:t>There</a:t>
            </a:r>
            <a:r>
              <a:rPr lang="de-DE" dirty="0"/>
              <a:t>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been</a:t>
            </a:r>
            <a:r>
              <a:rPr lang="de-DE" dirty="0"/>
              <a:t> a </a:t>
            </a:r>
            <a:r>
              <a:rPr lang="de-DE" dirty="0" err="1"/>
              <a:t>petrol</a:t>
            </a:r>
            <a:r>
              <a:rPr lang="de-DE" dirty="0"/>
              <a:t> </a:t>
            </a:r>
            <a:r>
              <a:rPr lang="de-DE" dirty="0" err="1"/>
              <a:t>spill</a:t>
            </a:r>
            <a:r>
              <a:rPr lang="de-DE" dirty="0"/>
              <a:t> (leak) at a </a:t>
            </a:r>
            <a:r>
              <a:rPr lang="de-DE" dirty="0" err="1"/>
              <a:t>refinery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Philippines.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decide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hold an </a:t>
            </a:r>
            <a:r>
              <a:rPr lang="de-DE" dirty="0" err="1"/>
              <a:t>investigation</a:t>
            </a:r>
            <a:r>
              <a:rPr lang="de-DE" dirty="0"/>
              <a:t> </a:t>
            </a:r>
            <a:r>
              <a:rPr lang="de-DE" dirty="0" err="1"/>
              <a:t>into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refinery</a:t>
            </a:r>
            <a:r>
              <a:rPr lang="de-DE" dirty="0"/>
              <a:t> but not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stop</a:t>
            </a:r>
            <a:r>
              <a:rPr lang="de-DE" dirty="0"/>
              <a:t> </a:t>
            </a:r>
            <a:r>
              <a:rPr lang="de-DE" dirty="0" err="1"/>
              <a:t>production</a:t>
            </a:r>
            <a:r>
              <a:rPr lang="de-DE" dirty="0"/>
              <a:t> at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stage</a:t>
            </a:r>
            <a:r>
              <a:rPr lang="de-DE" dirty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374322601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E01DA7-16BD-4D7A-B785-90462D786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</a:t>
            </a:r>
            <a:r>
              <a:rPr lang="de-DE" dirty="0" err="1"/>
              <a:t>Decision</a:t>
            </a:r>
            <a:r>
              <a:rPr lang="de-DE" dirty="0"/>
              <a:t>-Making (</a:t>
            </a:r>
            <a:r>
              <a:rPr lang="de-DE" dirty="0" err="1"/>
              <a:t>pages</a:t>
            </a:r>
            <a:r>
              <a:rPr lang="de-DE" dirty="0"/>
              <a:t> 26-27)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12FCAF2-8DCC-422B-B82C-53F7D84988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D</a:t>
            </a:r>
          </a:p>
          <a:p>
            <a:pPr marL="0" indent="0">
              <a:buNone/>
            </a:pPr>
            <a:r>
              <a:rPr lang="de-DE" i="1" dirty="0"/>
              <a:t>Recording 1-22</a:t>
            </a:r>
          </a:p>
          <a:p>
            <a:pPr marL="0" indent="0">
              <a:buNone/>
            </a:pPr>
            <a:r>
              <a:rPr lang="de-DE" dirty="0" err="1"/>
              <a:t>Complete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extracts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meeting</a:t>
            </a:r>
            <a:r>
              <a:rPr lang="de-DE" dirty="0"/>
              <a:t> </a:t>
            </a:r>
            <a:r>
              <a:rPr lang="de-DE" dirty="0" err="1"/>
              <a:t>while</a:t>
            </a:r>
            <a:r>
              <a:rPr lang="de-DE" dirty="0"/>
              <a:t> </a:t>
            </a:r>
            <a:r>
              <a:rPr lang="de-DE" dirty="0" err="1"/>
              <a:t>listening</a:t>
            </a:r>
            <a:r>
              <a:rPr lang="de-DE" dirty="0"/>
              <a:t>.   Match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expressions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sections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Useful</a:t>
            </a:r>
            <a:r>
              <a:rPr lang="de-DE" dirty="0"/>
              <a:t> Language box at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bottom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page</a:t>
            </a:r>
            <a:r>
              <a:rPr lang="de-DE" dirty="0"/>
              <a:t> 26.</a:t>
            </a:r>
          </a:p>
        </p:txBody>
      </p:sp>
    </p:spTree>
    <p:extLst>
      <p:ext uri="{BB962C8B-B14F-4D97-AF65-F5344CB8AC3E}">
        <p14:creationId xmlns:p14="http://schemas.microsoft.com/office/powerpoint/2010/main" val="41530415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61CABA-078D-056F-AECA-9263F8766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Skills: Decision-Making (pages 26-27)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E086814-E528-6356-BD0C-7E018F5638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ANSWERS</a:t>
            </a:r>
          </a:p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D</a:t>
            </a:r>
          </a:p>
          <a:p>
            <a:pPr marL="0" indent="0">
              <a:buNone/>
            </a:pPr>
            <a:r>
              <a:rPr lang="de-DE" dirty="0"/>
              <a:t>1 </a:t>
            </a:r>
            <a:r>
              <a:rPr lang="de-DE" dirty="0" err="1"/>
              <a:t>be</a:t>
            </a:r>
            <a:r>
              <a:rPr lang="de-DE" dirty="0"/>
              <a:t> an </a:t>
            </a:r>
            <a:r>
              <a:rPr lang="de-DE" dirty="0" err="1"/>
              <a:t>idea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2 </a:t>
            </a:r>
            <a:r>
              <a:rPr lang="de-DE" dirty="0" err="1"/>
              <a:t>entirely</a:t>
            </a:r>
            <a:r>
              <a:rPr lang="de-DE" dirty="0"/>
              <a:t> </a:t>
            </a:r>
            <a:r>
              <a:rPr lang="de-DE" dirty="0" err="1"/>
              <a:t>sure</a:t>
            </a:r>
            <a:r>
              <a:rPr lang="de-DE" dirty="0"/>
              <a:t> … </a:t>
            </a:r>
            <a:r>
              <a:rPr lang="de-DE" dirty="0" err="1"/>
              <a:t>stage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3 do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to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4 </a:t>
            </a:r>
            <a:r>
              <a:rPr lang="de-DE" dirty="0" err="1"/>
              <a:t>don‘t</a:t>
            </a:r>
            <a:r>
              <a:rPr lang="de-DE" dirty="0"/>
              <a:t> </a:t>
            </a:r>
            <a:r>
              <a:rPr lang="de-DE" dirty="0" err="1"/>
              <a:t>think</a:t>
            </a:r>
            <a:r>
              <a:rPr lang="de-DE" dirty="0"/>
              <a:t> …</a:t>
            </a:r>
            <a:r>
              <a:rPr lang="de-DE" dirty="0" err="1"/>
              <a:t>rush</a:t>
            </a:r>
            <a:r>
              <a:rPr lang="de-DE" dirty="0"/>
              <a:t> </a:t>
            </a:r>
            <a:r>
              <a:rPr lang="de-DE" dirty="0" err="1"/>
              <a:t>into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5 </a:t>
            </a:r>
            <a:r>
              <a:rPr lang="de-DE" dirty="0" err="1"/>
              <a:t>suggestion</a:t>
            </a:r>
            <a:r>
              <a:rPr lang="de-DE" dirty="0"/>
              <a:t>: </a:t>
            </a:r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could</a:t>
            </a:r>
            <a:r>
              <a:rPr lang="de-DE" dirty="0"/>
              <a:t> </a:t>
            </a:r>
            <a:r>
              <a:rPr lang="de-DE" dirty="0" err="1"/>
              <a:t>set</a:t>
            </a:r>
            <a:r>
              <a:rPr lang="de-DE" dirty="0"/>
              <a:t> </a:t>
            </a:r>
            <a:r>
              <a:rPr lang="de-DE" dirty="0" err="1"/>
              <a:t>up</a:t>
            </a:r>
            <a:r>
              <a:rPr lang="de-DE" dirty="0"/>
              <a:t>…</a:t>
            </a:r>
          </a:p>
          <a:p>
            <a:pPr marL="0" indent="0">
              <a:buNone/>
            </a:pPr>
            <a:r>
              <a:rPr lang="de-DE" dirty="0"/>
              <a:t>6 </a:t>
            </a:r>
            <a:r>
              <a:rPr lang="de-DE" dirty="0" err="1"/>
              <a:t>reallly</a:t>
            </a:r>
            <a:r>
              <a:rPr lang="de-DE" dirty="0"/>
              <a:t> </a:t>
            </a:r>
            <a:r>
              <a:rPr lang="de-DE" dirty="0" err="1"/>
              <a:t>concerned</a:t>
            </a:r>
            <a:r>
              <a:rPr lang="de-DE" dirty="0"/>
              <a:t> … minor</a:t>
            </a:r>
          </a:p>
        </p:txBody>
      </p:sp>
    </p:spTree>
    <p:extLst>
      <p:ext uri="{BB962C8B-B14F-4D97-AF65-F5344CB8AC3E}">
        <p14:creationId xmlns:p14="http://schemas.microsoft.com/office/powerpoint/2010/main" val="155183428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486F73-A9C4-4DA9-8D2A-6EA3DD005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Skills: </a:t>
            </a:r>
            <a:r>
              <a:rPr lang="de-DE" dirty="0" err="1"/>
              <a:t>Decision</a:t>
            </a:r>
            <a:r>
              <a:rPr lang="de-DE" dirty="0"/>
              <a:t>-Making (</a:t>
            </a:r>
            <a:r>
              <a:rPr lang="de-DE" dirty="0" err="1"/>
              <a:t>pages</a:t>
            </a:r>
            <a:r>
              <a:rPr lang="de-DE" dirty="0"/>
              <a:t> 26-27)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13A1970-FB91-4217-8023-16A7162C2C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The </a:t>
            </a:r>
            <a:r>
              <a:rPr lang="de-DE" dirty="0" err="1"/>
              <a:t>Useful</a:t>
            </a:r>
            <a:r>
              <a:rPr lang="de-DE" dirty="0"/>
              <a:t> Language box at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bottom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page</a:t>
            </a:r>
            <a:r>
              <a:rPr lang="de-DE" dirty="0"/>
              <a:t> 26 </a:t>
            </a:r>
            <a:r>
              <a:rPr lang="de-DE" dirty="0" err="1"/>
              <a:t>contains</a:t>
            </a:r>
            <a:r>
              <a:rPr lang="de-DE" dirty="0"/>
              <a:t>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useful</a:t>
            </a:r>
            <a:r>
              <a:rPr lang="de-DE" dirty="0"/>
              <a:t> </a:t>
            </a:r>
            <a:r>
              <a:rPr lang="de-DE" dirty="0" err="1"/>
              <a:t>phrases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taking</a:t>
            </a:r>
            <a:r>
              <a:rPr lang="de-DE" dirty="0"/>
              <a:t> </a:t>
            </a:r>
            <a:r>
              <a:rPr lang="de-DE" dirty="0" err="1"/>
              <a:t>part</a:t>
            </a:r>
            <a:r>
              <a:rPr lang="de-DE" dirty="0"/>
              <a:t> in </a:t>
            </a:r>
            <a:r>
              <a:rPr lang="de-DE" dirty="0" err="1"/>
              <a:t>meetings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8763820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2B6280-C41C-43B6-8D31-DCA341A45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Writing: Layout and </a:t>
            </a:r>
            <a:r>
              <a:rPr lang="de-DE" dirty="0" err="1"/>
              <a:t>Structure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Reports (</a:t>
            </a:r>
            <a:r>
              <a:rPr lang="de-DE" dirty="0" err="1"/>
              <a:t>page</a:t>
            </a:r>
            <a:r>
              <a:rPr lang="de-DE" dirty="0"/>
              <a:t> 27)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40D5408-04A4-4723-8073-9647B6C35E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G</a:t>
            </a:r>
          </a:p>
          <a:p>
            <a:pPr marL="0" indent="0">
              <a:buNone/>
            </a:pPr>
            <a:r>
              <a:rPr lang="de-DE" dirty="0" err="1"/>
              <a:t>Complete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report-</a:t>
            </a:r>
            <a:r>
              <a:rPr lang="de-DE" dirty="0" err="1"/>
              <a:t>writing</a:t>
            </a:r>
            <a:r>
              <a:rPr lang="de-DE" dirty="0"/>
              <a:t> </a:t>
            </a:r>
            <a:r>
              <a:rPr lang="de-DE" dirty="0" err="1"/>
              <a:t>tips</a:t>
            </a:r>
            <a:r>
              <a:rPr lang="de-DE" dirty="0"/>
              <a:t> in </a:t>
            </a:r>
            <a:r>
              <a:rPr lang="de-DE" dirty="0" err="1"/>
              <a:t>Exercise</a:t>
            </a:r>
            <a:r>
              <a:rPr lang="de-DE" dirty="0"/>
              <a:t> G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words</a:t>
            </a:r>
            <a:r>
              <a:rPr lang="de-DE" dirty="0"/>
              <a:t> </a:t>
            </a:r>
            <a:r>
              <a:rPr lang="de-DE" dirty="0" err="1"/>
              <a:t>int</a:t>
            </a:r>
            <a:r>
              <a:rPr lang="de-DE" dirty="0"/>
              <a:t> he box.</a:t>
            </a:r>
          </a:p>
        </p:txBody>
      </p:sp>
    </p:spTree>
    <p:extLst>
      <p:ext uri="{BB962C8B-B14F-4D97-AF65-F5344CB8AC3E}">
        <p14:creationId xmlns:p14="http://schemas.microsoft.com/office/powerpoint/2010/main" val="107392666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F4E112-3AD6-43F8-960D-55D66D991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Writing: Layout and </a:t>
            </a:r>
            <a:r>
              <a:rPr lang="de-DE" dirty="0" err="1"/>
              <a:t>Structure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Reports (</a:t>
            </a:r>
            <a:r>
              <a:rPr lang="de-DE" dirty="0" err="1"/>
              <a:t>page</a:t>
            </a:r>
            <a:r>
              <a:rPr lang="de-DE" dirty="0"/>
              <a:t> 27)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CA090D2-8A96-48C5-B1DB-20C1516439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G</a:t>
            </a:r>
          </a:p>
          <a:p>
            <a:pPr marL="0" indent="0">
              <a:buNone/>
            </a:pPr>
            <a:r>
              <a:rPr lang="de-DE" dirty="0" err="1"/>
              <a:t>Answers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Plan</a:t>
            </a:r>
          </a:p>
          <a:p>
            <a:pPr marL="514350" indent="-514350">
              <a:buAutoNum type="arabicPeriod"/>
            </a:pPr>
            <a:r>
              <a:rPr lang="de-DE" dirty="0" err="1"/>
              <a:t>Draft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Readers</a:t>
            </a:r>
          </a:p>
          <a:p>
            <a:pPr marL="514350" indent="-514350">
              <a:buAutoNum type="arabicPeriod"/>
            </a:pPr>
            <a:r>
              <a:rPr lang="de-DE" dirty="0"/>
              <a:t>Register</a:t>
            </a:r>
          </a:p>
          <a:p>
            <a:pPr marL="514350" indent="-514350">
              <a:buAutoNum type="arabicPeriod"/>
            </a:pPr>
            <a:r>
              <a:rPr lang="de-DE" dirty="0"/>
              <a:t>Errors</a:t>
            </a:r>
          </a:p>
          <a:p>
            <a:pPr marL="514350" indent="-514350">
              <a:buAutoNum type="arabicPeriod"/>
            </a:pPr>
            <a:r>
              <a:rPr lang="de-DE" dirty="0"/>
              <a:t>Layout</a:t>
            </a:r>
          </a:p>
          <a:p>
            <a:pPr marL="514350" indent="-514350">
              <a:buAutoNum type="arabicPeriod"/>
            </a:pPr>
            <a:r>
              <a:rPr lang="de-DE" dirty="0" err="1"/>
              <a:t>Headings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Rewrite</a:t>
            </a: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122359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0C64EC-AB7D-4547-8327-AACE08844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Writing: Layout and </a:t>
            </a:r>
            <a:r>
              <a:rPr lang="de-DE" dirty="0" err="1"/>
              <a:t>Structure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Reports (</a:t>
            </a:r>
            <a:r>
              <a:rPr lang="de-DE" dirty="0" err="1"/>
              <a:t>page</a:t>
            </a:r>
            <a:r>
              <a:rPr lang="de-DE" dirty="0"/>
              <a:t> 27)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965DE7D-7A43-4AA6-9E90-58AD005D5D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H</a:t>
            </a:r>
          </a:p>
          <a:p>
            <a:pPr marL="0" indent="0">
              <a:buNone/>
            </a:pPr>
            <a:r>
              <a:rPr lang="de-DE" dirty="0"/>
              <a:t>Look at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headings</a:t>
            </a:r>
            <a:r>
              <a:rPr lang="de-DE" dirty="0"/>
              <a:t> (a-e) </a:t>
            </a:r>
            <a:r>
              <a:rPr lang="de-DE" dirty="0" err="1"/>
              <a:t>for</a:t>
            </a:r>
            <a:r>
              <a:rPr lang="de-DE" dirty="0"/>
              <a:t> a report. 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logical</a:t>
            </a:r>
            <a:r>
              <a:rPr lang="de-DE" dirty="0"/>
              <a:t> </a:t>
            </a:r>
            <a:r>
              <a:rPr lang="de-DE" dirty="0" err="1"/>
              <a:t>order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sequence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these</a:t>
            </a:r>
            <a:r>
              <a:rPr lang="de-DE" dirty="0"/>
              <a:t>?  In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order</a:t>
            </a:r>
            <a:r>
              <a:rPr lang="de-DE" dirty="0"/>
              <a:t> </a:t>
            </a:r>
            <a:r>
              <a:rPr lang="de-DE" dirty="0" err="1"/>
              <a:t>would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write</a:t>
            </a:r>
            <a:r>
              <a:rPr lang="de-DE" dirty="0"/>
              <a:t> </a:t>
            </a:r>
            <a:r>
              <a:rPr lang="de-DE" dirty="0" err="1"/>
              <a:t>these</a:t>
            </a:r>
            <a:r>
              <a:rPr lang="de-DE" dirty="0"/>
              <a:t> </a:t>
            </a:r>
            <a:r>
              <a:rPr lang="de-DE" dirty="0" err="1"/>
              <a:t>parts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a report? </a:t>
            </a:r>
          </a:p>
        </p:txBody>
      </p:sp>
    </p:spTree>
    <p:extLst>
      <p:ext uri="{BB962C8B-B14F-4D97-AF65-F5344CB8AC3E}">
        <p14:creationId xmlns:p14="http://schemas.microsoft.com/office/powerpoint/2010/main" val="230035184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6F72D9-49EF-450E-80EF-084946BFE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Writing: Layout and </a:t>
            </a:r>
            <a:r>
              <a:rPr lang="de-DE" dirty="0" err="1"/>
              <a:t>Structure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Reports (</a:t>
            </a:r>
            <a:r>
              <a:rPr lang="de-DE" dirty="0" err="1"/>
              <a:t>page</a:t>
            </a:r>
            <a:r>
              <a:rPr lang="de-DE" dirty="0"/>
              <a:t> 27)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4D24783-CD3B-476E-B276-C339D7458E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Exercise</a:t>
            </a:r>
            <a:r>
              <a:rPr lang="de-DE" dirty="0"/>
              <a:t> H</a:t>
            </a:r>
          </a:p>
          <a:p>
            <a:pPr marL="0" indent="0">
              <a:buNone/>
            </a:pPr>
            <a:r>
              <a:rPr lang="de-DE" dirty="0" err="1"/>
              <a:t>Answer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/>
              <a:t>Executive Summary (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longer</a:t>
            </a:r>
            <a:r>
              <a:rPr lang="de-DE" dirty="0"/>
              <a:t> </a:t>
            </a:r>
            <a:r>
              <a:rPr lang="de-DE" dirty="0" err="1"/>
              <a:t>reports</a:t>
            </a:r>
            <a:r>
              <a:rPr lang="de-DE" dirty="0"/>
              <a:t>)</a:t>
            </a:r>
          </a:p>
          <a:p>
            <a:pPr marL="514350" indent="-514350">
              <a:buAutoNum type="arabicPeriod"/>
            </a:pPr>
            <a:r>
              <a:rPr lang="de-DE" dirty="0" err="1"/>
              <a:t>Introduction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Findings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Conclusions</a:t>
            </a:r>
            <a:endParaRPr lang="de-DE" dirty="0"/>
          </a:p>
          <a:p>
            <a:pPr marL="514350" indent="-514350">
              <a:buAutoNum type="arabicPeriod"/>
            </a:pPr>
            <a:r>
              <a:rPr lang="de-DE" dirty="0" err="1"/>
              <a:t>Recommendation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2947246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737292-616E-4191-9D1E-DDED19840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Case Study: Energy </a:t>
            </a:r>
            <a:r>
              <a:rPr lang="de-DE" dirty="0" err="1"/>
              <a:t>Saving</a:t>
            </a:r>
            <a:r>
              <a:rPr lang="de-DE" dirty="0"/>
              <a:t> at </a:t>
            </a:r>
            <a:r>
              <a:rPr lang="de-DE" dirty="0" err="1"/>
              <a:t>Tumalet</a:t>
            </a:r>
            <a:r>
              <a:rPr lang="de-DE" dirty="0"/>
              <a:t> Software (</a:t>
            </a:r>
            <a:r>
              <a:rPr lang="de-DE" dirty="0" err="1"/>
              <a:t>pages</a:t>
            </a:r>
            <a:r>
              <a:rPr lang="de-DE" dirty="0"/>
              <a:t> 28 and 29)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02DA326-22CF-4F87-9520-E1DB700028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e-DE" dirty="0"/>
              <a:t>A </a:t>
            </a:r>
            <a:r>
              <a:rPr lang="de-DE" dirty="0" err="1"/>
              <a:t>leading</a:t>
            </a:r>
            <a:r>
              <a:rPr lang="de-DE" dirty="0"/>
              <a:t> </a:t>
            </a:r>
            <a:r>
              <a:rPr lang="de-DE" dirty="0" err="1"/>
              <a:t>software</a:t>
            </a:r>
            <a:r>
              <a:rPr lang="de-DE" dirty="0"/>
              <a:t> </a:t>
            </a:r>
            <a:r>
              <a:rPr lang="de-DE" dirty="0" err="1"/>
              <a:t>company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developing</a:t>
            </a:r>
            <a:r>
              <a:rPr lang="de-DE" dirty="0"/>
              <a:t> </a:t>
            </a:r>
            <a:r>
              <a:rPr lang="de-DE" dirty="0" err="1"/>
              <a:t>strategies</a:t>
            </a:r>
            <a:r>
              <a:rPr lang="de-DE" dirty="0"/>
              <a:t> top </a:t>
            </a:r>
            <a:r>
              <a:rPr lang="de-DE" dirty="0" err="1"/>
              <a:t>reduce</a:t>
            </a:r>
            <a:r>
              <a:rPr lang="de-DE" dirty="0"/>
              <a:t> </a:t>
            </a:r>
            <a:r>
              <a:rPr lang="de-DE" dirty="0" err="1"/>
              <a:t>energy</a:t>
            </a:r>
            <a:r>
              <a:rPr lang="de-DE" dirty="0"/>
              <a:t> </a:t>
            </a:r>
            <a:r>
              <a:rPr lang="de-DE" dirty="0" err="1"/>
              <a:t>bills</a:t>
            </a:r>
            <a:r>
              <a:rPr lang="de-DE" dirty="0"/>
              <a:t> and </a:t>
            </a:r>
            <a:r>
              <a:rPr lang="de-DE" dirty="0" err="1"/>
              <a:t>operating</a:t>
            </a:r>
            <a:r>
              <a:rPr lang="de-DE" dirty="0"/>
              <a:t> </a:t>
            </a:r>
            <a:r>
              <a:rPr lang="de-DE" dirty="0" err="1"/>
              <a:t>costs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Work in </a:t>
            </a:r>
            <a:r>
              <a:rPr lang="de-DE" dirty="0" err="1"/>
              <a:t>groups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3 </a:t>
            </a:r>
            <a:r>
              <a:rPr lang="de-DE" dirty="0" err="1"/>
              <a:t>or</a:t>
            </a:r>
            <a:r>
              <a:rPr lang="de-DE" dirty="0"/>
              <a:t> 4. 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members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Energy Project Team at </a:t>
            </a:r>
            <a:r>
              <a:rPr lang="de-DE" dirty="0" err="1"/>
              <a:t>Tumalet</a:t>
            </a:r>
            <a:r>
              <a:rPr lang="de-DE" dirty="0"/>
              <a:t> Software. 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been</a:t>
            </a:r>
            <a:r>
              <a:rPr lang="de-DE" dirty="0"/>
              <a:t> </a:t>
            </a:r>
            <a:r>
              <a:rPr lang="de-DE" dirty="0" err="1"/>
              <a:t>asked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investigate</a:t>
            </a:r>
            <a:r>
              <a:rPr lang="de-DE" dirty="0"/>
              <a:t> and </a:t>
            </a:r>
            <a:r>
              <a:rPr lang="de-DE" dirty="0" err="1"/>
              <a:t>propose</a:t>
            </a:r>
            <a:r>
              <a:rPr lang="de-DE" dirty="0"/>
              <a:t>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energy-saving</a:t>
            </a:r>
            <a:r>
              <a:rPr lang="de-DE" dirty="0"/>
              <a:t> </a:t>
            </a:r>
            <a:r>
              <a:rPr lang="de-DE" dirty="0" err="1"/>
              <a:t>ideas</a:t>
            </a:r>
            <a:r>
              <a:rPr lang="de-DE" dirty="0"/>
              <a:t>.  </a:t>
            </a:r>
          </a:p>
          <a:p>
            <a:pPr marL="0" indent="0">
              <a:buNone/>
            </a:pPr>
            <a:r>
              <a:rPr lang="de-DE" dirty="0"/>
              <a:t>Read </a:t>
            </a:r>
            <a:r>
              <a:rPr lang="de-DE" dirty="0" err="1"/>
              <a:t>through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Background (</a:t>
            </a:r>
            <a:r>
              <a:rPr lang="de-DE" dirty="0" err="1"/>
              <a:t>page</a:t>
            </a:r>
            <a:r>
              <a:rPr lang="de-DE" dirty="0"/>
              <a:t> 28) and </a:t>
            </a:r>
            <a:r>
              <a:rPr lang="de-DE" dirty="0" err="1"/>
              <a:t>article</a:t>
            </a:r>
            <a:r>
              <a:rPr lang="de-DE" dirty="0"/>
              <a:t> „Green </a:t>
            </a:r>
            <a:r>
              <a:rPr lang="de-DE" dirty="0" err="1"/>
              <a:t>business</a:t>
            </a:r>
            <a:r>
              <a:rPr lang="de-DE" dirty="0"/>
              <a:t> </a:t>
            </a:r>
            <a:r>
              <a:rPr lang="de-DE" dirty="0" err="1"/>
              <a:t>makes</a:t>
            </a:r>
            <a:r>
              <a:rPr lang="de-DE" dirty="0"/>
              <a:t> sense“ (</a:t>
            </a:r>
            <a:r>
              <a:rPr lang="de-DE" dirty="0" err="1"/>
              <a:t>page</a:t>
            </a:r>
            <a:r>
              <a:rPr lang="de-DE" dirty="0"/>
              <a:t> 28), listen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part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a </a:t>
            </a:r>
            <a:r>
              <a:rPr lang="de-DE" dirty="0" err="1"/>
              <a:t>meeting</a:t>
            </a:r>
            <a:r>
              <a:rPr lang="de-DE" dirty="0"/>
              <a:t> at </a:t>
            </a:r>
            <a:r>
              <a:rPr lang="de-DE" dirty="0" err="1"/>
              <a:t>Tumalet</a:t>
            </a:r>
            <a:r>
              <a:rPr lang="de-DE" dirty="0"/>
              <a:t> (Recording 1-23 on </a:t>
            </a:r>
            <a:r>
              <a:rPr lang="de-DE" dirty="0" err="1"/>
              <a:t>campUAS</a:t>
            </a:r>
            <a:r>
              <a:rPr lang="de-DE" dirty="0"/>
              <a:t>) and </a:t>
            </a:r>
            <a:r>
              <a:rPr lang="de-DE" dirty="0" err="1"/>
              <a:t>look</a:t>
            </a:r>
            <a:r>
              <a:rPr lang="de-DE" dirty="0"/>
              <a:t> at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article</a:t>
            </a:r>
            <a:r>
              <a:rPr lang="de-DE" dirty="0"/>
              <a:t> „California </a:t>
            </a:r>
            <a:r>
              <a:rPr lang="de-DE" dirty="0" err="1"/>
              <a:t>utility</a:t>
            </a:r>
            <a:r>
              <a:rPr lang="de-DE" dirty="0"/>
              <a:t> </a:t>
            </a:r>
            <a:r>
              <a:rPr lang="de-DE" dirty="0" err="1"/>
              <a:t>expands</a:t>
            </a:r>
            <a:r>
              <a:rPr lang="de-DE" dirty="0"/>
              <a:t> </a:t>
            </a:r>
            <a:r>
              <a:rPr lang="de-DE" dirty="0" err="1"/>
              <a:t>rebates</a:t>
            </a:r>
            <a:r>
              <a:rPr lang="de-DE" dirty="0"/>
              <a:t>“ (</a:t>
            </a:r>
            <a:r>
              <a:rPr lang="de-DE" dirty="0" err="1"/>
              <a:t>page</a:t>
            </a:r>
            <a:r>
              <a:rPr lang="de-DE" dirty="0"/>
              <a:t> 29).  </a:t>
            </a:r>
          </a:p>
          <a:p>
            <a:pPr marL="0" indent="0">
              <a:buNone/>
            </a:pPr>
            <a:r>
              <a:rPr lang="de-DE" dirty="0" err="1"/>
              <a:t>Then</a:t>
            </a:r>
            <a:r>
              <a:rPr lang="de-DE" dirty="0"/>
              <a:t>, </a:t>
            </a:r>
            <a:r>
              <a:rPr lang="de-DE" dirty="0" err="1"/>
              <a:t>as</a:t>
            </a:r>
            <a:r>
              <a:rPr lang="de-DE" dirty="0"/>
              <a:t> a </a:t>
            </a:r>
            <a:r>
              <a:rPr lang="de-DE" dirty="0" err="1"/>
              <a:t>group</a:t>
            </a:r>
            <a:r>
              <a:rPr lang="de-DE" dirty="0"/>
              <a:t>, </a:t>
            </a:r>
            <a:r>
              <a:rPr lang="de-DE" dirty="0" err="1"/>
              <a:t>write</a:t>
            </a:r>
            <a:r>
              <a:rPr lang="de-DE" dirty="0"/>
              <a:t> a report </a:t>
            </a:r>
            <a:r>
              <a:rPr lang="de-DE" dirty="0" err="1"/>
              <a:t>outlining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options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considered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reduce</a:t>
            </a:r>
            <a:r>
              <a:rPr lang="de-DE" dirty="0"/>
              <a:t> </a:t>
            </a:r>
            <a:r>
              <a:rPr lang="de-DE" dirty="0" err="1"/>
              <a:t>energy</a:t>
            </a:r>
            <a:r>
              <a:rPr lang="de-DE" dirty="0"/>
              <a:t> </a:t>
            </a:r>
            <a:r>
              <a:rPr lang="de-DE" dirty="0" err="1"/>
              <a:t>bills</a:t>
            </a:r>
            <a:r>
              <a:rPr lang="de-DE" dirty="0"/>
              <a:t> and </a:t>
            </a:r>
            <a:r>
              <a:rPr lang="de-DE" dirty="0" err="1"/>
              <a:t>operating</a:t>
            </a:r>
            <a:r>
              <a:rPr lang="de-DE" dirty="0"/>
              <a:t> </a:t>
            </a:r>
            <a:r>
              <a:rPr lang="de-DE" dirty="0" err="1"/>
              <a:t>costs</a:t>
            </a:r>
            <a:r>
              <a:rPr lang="de-DE" dirty="0"/>
              <a:t> and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recommendation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improving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company‘s</a:t>
            </a:r>
            <a:r>
              <a:rPr lang="de-DE" dirty="0"/>
              <a:t> </a:t>
            </a:r>
            <a:r>
              <a:rPr lang="de-DE" dirty="0" err="1"/>
              <a:t>energy</a:t>
            </a:r>
            <a:r>
              <a:rPr lang="de-DE" dirty="0"/>
              <a:t> </a:t>
            </a:r>
            <a:r>
              <a:rPr lang="de-DE" dirty="0" err="1"/>
              <a:t>efficiency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Upload </a:t>
            </a:r>
            <a:r>
              <a:rPr lang="de-DE" dirty="0" err="1"/>
              <a:t>your</a:t>
            </a:r>
            <a:r>
              <a:rPr lang="de-DE" dirty="0"/>
              <a:t> report, </a:t>
            </a:r>
            <a:r>
              <a:rPr lang="de-DE" dirty="0" err="1"/>
              <a:t>with</a:t>
            </a:r>
            <a:r>
              <a:rPr lang="de-DE" dirty="0"/>
              <a:t> all </a:t>
            </a:r>
            <a:r>
              <a:rPr lang="de-DE" dirty="0" err="1"/>
              <a:t>names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group</a:t>
            </a:r>
            <a:r>
              <a:rPr lang="de-DE" dirty="0"/>
              <a:t> </a:t>
            </a:r>
            <a:r>
              <a:rPr lang="de-DE" dirty="0" err="1"/>
              <a:t>members</a:t>
            </a:r>
            <a:r>
              <a:rPr lang="de-DE" dirty="0"/>
              <a:t>, </a:t>
            </a:r>
            <a:r>
              <a:rPr lang="de-DE" dirty="0" err="1"/>
              <a:t>onto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Upload </a:t>
            </a:r>
            <a:r>
              <a:rPr lang="de-DE" dirty="0" err="1"/>
              <a:t>platform</a:t>
            </a:r>
            <a:r>
              <a:rPr lang="de-DE" dirty="0"/>
              <a:t> on </a:t>
            </a:r>
            <a:r>
              <a:rPr lang="de-DE" dirty="0" err="1"/>
              <a:t>campUAS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pdf</a:t>
            </a:r>
            <a:r>
              <a:rPr lang="de-DE" dirty="0"/>
              <a:t> </a:t>
            </a:r>
            <a:r>
              <a:rPr lang="de-DE" dirty="0" err="1"/>
              <a:t>file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 err="1"/>
              <a:t>Once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done</a:t>
            </a:r>
            <a:r>
              <a:rPr lang="de-DE" dirty="0"/>
              <a:t> </a:t>
            </a:r>
            <a:r>
              <a:rPr lang="de-DE" dirty="0" err="1"/>
              <a:t>uploading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report,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done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day</a:t>
            </a:r>
            <a:r>
              <a:rPr lang="de-DE" dirty="0"/>
              <a:t> in Business English C1.</a:t>
            </a:r>
          </a:p>
        </p:txBody>
      </p:sp>
    </p:spTree>
    <p:extLst>
      <p:ext uri="{BB962C8B-B14F-4D97-AF65-F5344CB8AC3E}">
        <p14:creationId xmlns:p14="http://schemas.microsoft.com/office/powerpoint/2010/main" val="248441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BA83BD-4712-49B9-8B75-279B7BCAD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C0CFE6B-7218-4D05-A054-7B9329D6C3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Another</a:t>
            </a:r>
            <a:r>
              <a:rPr lang="de-DE" dirty="0"/>
              <a:t> </a:t>
            </a:r>
            <a:r>
              <a:rPr lang="de-DE" b="1" dirty="0"/>
              <a:t>fossil </a:t>
            </a:r>
            <a:r>
              <a:rPr lang="de-DE" b="1" dirty="0" err="1"/>
              <a:t>fuel</a:t>
            </a:r>
            <a:r>
              <a:rPr lang="de-DE" b="1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b="1" dirty="0" err="1"/>
              <a:t>natural</a:t>
            </a:r>
            <a:r>
              <a:rPr lang="de-DE" b="1" dirty="0"/>
              <a:t> gas</a:t>
            </a:r>
            <a:r>
              <a:rPr lang="de-DE" dirty="0"/>
              <a:t>, </a:t>
            </a:r>
            <a:r>
              <a:rPr lang="de-DE" dirty="0" err="1"/>
              <a:t>often</a:t>
            </a:r>
            <a:r>
              <a:rPr lang="de-DE" dirty="0"/>
              <a:t> </a:t>
            </a:r>
            <a:r>
              <a:rPr lang="de-DE" dirty="0" err="1"/>
              <a:t>transported</a:t>
            </a:r>
            <a:r>
              <a:rPr lang="de-DE" dirty="0"/>
              <a:t> in </a:t>
            </a:r>
            <a:r>
              <a:rPr lang="de-DE" dirty="0" err="1"/>
              <a:t>refrigerated</a:t>
            </a:r>
            <a:r>
              <a:rPr lang="de-DE" dirty="0"/>
              <a:t>, liquid form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b="1" dirty="0" err="1"/>
              <a:t>liquefied</a:t>
            </a:r>
            <a:r>
              <a:rPr lang="de-DE" b="1" dirty="0"/>
              <a:t> </a:t>
            </a:r>
            <a:r>
              <a:rPr lang="de-DE" b="1" dirty="0" err="1"/>
              <a:t>natural</a:t>
            </a:r>
            <a:r>
              <a:rPr lang="de-DE" b="1" dirty="0"/>
              <a:t> gas </a:t>
            </a:r>
            <a:r>
              <a:rPr lang="de-DE" dirty="0"/>
              <a:t>(LNG).  Most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new</a:t>
            </a:r>
            <a:r>
              <a:rPr lang="de-DE" dirty="0"/>
              <a:t> </a:t>
            </a:r>
            <a:r>
              <a:rPr lang="de-DE" b="1" dirty="0"/>
              <a:t>power </a:t>
            </a:r>
            <a:r>
              <a:rPr lang="de-DE" b="1" dirty="0" err="1"/>
              <a:t>stations</a:t>
            </a:r>
            <a:r>
              <a:rPr lang="de-DE" dirty="0"/>
              <a:t> </a:t>
            </a:r>
            <a:r>
              <a:rPr lang="de-DE" dirty="0" err="1"/>
              <a:t>developed</a:t>
            </a:r>
            <a:r>
              <a:rPr lang="de-DE" dirty="0"/>
              <a:t> </a:t>
            </a:r>
            <a:r>
              <a:rPr lang="de-DE" dirty="0" err="1"/>
              <a:t>around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world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b="1" dirty="0"/>
              <a:t>gas </a:t>
            </a:r>
            <a:r>
              <a:rPr lang="de-DE" b="1" dirty="0" err="1"/>
              <a:t>fired</a:t>
            </a:r>
            <a:r>
              <a:rPr lang="de-DE" dirty="0"/>
              <a:t>.  </a:t>
            </a:r>
            <a:r>
              <a:rPr lang="de-DE" dirty="0" err="1"/>
              <a:t>Again</a:t>
            </a:r>
            <a:r>
              <a:rPr lang="de-DE" dirty="0"/>
              <a:t>,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political</a:t>
            </a:r>
            <a:r>
              <a:rPr lang="de-DE" dirty="0"/>
              <a:t> </a:t>
            </a:r>
            <a:r>
              <a:rPr lang="de-DE" dirty="0" err="1"/>
              <a:t>dimension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acutely</a:t>
            </a:r>
            <a:r>
              <a:rPr lang="de-DE" dirty="0"/>
              <a:t> </a:t>
            </a:r>
            <a:r>
              <a:rPr lang="de-DE" dirty="0" err="1"/>
              <a:t>important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,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example</a:t>
            </a:r>
            <a:r>
              <a:rPr lang="de-DE" dirty="0"/>
              <a:t>, Russia </a:t>
            </a:r>
            <a:r>
              <a:rPr lang="de-DE" dirty="0" err="1"/>
              <a:t>able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cut</a:t>
            </a:r>
            <a:r>
              <a:rPr lang="de-DE" dirty="0"/>
              <a:t> off  </a:t>
            </a:r>
            <a:r>
              <a:rPr lang="de-DE" dirty="0" err="1"/>
              <a:t>its</a:t>
            </a:r>
            <a:r>
              <a:rPr lang="de-DE" dirty="0"/>
              <a:t> </a:t>
            </a:r>
            <a:r>
              <a:rPr lang="de-DE" dirty="0" err="1"/>
              <a:t>supplies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its</a:t>
            </a:r>
            <a:r>
              <a:rPr lang="de-DE" dirty="0"/>
              <a:t> southern and western </a:t>
            </a:r>
            <a:r>
              <a:rPr lang="de-DE" dirty="0" err="1"/>
              <a:t>neighbours</a:t>
            </a:r>
            <a:r>
              <a:rPr lang="de-DE" dirty="0"/>
              <a:t> at will.</a:t>
            </a:r>
          </a:p>
        </p:txBody>
      </p:sp>
    </p:spTree>
    <p:extLst>
      <p:ext uri="{BB962C8B-B14F-4D97-AF65-F5344CB8AC3E}">
        <p14:creationId xmlns:p14="http://schemas.microsoft.com/office/powerpoint/2010/main" val="95576790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BE5564-2FBC-4C5A-96DC-24D1DE958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2E9AF1E-DF06-40C6-AC0B-8910ADA3B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967369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010675-646D-4A6D-BD88-9062ACBAB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FEB09F7-0322-41FC-87C0-4F275A5AD1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842834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298488-FF94-4E7D-9341-27F41AC6C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B915D93-CC18-4237-9C22-B6FAA3124F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02089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536E91-48F4-4800-8CFF-FBD90A490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AD60D66-5A54-4B24-8353-11AB462AA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446517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0D74FB-D2A0-4307-9E5B-AE73B9047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CE45231-BD01-49BB-AE5A-0C2CAED28C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250191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41996B-8AAF-4B8F-B76D-7A407D9D3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8355846-D495-4680-9C75-2DB1DF5A9F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4259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8A45CD-86CD-4CA3-92C1-A42C05D8D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D0A9362-7140-4858-9057-A65FFB8E0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But </a:t>
            </a:r>
            <a:r>
              <a:rPr lang="de-DE" dirty="0" err="1"/>
              <a:t>the</a:t>
            </a:r>
            <a:r>
              <a:rPr lang="de-DE" dirty="0"/>
              <a:t> fossil </a:t>
            </a:r>
            <a:r>
              <a:rPr lang="de-DE" dirty="0" err="1"/>
              <a:t>fuel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was so </a:t>
            </a:r>
            <a:r>
              <a:rPr lang="de-DE" dirty="0" err="1"/>
              <a:t>important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Industrial Revolution, </a:t>
            </a:r>
            <a:r>
              <a:rPr lang="de-DE" b="1" dirty="0" err="1"/>
              <a:t>coal</a:t>
            </a:r>
            <a:r>
              <a:rPr lang="de-DE" dirty="0"/>
              <a:t>, </a:t>
            </a:r>
            <a:r>
              <a:rPr lang="de-DE" dirty="0" err="1"/>
              <a:t>is</a:t>
            </a:r>
            <a:r>
              <a:rPr lang="de-DE" dirty="0"/>
              <a:t> still </a:t>
            </a:r>
            <a:r>
              <a:rPr lang="de-DE" dirty="0" err="1"/>
              <a:t>key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many</a:t>
            </a:r>
            <a:r>
              <a:rPr lang="de-DE" dirty="0"/>
              <a:t> </a:t>
            </a:r>
            <a:r>
              <a:rPr lang="de-DE" dirty="0" err="1"/>
              <a:t>developing-world</a:t>
            </a:r>
            <a:r>
              <a:rPr lang="de-DE" dirty="0"/>
              <a:t> </a:t>
            </a:r>
            <a:r>
              <a:rPr lang="de-DE" dirty="0" err="1"/>
              <a:t>economies</a:t>
            </a:r>
            <a:r>
              <a:rPr lang="de-DE" dirty="0"/>
              <a:t>.  A </a:t>
            </a:r>
            <a:r>
              <a:rPr lang="de-DE" dirty="0" err="1"/>
              <a:t>new</a:t>
            </a:r>
            <a:r>
              <a:rPr lang="de-DE" dirty="0"/>
              <a:t> </a:t>
            </a:r>
            <a:r>
              <a:rPr lang="de-DE" dirty="0" err="1"/>
              <a:t>coal-fired</a:t>
            </a:r>
            <a:r>
              <a:rPr lang="de-DE" dirty="0"/>
              <a:t> power </a:t>
            </a:r>
            <a:r>
              <a:rPr lang="de-DE" dirty="0" err="1"/>
              <a:t>station</a:t>
            </a:r>
            <a:r>
              <a:rPr lang="de-DE" dirty="0"/>
              <a:t> </a:t>
            </a:r>
            <a:r>
              <a:rPr lang="de-DE" dirty="0" err="1"/>
              <a:t>opens</a:t>
            </a:r>
            <a:r>
              <a:rPr lang="de-DE" dirty="0"/>
              <a:t> in China </a:t>
            </a:r>
            <a:r>
              <a:rPr lang="de-DE" dirty="0" err="1"/>
              <a:t>every</a:t>
            </a:r>
            <a:r>
              <a:rPr lang="de-DE" dirty="0"/>
              <a:t> </a:t>
            </a:r>
            <a:r>
              <a:rPr lang="de-DE" dirty="0" err="1"/>
              <a:t>week</a:t>
            </a:r>
            <a:r>
              <a:rPr lang="de-DE" dirty="0"/>
              <a:t>, and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booming</a:t>
            </a:r>
            <a:r>
              <a:rPr lang="de-DE" dirty="0"/>
              <a:t> </a:t>
            </a:r>
            <a:r>
              <a:rPr lang="de-DE" dirty="0" err="1"/>
              <a:t>economies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Asia in </a:t>
            </a:r>
            <a:r>
              <a:rPr lang="de-DE" dirty="0" err="1"/>
              <a:t>general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causing</a:t>
            </a:r>
            <a:r>
              <a:rPr lang="de-DE" dirty="0"/>
              <a:t> a fast </a:t>
            </a:r>
            <a:r>
              <a:rPr lang="de-DE" dirty="0" err="1"/>
              <a:t>rise</a:t>
            </a:r>
            <a:r>
              <a:rPr lang="de-DE" dirty="0"/>
              <a:t> in </a:t>
            </a:r>
            <a:r>
              <a:rPr lang="de-DE" b="1" dirty="0" err="1"/>
              <a:t>carbon</a:t>
            </a:r>
            <a:r>
              <a:rPr lang="de-DE" b="1" dirty="0"/>
              <a:t> </a:t>
            </a:r>
            <a:r>
              <a:rPr lang="de-DE" b="1" dirty="0" err="1"/>
              <a:t>emissions</a:t>
            </a:r>
            <a:r>
              <a:rPr lang="de-DE" dirty="0"/>
              <a:t>, </a:t>
            </a:r>
            <a:r>
              <a:rPr lang="de-DE" dirty="0" err="1"/>
              <a:t>even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emissions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rising</a:t>
            </a:r>
            <a:r>
              <a:rPr lang="de-DE" dirty="0"/>
              <a:t> </a:t>
            </a:r>
            <a:r>
              <a:rPr lang="de-DE" dirty="0" err="1"/>
              <a:t>less</a:t>
            </a:r>
            <a:r>
              <a:rPr lang="de-DE" dirty="0"/>
              <a:t> </a:t>
            </a:r>
            <a:r>
              <a:rPr lang="de-DE" dirty="0" err="1"/>
              <a:t>slowly</a:t>
            </a:r>
            <a:r>
              <a:rPr lang="de-DE" dirty="0"/>
              <a:t>,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even</a:t>
            </a:r>
            <a:r>
              <a:rPr lang="de-DE" dirty="0"/>
              <a:t> </a:t>
            </a:r>
            <a:r>
              <a:rPr lang="de-DE" dirty="0" err="1"/>
              <a:t>falling</a:t>
            </a:r>
            <a:r>
              <a:rPr lang="de-DE" dirty="0"/>
              <a:t>, in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parts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world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53432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C83AEE-6CB7-47E7-872B-8D463C04F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5A64790-77F2-428F-97D9-75BB5A4BF7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Emissions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using</a:t>
            </a:r>
            <a:r>
              <a:rPr lang="de-DE" dirty="0"/>
              <a:t> </a:t>
            </a:r>
            <a:r>
              <a:rPr lang="de-DE" dirty="0" err="1"/>
              <a:t>these</a:t>
            </a:r>
            <a:r>
              <a:rPr lang="de-DE" dirty="0"/>
              <a:t> </a:t>
            </a:r>
            <a:r>
              <a:rPr lang="de-DE" b="1" dirty="0" err="1"/>
              <a:t>hydrocarbons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b="1" dirty="0" err="1"/>
              <a:t>carbon</a:t>
            </a:r>
            <a:r>
              <a:rPr lang="de-DE" b="1" dirty="0"/>
              <a:t> </a:t>
            </a:r>
            <a:r>
              <a:rPr lang="de-DE" b="1" dirty="0" err="1"/>
              <a:t>dioxide</a:t>
            </a:r>
            <a:r>
              <a:rPr lang="de-DE" b="1" dirty="0"/>
              <a:t> (CO2) </a:t>
            </a:r>
            <a:r>
              <a:rPr lang="de-DE" dirty="0"/>
              <a:t>and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b="1" dirty="0" err="1"/>
              <a:t>greenhouse</a:t>
            </a:r>
            <a:r>
              <a:rPr lang="de-DE" b="1" dirty="0"/>
              <a:t> </a:t>
            </a:r>
            <a:r>
              <a:rPr lang="de-DE" b="1" dirty="0" err="1"/>
              <a:t>gases</a:t>
            </a:r>
            <a:r>
              <a:rPr lang="de-DE" b="1" dirty="0"/>
              <a:t> </a:t>
            </a:r>
            <a:r>
              <a:rPr lang="de-DE" dirty="0" err="1"/>
              <a:t>cause</a:t>
            </a:r>
            <a:r>
              <a:rPr lang="de-DE" dirty="0"/>
              <a:t> </a:t>
            </a:r>
            <a:r>
              <a:rPr lang="de-DE" b="1" dirty="0"/>
              <a:t>global </a:t>
            </a:r>
            <a:r>
              <a:rPr lang="de-DE" b="1" dirty="0" err="1"/>
              <a:t>warming</a:t>
            </a:r>
            <a:r>
              <a:rPr lang="de-DE" dirty="0"/>
              <a:t>, and </a:t>
            </a:r>
            <a:r>
              <a:rPr lang="de-DE" dirty="0" err="1"/>
              <a:t>limiting</a:t>
            </a:r>
            <a:r>
              <a:rPr lang="de-DE" dirty="0"/>
              <a:t> </a:t>
            </a:r>
            <a:r>
              <a:rPr lang="de-DE" dirty="0" err="1"/>
              <a:t>them</a:t>
            </a:r>
            <a:r>
              <a:rPr lang="de-DE" dirty="0"/>
              <a:t> was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key</a:t>
            </a:r>
            <a:r>
              <a:rPr lang="de-DE" dirty="0"/>
              <a:t> </a:t>
            </a:r>
            <a:r>
              <a:rPr lang="de-DE" dirty="0" err="1"/>
              <a:t>goal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b="1" dirty="0"/>
              <a:t>Kyoto Agreement </a:t>
            </a:r>
            <a:r>
              <a:rPr lang="de-DE" dirty="0"/>
              <a:t>in </a:t>
            </a:r>
            <a:r>
              <a:rPr lang="de-DE" dirty="0" err="1"/>
              <a:t>the</a:t>
            </a:r>
            <a:r>
              <a:rPr lang="de-DE" dirty="0"/>
              <a:t> 1990s.   A </a:t>
            </a:r>
            <a:r>
              <a:rPr lang="de-DE" dirty="0" err="1"/>
              <a:t>system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b="1" dirty="0" err="1"/>
              <a:t>carbon</a:t>
            </a:r>
            <a:r>
              <a:rPr lang="de-DE" b="1" dirty="0"/>
              <a:t> </a:t>
            </a:r>
            <a:r>
              <a:rPr lang="de-DE" b="1" dirty="0" err="1"/>
              <a:t>trading</a:t>
            </a:r>
            <a:r>
              <a:rPr lang="de-DE" dirty="0"/>
              <a:t>, </a:t>
            </a:r>
            <a:r>
              <a:rPr lang="de-DE" dirty="0" err="1"/>
              <a:t>where</a:t>
            </a:r>
            <a:r>
              <a:rPr lang="de-DE" dirty="0"/>
              <a:t> </a:t>
            </a:r>
            <a:r>
              <a:rPr lang="de-DE" dirty="0" err="1"/>
              <a:t>emitters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carbon</a:t>
            </a:r>
            <a:r>
              <a:rPr lang="de-DE" dirty="0"/>
              <a:t> 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did</a:t>
            </a:r>
            <a:r>
              <a:rPr lang="de-DE" dirty="0"/>
              <a:t> not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b="1" dirty="0" err="1"/>
              <a:t>quota</a:t>
            </a:r>
            <a:r>
              <a:rPr lang="de-DE" dirty="0"/>
              <a:t> </a:t>
            </a:r>
            <a:r>
              <a:rPr lang="de-DE" dirty="0" err="1"/>
              <a:t>could</a:t>
            </a:r>
            <a:r>
              <a:rPr lang="de-DE" dirty="0"/>
              <a:t> </a:t>
            </a:r>
            <a:r>
              <a:rPr lang="de-DE" dirty="0" err="1"/>
              <a:t>sell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others</a:t>
            </a:r>
            <a:r>
              <a:rPr lang="de-DE" dirty="0"/>
              <a:t> 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were</a:t>
            </a:r>
            <a:r>
              <a:rPr lang="de-DE" dirty="0"/>
              <a:t> </a:t>
            </a:r>
            <a:r>
              <a:rPr lang="de-DE" dirty="0" err="1"/>
              <a:t>exceeding</a:t>
            </a:r>
            <a:r>
              <a:rPr lang="de-DE" dirty="0"/>
              <a:t> </a:t>
            </a:r>
            <a:r>
              <a:rPr lang="de-DE" dirty="0" err="1"/>
              <a:t>theirs</a:t>
            </a:r>
            <a:r>
              <a:rPr lang="de-DE" dirty="0"/>
              <a:t> was </a:t>
            </a:r>
            <a:r>
              <a:rPr lang="de-DE" dirty="0" err="1"/>
              <a:t>instituted</a:t>
            </a:r>
            <a:r>
              <a:rPr lang="de-DE" dirty="0"/>
              <a:t>.  But </a:t>
            </a:r>
            <a:r>
              <a:rPr lang="de-DE" dirty="0" err="1"/>
              <a:t>following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world</a:t>
            </a:r>
            <a:r>
              <a:rPr lang="de-DE" dirty="0"/>
              <a:t> </a:t>
            </a:r>
            <a:r>
              <a:rPr lang="de-DE" b="1" dirty="0" err="1"/>
              <a:t>economic</a:t>
            </a:r>
            <a:r>
              <a:rPr lang="de-DE" b="1" dirty="0"/>
              <a:t> </a:t>
            </a:r>
            <a:r>
              <a:rPr lang="de-DE" b="1" dirty="0" err="1"/>
              <a:t>crisis</a:t>
            </a:r>
            <a:r>
              <a:rPr lang="de-DE" b="1" dirty="0"/>
              <a:t> </a:t>
            </a:r>
            <a:r>
              <a:rPr lang="de-DE" dirty="0" err="1"/>
              <a:t>of</a:t>
            </a:r>
            <a:r>
              <a:rPr lang="de-DE" dirty="0"/>
              <a:t> 2007-2009, </a:t>
            </a:r>
            <a:r>
              <a:rPr lang="de-DE" dirty="0" err="1"/>
              <a:t>increasing</a:t>
            </a:r>
            <a:r>
              <a:rPr lang="de-DE" dirty="0"/>
              <a:t> </a:t>
            </a:r>
            <a:r>
              <a:rPr lang="de-DE" dirty="0" err="1"/>
              <a:t>sniping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b="1" dirty="0" err="1"/>
              <a:t>climate</a:t>
            </a:r>
            <a:r>
              <a:rPr lang="de-DE" b="1" dirty="0"/>
              <a:t> </a:t>
            </a:r>
            <a:r>
              <a:rPr lang="de-DE" b="1" dirty="0" err="1"/>
              <a:t>skeptics</a:t>
            </a:r>
            <a:r>
              <a:rPr lang="de-DE" dirty="0"/>
              <a:t>,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failure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b="1" dirty="0" err="1"/>
              <a:t>Copenhagen</a:t>
            </a:r>
            <a:r>
              <a:rPr lang="de-DE" b="1" dirty="0"/>
              <a:t> </a:t>
            </a:r>
            <a:r>
              <a:rPr lang="de-DE" b="1" dirty="0" err="1"/>
              <a:t>summit</a:t>
            </a:r>
            <a:r>
              <a:rPr lang="de-DE" b="1" dirty="0"/>
              <a:t> </a:t>
            </a:r>
            <a:r>
              <a:rPr lang="de-DE" dirty="0"/>
              <a:t>in 2009 and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relatively</a:t>
            </a:r>
            <a:r>
              <a:rPr lang="de-DE" dirty="0"/>
              <a:t> </a:t>
            </a:r>
            <a:r>
              <a:rPr lang="de-DE" dirty="0" err="1"/>
              <a:t>modest</a:t>
            </a:r>
            <a:r>
              <a:rPr lang="de-DE" dirty="0"/>
              <a:t> </a:t>
            </a:r>
            <a:r>
              <a:rPr lang="de-DE" dirty="0" err="1"/>
              <a:t>objective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b="1" dirty="0" err="1"/>
              <a:t>carbon</a:t>
            </a:r>
            <a:r>
              <a:rPr lang="de-DE" b="1" dirty="0"/>
              <a:t> </a:t>
            </a:r>
            <a:r>
              <a:rPr lang="de-DE" b="1" dirty="0" err="1"/>
              <a:t>reduction</a:t>
            </a:r>
            <a:r>
              <a:rPr lang="de-DE" b="1" dirty="0"/>
              <a:t> </a:t>
            </a:r>
            <a:r>
              <a:rPr lang="de-DE" dirty="0" err="1"/>
              <a:t>agreed</a:t>
            </a:r>
            <a:r>
              <a:rPr lang="de-DE" dirty="0"/>
              <a:t> at </a:t>
            </a:r>
            <a:r>
              <a:rPr lang="de-DE" dirty="0" err="1"/>
              <a:t>Cancun</a:t>
            </a:r>
            <a:r>
              <a:rPr lang="de-DE" dirty="0"/>
              <a:t> in 2010, </a:t>
            </a:r>
            <a:r>
              <a:rPr lang="de-DE" dirty="0" err="1"/>
              <a:t>progress</a:t>
            </a:r>
            <a:r>
              <a:rPr lang="de-DE" dirty="0"/>
              <a:t> in </a:t>
            </a:r>
            <a:r>
              <a:rPr lang="de-DE" dirty="0" err="1"/>
              <a:t>confronting</a:t>
            </a:r>
            <a:r>
              <a:rPr lang="de-DE" dirty="0"/>
              <a:t> </a:t>
            </a:r>
            <a:r>
              <a:rPr lang="de-DE" dirty="0" err="1"/>
              <a:t>climate</a:t>
            </a:r>
            <a:r>
              <a:rPr lang="de-DE" dirty="0"/>
              <a:t> </a:t>
            </a:r>
            <a:r>
              <a:rPr lang="de-DE" dirty="0" err="1"/>
              <a:t>chanmge</a:t>
            </a:r>
            <a:r>
              <a:rPr lang="de-DE" dirty="0"/>
              <a:t>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been</a:t>
            </a:r>
            <a:r>
              <a:rPr lang="de-DE" dirty="0"/>
              <a:t> </a:t>
            </a:r>
            <a:r>
              <a:rPr lang="de-DE" dirty="0" err="1"/>
              <a:t>very</a:t>
            </a:r>
            <a:r>
              <a:rPr lang="de-DE" dirty="0"/>
              <a:t> slow.</a:t>
            </a:r>
          </a:p>
        </p:txBody>
      </p:sp>
    </p:spTree>
    <p:extLst>
      <p:ext uri="{BB962C8B-B14F-4D97-AF65-F5344CB8AC3E}">
        <p14:creationId xmlns:p14="http://schemas.microsoft.com/office/powerpoint/2010/main" val="22372909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24CE9B-CCAE-436F-BFF2-425349529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457274E-ED64-43EC-B262-452C3579DD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/>
              <a:t>Oil, gas and </a:t>
            </a:r>
            <a:r>
              <a:rPr lang="de-DE" dirty="0" err="1"/>
              <a:t>coal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,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course</a:t>
            </a:r>
            <a:r>
              <a:rPr lang="de-DE" dirty="0"/>
              <a:t>, </a:t>
            </a:r>
            <a:r>
              <a:rPr lang="de-DE" b="1" dirty="0"/>
              <a:t>non-</a:t>
            </a:r>
            <a:r>
              <a:rPr lang="de-DE" b="1" dirty="0" err="1"/>
              <a:t>renewable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b="1" dirty="0" err="1"/>
              <a:t>unsustainable</a:t>
            </a:r>
            <a:r>
              <a:rPr lang="de-DE" dirty="0"/>
              <a:t> </a:t>
            </a:r>
            <a:r>
              <a:rPr lang="de-DE" dirty="0" err="1"/>
              <a:t>energy</a:t>
            </a:r>
            <a:r>
              <a:rPr lang="de-DE" dirty="0"/>
              <a:t> </a:t>
            </a:r>
            <a:r>
              <a:rPr lang="de-DE" dirty="0" err="1"/>
              <a:t>sources</a:t>
            </a:r>
            <a:r>
              <a:rPr lang="de-DE" dirty="0"/>
              <a:t>.  </a:t>
            </a:r>
            <a:r>
              <a:rPr lang="de-DE" dirty="0" err="1"/>
              <a:t>Despite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lack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political</a:t>
            </a:r>
            <a:r>
              <a:rPr lang="de-DE" dirty="0"/>
              <a:t> will at </a:t>
            </a:r>
            <a:r>
              <a:rPr lang="de-DE" dirty="0" err="1"/>
              <a:t>Copenhagen</a:t>
            </a:r>
            <a:r>
              <a:rPr lang="de-DE" dirty="0"/>
              <a:t> and </a:t>
            </a:r>
            <a:r>
              <a:rPr lang="de-DE" dirty="0" err="1"/>
              <a:t>Cancun</a:t>
            </a:r>
            <a:r>
              <a:rPr lang="de-DE" dirty="0"/>
              <a:t>, </a:t>
            </a:r>
            <a:r>
              <a:rPr lang="de-DE" dirty="0" err="1"/>
              <a:t>oil-based</a:t>
            </a:r>
            <a:r>
              <a:rPr lang="de-DE" dirty="0"/>
              <a:t> </a:t>
            </a:r>
            <a:r>
              <a:rPr lang="de-DE" dirty="0" err="1"/>
              <a:t>economies</a:t>
            </a:r>
            <a:r>
              <a:rPr lang="de-DE" dirty="0"/>
              <a:t> such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US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looking</a:t>
            </a:r>
            <a:r>
              <a:rPr lang="de-DE" dirty="0"/>
              <a:t> at </a:t>
            </a:r>
            <a:r>
              <a:rPr lang="de-DE" b="1" dirty="0" err="1"/>
              <a:t>renewables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a </a:t>
            </a:r>
            <a:r>
              <a:rPr lang="de-DE" dirty="0" err="1"/>
              <a:t>way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becoming</a:t>
            </a:r>
            <a:r>
              <a:rPr lang="de-DE" dirty="0"/>
              <a:t> </a:t>
            </a:r>
            <a:r>
              <a:rPr lang="de-DE" dirty="0" err="1"/>
              <a:t>less</a:t>
            </a:r>
            <a:r>
              <a:rPr lang="de-DE" dirty="0"/>
              <a:t> </a:t>
            </a:r>
            <a:r>
              <a:rPr lang="de-DE" dirty="0" err="1"/>
              <a:t>dependent</a:t>
            </a:r>
            <a:r>
              <a:rPr lang="de-DE" dirty="0"/>
              <a:t> on </a:t>
            </a:r>
            <a:r>
              <a:rPr lang="de-DE" dirty="0" err="1"/>
              <a:t>oil</a:t>
            </a:r>
            <a:r>
              <a:rPr lang="de-DE" dirty="0"/>
              <a:t>, </a:t>
            </a:r>
            <a:r>
              <a:rPr lang="de-DE" dirty="0" err="1"/>
              <a:t>quite</a:t>
            </a:r>
            <a:r>
              <a:rPr lang="de-DE" dirty="0"/>
              <a:t> </a:t>
            </a:r>
            <a:r>
              <a:rPr lang="de-DE" dirty="0" err="1"/>
              <a:t>independenty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debate</a:t>
            </a:r>
            <a:r>
              <a:rPr lang="de-DE" dirty="0"/>
              <a:t> on global </a:t>
            </a:r>
            <a:r>
              <a:rPr lang="de-DE" dirty="0" err="1"/>
              <a:t>warming</a:t>
            </a:r>
            <a:r>
              <a:rPr lang="de-DE" dirty="0"/>
              <a:t>.  In Texas,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world‘s</a:t>
            </a:r>
            <a:r>
              <a:rPr lang="de-DE" dirty="0"/>
              <a:t> </a:t>
            </a:r>
            <a:r>
              <a:rPr lang="de-DE" dirty="0" err="1"/>
              <a:t>biggest</a:t>
            </a:r>
            <a:r>
              <a:rPr lang="de-DE" dirty="0"/>
              <a:t> </a:t>
            </a:r>
            <a:r>
              <a:rPr lang="de-DE" b="1" dirty="0"/>
              <a:t>wind </a:t>
            </a:r>
            <a:r>
              <a:rPr lang="de-DE" b="1" dirty="0" err="1"/>
              <a:t>farms</a:t>
            </a:r>
            <a:r>
              <a:rPr lang="de-DE" dirty="0"/>
              <a:t>,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b="1" dirty="0"/>
              <a:t>wind </a:t>
            </a:r>
            <a:r>
              <a:rPr lang="de-DE" b="1" dirty="0" err="1"/>
              <a:t>turbines</a:t>
            </a:r>
            <a:r>
              <a:rPr lang="de-DE" dirty="0"/>
              <a:t>,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found</a:t>
            </a:r>
            <a:r>
              <a:rPr lang="de-DE" dirty="0"/>
              <a:t> </a:t>
            </a:r>
            <a:r>
              <a:rPr lang="de-DE" dirty="0" err="1"/>
              <a:t>next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oil</a:t>
            </a:r>
            <a:r>
              <a:rPr lang="de-DE" dirty="0"/>
              <a:t> </a:t>
            </a:r>
            <a:r>
              <a:rPr lang="de-DE" dirty="0" err="1"/>
              <a:t>wells</a:t>
            </a:r>
            <a:r>
              <a:rPr lang="de-DE" dirty="0"/>
              <a:t>.  </a:t>
            </a:r>
            <a:r>
              <a:rPr lang="de-DE" b="1" dirty="0"/>
              <a:t>Wave power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being</a:t>
            </a:r>
            <a:r>
              <a:rPr lang="de-DE" dirty="0"/>
              <a:t> </a:t>
            </a:r>
            <a:r>
              <a:rPr lang="de-DE" dirty="0" err="1"/>
              <a:t>developed</a:t>
            </a:r>
            <a:r>
              <a:rPr lang="de-DE" dirty="0"/>
              <a:t> off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stormy</a:t>
            </a:r>
            <a:r>
              <a:rPr lang="de-DE" dirty="0"/>
              <a:t> </a:t>
            </a:r>
            <a:r>
              <a:rPr lang="de-DE" dirty="0" err="1"/>
              <a:t>coasts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Scotland, </a:t>
            </a:r>
            <a:r>
              <a:rPr lang="de-DE" b="1" dirty="0" err="1"/>
              <a:t>tidal</a:t>
            </a:r>
            <a:r>
              <a:rPr lang="de-DE" b="1" dirty="0"/>
              <a:t> power </a:t>
            </a:r>
            <a:r>
              <a:rPr lang="de-DE" dirty="0" err="1"/>
              <a:t>already</a:t>
            </a:r>
            <a:r>
              <a:rPr lang="de-DE" dirty="0"/>
              <a:t> </a:t>
            </a:r>
            <a:r>
              <a:rPr lang="de-DE" dirty="0" err="1"/>
              <a:t>exists</a:t>
            </a:r>
            <a:r>
              <a:rPr lang="de-DE" dirty="0"/>
              <a:t> in </a:t>
            </a:r>
            <a:r>
              <a:rPr lang="de-DE" dirty="0" err="1"/>
              <a:t>estuaries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large </a:t>
            </a:r>
            <a:r>
              <a:rPr lang="de-DE" dirty="0" err="1"/>
              <a:t>tidal</a:t>
            </a:r>
            <a:r>
              <a:rPr lang="de-DE" dirty="0"/>
              <a:t> </a:t>
            </a:r>
            <a:r>
              <a:rPr lang="de-DE" dirty="0" err="1"/>
              <a:t>differents</a:t>
            </a:r>
            <a:r>
              <a:rPr lang="de-DE" dirty="0"/>
              <a:t>, such </a:t>
            </a:r>
            <a:r>
              <a:rPr lang="de-DE" dirty="0" err="1"/>
              <a:t>as</a:t>
            </a:r>
            <a:r>
              <a:rPr lang="de-DE" dirty="0"/>
              <a:t> La </a:t>
            </a:r>
            <a:r>
              <a:rPr lang="de-DE" dirty="0" err="1"/>
              <a:t>Rance</a:t>
            </a:r>
            <a:r>
              <a:rPr lang="de-DE" dirty="0"/>
              <a:t> in Brittany, and </a:t>
            </a:r>
            <a:r>
              <a:rPr lang="de-DE" b="1" dirty="0"/>
              <a:t>solar </a:t>
            </a:r>
            <a:r>
              <a:rPr lang="de-DE" b="1" dirty="0" err="1"/>
              <a:t>panels</a:t>
            </a:r>
            <a:r>
              <a:rPr lang="de-DE" b="1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found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deserts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Spain.  </a:t>
            </a:r>
            <a:r>
              <a:rPr lang="de-DE" b="1" dirty="0" err="1"/>
              <a:t>Hydroelectric</a:t>
            </a:r>
            <a:r>
              <a:rPr lang="de-DE" b="1" dirty="0"/>
              <a:t> power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been</a:t>
            </a:r>
            <a:r>
              <a:rPr lang="de-DE" dirty="0"/>
              <a:t> </a:t>
            </a:r>
            <a:r>
              <a:rPr lang="de-DE" dirty="0" err="1"/>
              <a:t>around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a </a:t>
            </a:r>
            <a:r>
              <a:rPr lang="de-DE" dirty="0" err="1"/>
              <a:t>long</a:t>
            </a:r>
            <a:r>
              <a:rPr lang="de-DE" dirty="0"/>
              <a:t> time.  But all </a:t>
            </a:r>
            <a:r>
              <a:rPr lang="de-DE" dirty="0" err="1"/>
              <a:t>these</a:t>
            </a:r>
            <a:r>
              <a:rPr lang="de-DE" dirty="0"/>
              <a:t> </a:t>
            </a:r>
            <a:r>
              <a:rPr lang="de-DE" dirty="0" err="1"/>
              <a:t>renewables</a:t>
            </a:r>
            <a:r>
              <a:rPr lang="de-DE" dirty="0"/>
              <a:t> </a:t>
            </a:r>
            <a:r>
              <a:rPr lang="de-DE" dirty="0" err="1"/>
              <a:t>together</a:t>
            </a:r>
            <a:r>
              <a:rPr lang="de-DE" dirty="0"/>
              <a:t> </a:t>
            </a:r>
            <a:r>
              <a:rPr lang="de-DE" dirty="0" err="1"/>
              <a:t>contribute</a:t>
            </a:r>
            <a:r>
              <a:rPr lang="de-DE" dirty="0"/>
              <a:t> </a:t>
            </a:r>
            <a:r>
              <a:rPr lang="de-DE" dirty="0" err="1"/>
              <a:t>only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four</a:t>
            </a:r>
            <a:r>
              <a:rPr lang="de-DE" dirty="0"/>
              <a:t> per </a:t>
            </a:r>
            <a:r>
              <a:rPr lang="de-DE" dirty="0" err="1"/>
              <a:t>cent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world‘s</a:t>
            </a:r>
            <a:r>
              <a:rPr lang="de-DE" dirty="0"/>
              <a:t> </a:t>
            </a:r>
            <a:r>
              <a:rPr lang="de-DE" b="1" dirty="0" err="1"/>
              <a:t>energy</a:t>
            </a:r>
            <a:r>
              <a:rPr lang="de-DE" b="1" dirty="0"/>
              <a:t> </a:t>
            </a:r>
            <a:r>
              <a:rPr lang="de-DE" b="1" dirty="0" err="1"/>
              <a:t>requirements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56382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995ECB-716C-422A-BB86-2CD9A625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B8AE643-A22A-4525-9E97-1D1101A6A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course</a:t>
            </a:r>
            <a:r>
              <a:rPr lang="de-DE" dirty="0"/>
              <a:t>,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most</a:t>
            </a:r>
            <a:r>
              <a:rPr lang="de-DE" dirty="0"/>
              <a:t> </a:t>
            </a:r>
            <a:r>
              <a:rPr lang="de-DE" dirty="0" err="1"/>
              <a:t>controversial</a:t>
            </a:r>
            <a:r>
              <a:rPr lang="de-DE" dirty="0"/>
              <a:t> </a:t>
            </a:r>
            <a:r>
              <a:rPr lang="de-DE" dirty="0" err="1"/>
              <a:t>renewable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b="1" dirty="0" err="1"/>
              <a:t>nuclear</a:t>
            </a:r>
            <a:r>
              <a:rPr lang="de-DE" b="1" dirty="0"/>
              <a:t> </a:t>
            </a:r>
            <a:r>
              <a:rPr lang="de-DE" b="1" dirty="0" err="1"/>
              <a:t>energy</a:t>
            </a:r>
            <a:r>
              <a:rPr lang="de-DE" dirty="0"/>
              <a:t>.  </a:t>
            </a:r>
            <a:r>
              <a:rPr lang="de-DE" dirty="0" err="1"/>
              <a:t>Some</a:t>
            </a:r>
            <a:r>
              <a:rPr lang="de-DE" dirty="0"/>
              <a:t> countries, such </a:t>
            </a:r>
            <a:r>
              <a:rPr lang="de-DE" dirty="0" err="1"/>
              <a:t>as</a:t>
            </a:r>
            <a:r>
              <a:rPr lang="de-DE" dirty="0"/>
              <a:t> France, </a:t>
            </a:r>
            <a:r>
              <a:rPr lang="de-DE" dirty="0" err="1"/>
              <a:t>depend</a:t>
            </a:r>
            <a:r>
              <a:rPr lang="de-DE" dirty="0"/>
              <a:t> </a:t>
            </a:r>
            <a:r>
              <a:rPr lang="de-DE" dirty="0" err="1"/>
              <a:t>heavily</a:t>
            </a:r>
            <a:r>
              <a:rPr lang="de-DE" dirty="0"/>
              <a:t> on </a:t>
            </a:r>
            <a:r>
              <a:rPr lang="de-DE" dirty="0" err="1"/>
              <a:t>it</a:t>
            </a:r>
            <a:r>
              <a:rPr lang="de-DE" dirty="0"/>
              <a:t>—</a:t>
            </a:r>
            <a:r>
              <a:rPr lang="de-DE" dirty="0" err="1"/>
              <a:t>nearly</a:t>
            </a:r>
            <a:r>
              <a:rPr lang="de-DE" dirty="0"/>
              <a:t> 80 per </a:t>
            </a:r>
            <a:r>
              <a:rPr lang="de-DE" dirty="0" err="1"/>
              <a:t>cent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electricity</a:t>
            </a:r>
            <a:r>
              <a:rPr lang="de-DE" dirty="0"/>
              <a:t> </a:t>
            </a:r>
            <a:r>
              <a:rPr lang="de-DE" dirty="0" err="1"/>
              <a:t>there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generated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nuclear</a:t>
            </a:r>
            <a:r>
              <a:rPr lang="de-DE" dirty="0"/>
              <a:t> power </a:t>
            </a:r>
            <a:r>
              <a:rPr lang="de-DE" dirty="0" err="1"/>
              <a:t>stations</a:t>
            </a:r>
            <a:r>
              <a:rPr lang="de-DE" dirty="0"/>
              <a:t>.  </a:t>
            </a:r>
            <a:r>
              <a:rPr lang="de-DE" b="1" dirty="0"/>
              <a:t>Green </a:t>
            </a:r>
            <a:r>
              <a:rPr lang="de-DE" b="1" dirty="0" err="1"/>
              <a:t>lobbyists</a:t>
            </a:r>
            <a:r>
              <a:rPr lang="de-DE" b="1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opposed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b="1" dirty="0" err="1"/>
              <a:t>nuclear</a:t>
            </a:r>
            <a:r>
              <a:rPr lang="de-DE" b="1" dirty="0"/>
              <a:t> power </a:t>
            </a:r>
            <a:r>
              <a:rPr lang="de-DE" dirty="0" err="1"/>
              <a:t>because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potential </a:t>
            </a:r>
            <a:r>
              <a:rPr lang="de-DE" dirty="0" err="1"/>
              <a:t>risks</a:t>
            </a:r>
            <a:r>
              <a:rPr lang="de-DE" dirty="0"/>
              <a:t>.  </a:t>
            </a:r>
            <a:r>
              <a:rPr lang="de-DE" dirty="0" err="1"/>
              <a:t>However</a:t>
            </a:r>
            <a:r>
              <a:rPr lang="de-DE" dirty="0"/>
              <a:t>,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its</a:t>
            </a:r>
            <a:r>
              <a:rPr lang="de-DE" dirty="0"/>
              <a:t> </a:t>
            </a:r>
            <a:r>
              <a:rPr lang="de-DE" dirty="0" err="1"/>
              <a:t>erstwhile</a:t>
            </a:r>
            <a:r>
              <a:rPr lang="de-DE" dirty="0"/>
              <a:t> </a:t>
            </a:r>
            <a:r>
              <a:rPr lang="de-DE" dirty="0" err="1"/>
              <a:t>opponents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come</a:t>
            </a:r>
            <a:r>
              <a:rPr lang="de-DE" dirty="0"/>
              <a:t> </a:t>
            </a:r>
            <a:r>
              <a:rPr lang="de-DE" dirty="0" err="1"/>
              <a:t>around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view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answer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global </a:t>
            </a:r>
            <a:r>
              <a:rPr lang="de-DE" dirty="0" err="1"/>
              <a:t>warming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37044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945934-37BF-4E12-8EAB-004581488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Business Brief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9CA6005-72FD-468A-ACFD-53710278A8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/>
              <a:t>Alternative </a:t>
            </a:r>
            <a:r>
              <a:rPr lang="de-DE" b="1" dirty="0" err="1"/>
              <a:t>energy</a:t>
            </a:r>
            <a:r>
              <a:rPr lang="de-DE" b="1" dirty="0"/>
              <a:t> </a:t>
            </a:r>
            <a:r>
              <a:rPr lang="de-DE" b="1" dirty="0" err="1"/>
              <a:t>sources</a:t>
            </a:r>
            <a:r>
              <a:rPr lang="de-DE" b="1" dirty="0"/>
              <a:t> </a:t>
            </a:r>
            <a:r>
              <a:rPr lang="de-DE" dirty="0"/>
              <a:t>(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than</a:t>
            </a:r>
            <a:r>
              <a:rPr lang="de-DE" dirty="0"/>
              <a:t> </a:t>
            </a:r>
            <a:r>
              <a:rPr lang="de-DE" dirty="0" err="1"/>
              <a:t>renewables</a:t>
            </a:r>
            <a:r>
              <a:rPr lang="de-DE" dirty="0"/>
              <a:t> </a:t>
            </a:r>
            <a:r>
              <a:rPr lang="de-DE" dirty="0" err="1"/>
              <a:t>mentioned</a:t>
            </a:r>
            <a:r>
              <a:rPr lang="de-DE" dirty="0"/>
              <a:t> </a:t>
            </a:r>
            <a:r>
              <a:rPr lang="de-DE" dirty="0" err="1"/>
              <a:t>above</a:t>
            </a:r>
            <a:r>
              <a:rPr lang="de-DE" dirty="0"/>
              <a:t>)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slowly</a:t>
            </a:r>
            <a:r>
              <a:rPr lang="de-DE" dirty="0"/>
              <a:t> </a:t>
            </a:r>
            <a:r>
              <a:rPr lang="de-DE" dirty="0" err="1"/>
              <a:t>emerging</a:t>
            </a:r>
            <a:r>
              <a:rPr lang="de-DE" dirty="0"/>
              <a:t>.  Cars </a:t>
            </a:r>
            <a:r>
              <a:rPr lang="de-DE" dirty="0" err="1"/>
              <a:t>powered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b="1" dirty="0"/>
              <a:t>hydrogen </a:t>
            </a:r>
            <a:r>
              <a:rPr lang="de-DE" b="1" dirty="0" err="1"/>
              <a:t>fuel</a:t>
            </a:r>
            <a:r>
              <a:rPr lang="de-DE" b="1" dirty="0"/>
              <a:t> </a:t>
            </a:r>
            <a:r>
              <a:rPr lang="de-DE" b="1" dirty="0" err="1"/>
              <a:t>cells</a:t>
            </a:r>
            <a:r>
              <a:rPr lang="de-DE" dirty="0"/>
              <a:t>, </a:t>
            </a:r>
            <a:r>
              <a:rPr lang="de-DE" dirty="0" err="1"/>
              <a:t>whose</a:t>
            </a:r>
            <a:r>
              <a:rPr lang="de-DE" dirty="0"/>
              <a:t> </a:t>
            </a:r>
            <a:r>
              <a:rPr lang="de-DE" dirty="0" err="1"/>
              <a:t>only</a:t>
            </a:r>
            <a:r>
              <a:rPr lang="de-DE" dirty="0"/>
              <a:t> </a:t>
            </a:r>
            <a:r>
              <a:rPr lang="de-DE" dirty="0" err="1"/>
              <a:t>emission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water</a:t>
            </a:r>
            <a:r>
              <a:rPr lang="de-DE" dirty="0"/>
              <a:t> </a:t>
            </a:r>
            <a:r>
              <a:rPr lang="de-DE" dirty="0" err="1"/>
              <a:t>vapour</a:t>
            </a:r>
            <a:r>
              <a:rPr lang="de-DE" dirty="0"/>
              <a:t>,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started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appear</a:t>
            </a:r>
            <a:r>
              <a:rPr lang="de-DE" dirty="0"/>
              <a:t>, and </a:t>
            </a:r>
            <a:r>
              <a:rPr lang="de-DE" dirty="0" err="1"/>
              <a:t>this</a:t>
            </a:r>
            <a:r>
              <a:rPr lang="de-DE" dirty="0"/>
              <a:t> form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energy</a:t>
            </a:r>
            <a:r>
              <a:rPr lang="de-DE" dirty="0"/>
              <a:t> </a:t>
            </a:r>
            <a:r>
              <a:rPr lang="de-DE" dirty="0" err="1"/>
              <a:t>could</a:t>
            </a:r>
            <a:r>
              <a:rPr lang="de-DE" dirty="0"/>
              <a:t>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day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many</a:t>
            </a:r>
            <a:r>
              <a:rPr lang="de-DE" dirty="0"/>
              <a:t>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applications</a:t>
            </a:r>
            <a:r>
              <a:rPr lang="de-DE" dirty="0"/>
              <a:t>—</a:t>
            </a:r>
            <a:r>
              <a:rPr lang="de-DE" dirty="0" err="1"/>
              <a:t>however</a:t>
            </a:r>
            <a:r>
              <a:rPr lang="de-DE" dirty="0"/>
              <a:t>, </a:t>
            </a:r>
            <a:r>
              <a:rPr lang="de-DE" dirty="0" err="1"/>
              <a:t>development</a:t>
            </a:r>
            <a:r>
              <a:rPr lang="de-DE" dirty="0"/>
              <a:t> lead-times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extremely</a:t>
            </a:r>
            <a:r>
              <a:rPr lang="de-DE" dirty="0"/>
              <a:t> </a:t>
            </a:r>
            <a:r>
              <a:rPr lang="de-DE" dirty="0" err="1"/>
              <a:t>long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68692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2612</Words>
  <Application>Microsoft Office PowerPoint</Application>
  <PresentationFormat>Breitbild</PresentationFormat>
  <Paragraphs>207</Paragraphs>
  <Slides>45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45</vt:i4>
      </vt:variant>
    </vt:vector>
  </HeadingPairs>
  <TitlesOfParts>
    <vt:vector size="49" baseType="lpstr">
      <vt:lpstr>Arial</vt:lpstr>
      <vt:lpstr>Calibri</vt:lpstr>
      <vt:lpstr>Calibri Light</vt:lpstr>
      <vt:lpstr>Office</vt:lpstr>
      <vt:lpstr>Market Leader Advanced Unit 3 Energy </vt:lpstr>
      <vt:lpstr>Road Map of Lesson for Unit 3</vt:lpstr>
      <vt:lpstr>Business Brief</vt:lpstr>
      <vt:lpstr>Business Brief</vt:lpstr>
      <vt:lpstr>Business Brief</vt:lpstr>
      <vt:lpstr>Business Brief</vt:lpstr>
      <vt:lpstr>Business Brief</vt:lpstr>
      <vt:lpstr>Business Brief</vt:lpstr>
      <vt:lpstr>Business Brief</vt:lpstr>
      <vt:lpstr>What C1 Speakers Can Do on Topic of Energy</vt:lpstr>
      <vt:lpstr>Apple Environment Page</vt:lpstr>
      <vt:lpstr>Listening and Discussion: Clean Energy (p. 22)</vt:lpstr>
      <vt:lpstr>Suggested Answer to Question 2 in Exercise A</vt:lpstr>
      <vt:lpstr>Listening and Discussion: Clean Energy (p. 22)</vt:lpstr>
      <vt:lpstr>Listening and Discussion: Clean Energy (p. 22)</vt:lpstr>
      <vt:lpstr>Listening and Discussion: Clean Energy (p. 23)</vt:lpstr>
      <vt:lpstr>Listening and Discussion: Clean Energy (p. 23)</vt:lpstr>
      <vt:lpstr>Listening and Discussion: Clean Energy (p. 23)</vt:lpstr>
      <vt:lpstr>Listening and Discussion: Clean Energy (p. 23)</vt:lpstr>
      <vt:lpstr>Listening and Discussion: Clean Energy (p. 23)</vt:lpstr>
      <vt:lpstr>Listening and Discussion: Clean Energy (p. 23)</vt:lpstr>
      <vt:lpstr>Listening and Discussion: Clean Energy (p. 23)</vt:lpstr>
      <vt:lpstr>Listening and Discussion: Clean Energy (p. 23)</vt:lpstr>
      <vt:lpstr>Listening and Discussion: Clean Energy (p. 23)</vt:lpstr>
      <vt:lpstr>Reading and Language: „The Danger of Losing Touch with Reality“ (pages 24 – 25) </vt:lpstr>
      <vt:lpstr>Reading and Language: „The Danger of Losing Touch with Reality“ (pages 24 – 25) </vt:lpstr>
      <vt:lpstr>Reading and Language: „The Danger of Losing Touch with Reality“ (pages 24 – 25) </vt:lpstr>
      <vt:lpstr>Reading and Language: „The Danger of Losing Touch with Reality“ (pages 24 – 25) </vt:lpstr>
      <vt:lpstr>Business Skills: Decision-Making (pages 26-27)</vt:lpstr>
      <vt:lpstr>Business Skills: Decision-Making (pages 26-27)</vt:lpstr>
      <vt:lpstr>Business Skills: Decision-Making (pages 26-27)</vt:lpstr>
      <vt:lpstr>Business Skills: Decision-Making (pages 26-27)</vt:lpstr>
      <vt:lpstr>Business Skills: Decision-Making (pages 26-27)</vt:lpstr>
      <vt:lpstr>Business Skills: Decision-Making (pages 26-27)</vt:lpstr>
      <vt:lpstr>Writing: Layout and Structure of Reports (page 27)</vt:lpstr>
      <vt:lpstr>Writing: Layout and Structure of Reports (page 27)</vt:lpstr>
      <vt:lpstr>Writing: Layout and Structure of Reports (page 27)</vt:lpstr>
      <vt:lpstr>Writing: Layout and Structure of Reports (page 27)</vt:lpstr>
      <vt:lpstr>Case Study: Energy Saving at Tumalet Software (pages 28 and 29)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 Leader Advanced Unit 3 Energy</dc:title>
  <dc:creator>Slawney, James</dc:creator>
  <cp:lastModifiedBy>Slawney, James</cp:lastModifiedBy>
  <cp:revision>15</cp:revision>
  <dcterms:created xsi:type="dcterms:W3CDTF">2023-05-15T08:32:18Z</dcterms:created>
  <dcterms:modified xsi:type="dcterms:W3CDTF">2026-05-06T08:33:58Z</dcterms:modified>
</cp:coreProperties>
</file>