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57" r:id="rId4"/>
    <p:sldId id="285" r:id="rId5"/>
    <p:sldId id="258" r:id="rId6"/>
    <p:sldId id="259" r:id="rId7"/>
    <p:sldId id="260" r:id="rId8"/>
    <p:sldId id="279" r:id="rId9"/>
    <p:sldId id="261" r:id="rId10"/>
    <p:sldId id="286" r:id="rId11"/>
    <p:sldId id="281" r:id="rId12"/>
    <p:sldId id="282" r:id="rId13"/>
    <p:sldId id="283" r:id="rId14"/>
    <p:sldId id="288" r:id="rId15"/>
    <p:sldId id="289" r:id="rId16"/>
    <p:sldId id="287" r:id="rId17"/>
    <p:sldId id="284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96AFF7-40A6-47E9-BCAF-5F7925122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54C71A-8A75-4FE0-9ED5-07AEE9CB3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55426E-B8E4-4161-939F-84647A902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E5B6B2-C522-444C-B257-8C928F656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E86C57-3227-43CE-AFEE-C63BB1B2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80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BE98BD-8BC3-452A-AFFB-619D8053B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2D09CF4-2A81-4C7D-B3FC-D8ADCAE04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804B9A-9885-4327-A938-083AE76A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3BA93B-0688-481A-9919-43E4F89D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21499D-AEC7-4BE9-9409-BC0D54D4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68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7BB36A0-1AF9-48ED-AB70-F543BF7A6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5602B34-8D04-4985-92B2-888C925A7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0E273C-8DE2-46A7-B3E1-FE3D55A5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8E85C7-761F-48B8-928C-34BC618E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52DE81-6D33-4360-8677-8DA8D5CC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8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2558B-22C9-45AB-8C5A-01785000A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1B2D91-86A6-4426-ABE7-481345B05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4EF56D-0BFB-4C2B-AA5C-12292C89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168164-A58D-485C-A385-A51D0C0B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60F576-A80D-4F89-B3B4-BBCCA5D4D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65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E2C3B-8BC6-405E-AE13-E5BCA0C0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79CF4B-7C44-46D5-A4CC-E2F261970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644E59-6C80-473C-85A0-3AEE1D9A4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57C93A-19ED-4A6F-A2F1-412A0441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19BD71-11D6-4348-A57A-BC3CD50D3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04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46B19B-B39B-4425-BA89-BF7918B00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945369-B653-4D15-9CA3-BDA1ECECE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3D2631-BDE7-47F0-8905-2A11CC73D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CD41C7-A9B1-4E9C-9508-BD460F17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F41859-067D-49AA-85E3-5F2C0EC4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8D01B7-2826-41CF-B632-85077DB0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40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25801-72ED-448C-B7A9-A3A9FFB9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CF834D-A57E-4F07-8ACC-F16B66225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327CBD-C330-44B8-9DE2-0F613ED65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BAB53C-0B7D-43BB-A34B-F99BFA0CE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FF4B64-54A4-4B83-8B45-B3FD3FDC9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C64D936-2957-471F-A88B-F0FEEA2A1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A3C2132-93C2-47C7-AA0F-FC9C9F05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B82A3B1-5AAB-4A34-9809-4F2B0E1E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3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85D76-68D2-4741-B2B9-D8DB7861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439A34B-7882-4F3C-B15A-472D4EBA1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330A82-A725-48B4-BE83-A99FD2AF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5D2B62-F339-404E-8C67-9372FDA9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20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9B5C9B2-59A2-4128-A61B-2B599E895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91A92D-2855-4F1F-8D3C-0DF3DEA00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D8199E-1004-4ACD-BBA4-38FE8E190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80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17309D-F505-4383-93D5-60028A16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C89B66-B467-4258-9327-01F3B840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040734-568A-4EBC-9364-8AFFC0B2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2BC7F61-5E60-4E24-A636-A7D55010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A682E-34C1-4EED-AC7B-3B8DDE97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0F865B-B357-4A62-B48B-DF050556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6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4D210-6F5E-480C-B1BE-702D169B7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2284BA2-F4D1-4361-ACD4-7E24A7B2F2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53B568-DE12-4C93-A9D0-868B242F7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CEF1F1-1B2A-49F0-807E-18B1D5FA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553584-A52A-4316-93EC-0B2FE19C7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16ABFE-38AB-4B59-838E-249BA314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79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3F0675-2E29-41C2-906E-1362C538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29E673-CDA8-45D8-991A-BD62C40FC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DE8CAB-5570-4363-8337-349D685E2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421F-4E2D-4F87-8D05-D06C03E0867C}" type="datetimeFigureOut">
              <a:rPr lang="de-DE" smtClean="0"/>
              <a:t>21.04.2026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AD8A5C-B62B-4F3E-9B83-3334F940D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B3584D-37D1-4CD9-AB5F-29909A280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BA5A-4CCD-411E-83DC-2A83E1646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821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E89D7-DC16-4A35-8F19-9938D0500E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1</a:t>
            </a:r>
            <a:br>
              <a:rPr lang="de-DE" dirty="0"/>
            </a:br>
            <a:r>
              <a:rPr lang="de-DE" dirty="0"/>
              <a:t>First </a:t>
            </a:r>
            <a:r>
              <a:rPr lang="de-DE" dirty="0" err="1"/>
              <a:t>Impressions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FB39592-F2A8-43D2-9213-C581F0C8E5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J. Slawney</a:t>
            </a:r>
          </a:p>
        </p:txBody>
      </p:sp>
    </p:spTree>
    <p:extLst>
      <p:ext uri="{BB962C8B-B14F-4D97-AF65-F5344CB8AC3E}">
        <p14:creationId xmlns:p14="http://schemas.microsoft.com/office/powerpoint/2010/main" val="1392618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8D355-CEF9-4804-8153-39FE76F08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FA607-D603-4932-84DE-D5D8BD96C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b="1" dirty="0" err="1"/>
              <a:t>question</a:t>
            </a:r>
            <a:r>
              <a:rPr lang="de-DE" b="1" dirty="0"/>
              <a:t>-and-</a:t>
            </a:r>
            <a:r>
              <a:rPr lang="de-DE" b="1" dirty="0" err="1"/>
              <a:t>answer</a:t>
            </a:r>
            <a:r>
              <a:rPr lang="de-DE" b="1" dirty="0"/>
              <a:t> </a:t>
            </a:r>
            <a:r>
              <a:rPr lang="de-DE" b="1" dirty="0" err="1"/>
              <a:t>session</a:t>
            </a:r>
            <a:r>
              <a:rPr lang="de-DE" b="1" dirty="0"/>
              <a:t> </a:t>
            </a:r>
            <a:r>
              <a:rPr lang="de-DE" dirty="0"/>
              <a:t>at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presentations</a:t>
            </a:r>
            <a:r>
              <a:rPr lang="de-DE" dirty="0"/>
              <a:t> 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ruin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impression</a:t>
            </a:r>
            <a:r>
              <a:rPr lang="de-DE" dirty="0"/>
              <a:t> </a:t>
            </a:r>
            <a:r>
              <a:rPr lang="de-DE" dirty="0" err="1"/>
              <a:t>created</a:t>
            </a:r>
            <a:r>
              <a:rPr lang="de-DE" dirty="0"/>
              <a:t> </a:t>
            </a:r>
            <a:r>
              <a:rPr lang="de-DE" dirty="0" err="1"/>
              <a:t>earlier</a:t>
            </a:r>
            <a:r>
              <a:rPr lang="de-DE" dirty="0"/>
              <a:t>.  The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possible, </a:t>
            </a:r>
            <a:r>
              <a:rPr lang="de-DE" dirty="0" err="1"/>
              <a:t>walk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and </a:t>
            </a:r>
            <a:r>
              <a:rPr lang="de-DE" dirty="0" err="1"/>
              <a:t>repeat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</a:t>
            </a:r>
            <a:r>
              <a:rPr lang="de-DE" dirty="0"/>
              <a:t> so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whole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 it.  This also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advantagesof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time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abozut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not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, do not bluff—</a:t>
            </a:r>
            <a:r>
              <a:rPr lang="de-DE" dirty="0" err="1"/>
              <a:t>tell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questioner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a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qualitifed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among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colleagues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deal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later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e-mail</a:t>
            </a:r>
            <a:r>
              <a:rPr lang="de-DE" dirty="0"/>
              <a:t>. Do not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session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ramble</a:t>
            </a:r>
            <a:r>
              <a:rPr lang="de-DE" dirty="0"/>
              <a:t> on, and </a:t>
            </a:r>
            <a:r>
              <a:rPr lang="de-DE" dirty="0" err="1"/>
              <a:t>mark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end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clearly</a:t>
            </a:r>
            <a:r>
              <a:rPr lang="de-D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78340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33728-17A7-4223-9E3D-3E6EEC358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FA9FFB-8740-4394-9D84-DDB136C9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impressions</a:t>
            </a:r>
            <a:r>
              <a:rPr lang="de-DE" dirty="0"/>
              <a:t>  </a:t>
            </a:r>
            <a:r>
              <a:rPr lang="de-DE" dirty="0" err="1"/>
              <a:t>created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b="1" dirty="0" err="1"/>
              <a:t>two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three</a:t>
            </a:r>
            <a:r>
              <a:rPr lang="de-DE" b="1" dirty="0"/>
              <a:t> </a:t>
            </a:r>
            <a:r>
              <a:rPr lang="de-DE" b="1" dirty="0" err="1"/>
              <a:t>minutes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but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imagine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„</a:t>
            </a:r>
            <a:r>
              <a:rPr lang="de-DE" dirty="0" err="1"/>
              <a:t>saved</a:t>
            </a:r>
            <a:r>
              <a:rPr lang="de-DE" dirty="0"/>
              <a:t>“ after a </a:t>
            </a:r>
            <a:r>
              <a:rPr lang="de-DE" dirty="0" err="1"/>
              <a:t>disastrous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relatively</a:t>
            </a:r>
            <a:r>
              <a:rPr lang="de-DE" dirty="0"/>
              <a:t> </a:t>
            </a:r>
            <a:r>
              <a:rPr lang="de-DE" dirty="0" err="1"/>
              <a:t>smoothly</a:t>
            </a:r>
            <a:r>
              <a:rPr lang="de-DE" dirty="0"/>
              <a:t>.  </a:t>
            </a:r>
            <a:r>
              <a:rPr lang="de-DE" dirty="0" err="1"/>
              <a:t>We</a:t>
            </a:r>
            <a:r>
              <a:rPr lang="de-DE" dirty="0"/>
              <a:t> will </a:t>
            </a:r>
            <a:r>
              <a:rPr lang="de-DE" dirty="0" err="1"/>
              <a:t>work</a:t>
            </a:r>
            <a:r>
              <a:rPr lang="de-DE" dirty="0"/>
              <a:t> on </a:t>
            </a:r>
            <a:r>
              <a:rPr lang="de-DE" dirty="0" err="1"/>
              <a:t>techniques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will </a:t>
            </a:r>
            <a:r>
              <a:rPr lang="de-DE" dirty="0" err="1"/>
              <a:t>allow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recover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dirty="0" err="1"/>
              <a:t>Typically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sections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 (</a:t>
            </a:r>
            <a:r>
              <a:rPr lang="de-DE" b="1" dirty="0" err="1"/>
              <a:t>Greeting</a:t>
            </a:r>
            <a:r>
              <a:rPr lang="de-DE" dirty="0"/>
              <a:t> and  </a:t>
            </a:r>
            <a:r>
              <a:rPr lang="de-DE" b="1" dirty="0"/>
              <a:t>Statement </a:t>
            </a:r>
            <a:r>
              <a:rPr lang="de-DE" b="1" dirty="0" err="1"/>
              <a:t>of</a:t>
            </a:r>
            <a:r>
              <a:rPr lang="de-DE" b="1" dirty="0"/>
              <a:t> Purpose</a:t>
            </a:r>
            <a:r>
              <a:rPr lang="de-DE" dirty="0"/>
              <a:t>)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memorized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learned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heart</a:t>
            </a:r>
            <a:r>
              <a:rPr lang="de-DE" dirty="0"/>
              <a:t>, in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907673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249DA6-04CA-4D86-B300-4600A39F0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Listening and </a:t>
            </a:r>
            <a:r>
              <a:rPr lang="de-DE" b="1" dirty="0" err="1"/>
              <a:t>Discussion</a:t>
            </a:r>
            <a:r>
              <a:rPr lang="de-DE" b="1" dirty="0"/>
              <a:t>: First </a:t>
            </a:r>
            <a:r>
              <a:rPr lang="de-DE" b="1" dirty="0" err="1"/>
              <a:t>Impressions</a:t>
            </a:r>
            <a:r>
              <a:rPr lang="de-DE" b="1" dirty="0"/>
              <a:t> in </a:t>
            </a:r>
            <a:r>
              <a:rPr lang="de-DE" b="1" dirty="0" err="1"/>
              <a:t>Presentations</a:t>
            </a:r>
            <a:r>
              <a:rPr lang="de-DE" b="1" dirty="0"/>
              <a:t> (</a:t>
            </a:r>
            <a:r>
              <a:rPr lang="de-DE" b="1" dirty="0" err="1"/>
              <a:t>page</a:t>
            </a:r>
            <a:r>
              <a:rPr lang="de-DE" b="1" dirty="0"/>
              <a:t> 6)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73C0DB-D054-409A-82C7-6B3D111D3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600" dirty="0"/>
              <a:t>Break down </a:t>
            </a:r>
            <a:r>
              <a:rPr lang="de-DE" sz="3600" dirty="0" err="1"/>
              <a:t>into</a:t>
            </a:r>
            <a:r>
              <a:rPr lang="de-DE" sz="3600" dirty="0"/>
              <a:t> 6 </a:t>
            </a:r>
            <a:r>
              <a:rPr lang="de-DE" sz="3600" dirty="0" err="1"/>
              <a:t>groups</a:t>
            </a:r>
            <a:r>
              <a:rPr lang="de-DE" sz="3600" dirty="0"/>
              <a:t> and </a:t>
            </a:r>
            <a:r>
              <a:rPr lang="de-DE" sz="3600" dirty="0" err="1"/>
              <a:t>discuss</a:t>
            </a:r>
            <a:r>
              <a:rPr lang="de-DE" sz="3600" dirty="0"/>
              <a:t> </a:t>
            </a:r>
            <a:r>
              <a:rPr lang="de-DE" sz="3600" dirty="0" err="1"/>
              <a:t>together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question</a:t>
            </a:r>
            <a:r>
              <a:rPr lang="de-DE" sz="3600" dirty="0"/>
              <a:t> </a:t>
            </a:r>
            <a:r>
              <a:rPr lang="de-DE" sz="3600" dirty="0" err="1"/>
              <a:t>that</a:t>
            </a:r>
            <a:r>
              <a:rPr lang="de-DE" sz="3600" dirty="0"/>
              <a:t> </a:t>
            </a:r>
            <a:r>
              <a:rPr lang="de-DE" sz="3600" dirty="0" err="1"/>
              <a:t>corresponds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group</a:t>
            </a:r>
            <a:r>
              <a:rPr lang="de-DE" sz="3600" dirty="0"/>
              <a:t> </a:t>
            </a:r>
            <a:r>
              <a:rPr lang="de-DE" sz="3600" dirty="0" err="1"/>
              <a:t>number</a:t>
            </a:r>
            <a:r>
              <a:rPr lang="de-DE" sz="3600" dirty="0"/>
              <a:t> (</a:t>
            </a:r>
            <a:r>
              <a:rPr lang="de-DE" sz="3600" dirty="0" err="1"/>
              <a:t>questions</a:t>
            </a:r>
            <a:r>
              <a:rPr lang="de-DE" sz="3600" dirty="0"/>
              <a:t> 1-6) </a:t>
            </a:r>
            <a:r>
              <a:rPr lang="de-DE" sz="3600" dirty="0" err="1"/>
              <a:t>for</a:t>
            </a:r>
            <a:r>
              <a:rPr lang="de-DE" sz="3600" dirty="0"/>
              <a:t> 10 </a:t>
            </a:r>
            <a:r>
              <a:rPr lang="de-DE" sz="3600" dirty="0" err="1"/>
              <a:t>Minutes</a:t>
            </a:r>
            <a:r>
              <a:rPr lang="de-DE" sz="3600" dirty="0"/>
              <a:t>.   </a:t>
            </a:r>
          </a:p>
          <a:p>
            <a:pPr marL="0" indent="0" algn="just">
              <a:buNone/>
            </a:pPr>
            <a:endParaRPr lang="de-DE" sz="3600" dirty="0"/>
          </a:p>
          <a:p>
            <a:pPr marL="0" indent="0" algn="just">
              <a:buNone/>
            </a:pPr>
            <a:r>
              <a:rPr lang="de-DE" sz="3600" dirty="0" err="1"/>
              <a:t>Each</a:t>
            </a:r>
            <a:r>
              <a:rPr lang="de-DE" sz="3600" dirty="0"/>
              <a:t> </a:t>
            </a:r>
            <a:r>
              <a:rPr lang="de-DE" sz="3600" dirty="0" err="1"/>
              <a:t>group</a:t>
            </a:r>
            <a:r>
              <a:rPr lang="de-DE" sz="3600" dirty="0"/>
              <a:t> will </a:t>
            </a:r>
            <a:r>
              <a:rPr lang="de-DE" sz="3600" dirty="0" err="1"/>
              <a:t>go</a:t>
            </a:r>
            <a:r>
              <a:rPr lang="de-DE" sz="3600" dirty="0"/>
              <a:t> </a:t>
            </a:r>
            <a:r>
              <a:rPr lang="de-DE" sz="3600" dirty="0" err="1"/>
              <a:t>through</a:t>
            </a:r>
            <a:r>
              <a:rPr lang="de-DE" sz="3600" dirty="0"/>
              <a:t> </a:t>
            </a:r>
            <a:r>
              <a:rPr lang="de-DE" sz="3600" dirty="0" err="1"/>
              <a:t>their</a:t>
            </a:r>
            <a:r>
              <a:rPr lang="de-DE" sz="3600" dirty="0"/>
              <a:t> </a:t>
            </a:r>
            <a:r>
              <a:rPr lang="de-DE" sz="3600" dirty="0" err="1"/>
              <a:t>answers</a:t>
            </a:r>
            <a:r>
              <a:rPr lang="de-DE" sz="3600" dirty="0"/>
              <a:t> and </a:t>
            </a:r>
            <a:r>
              <a:rPr lang="de-DE" sz="3600" dirty="0" err="1"/>
              <a:t>their</a:t>
            </a:r>
            <a:r>
              <a:rPr lang="de-DE" sz="3600" dirty="0"/>
              <a:t> </a:t>
            </a:r>
            <a:r>
              <a:rPr lang="de-DE" sz="3600" dirty="0" err="1"/>
              <a:t>ideas</a:t>
            </a:r>
            <a:r>
              <a:rPr lang="de-DE" sz="3600" dirty="0"/>
              <a:t> </a:t>
            </a:r>
            <a:r>
              <a:rPr lang="de-DE" sz="3600" dirty="0" err="1"/>
              <a:t>with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whole</a:t>
            </a:r>
            <a:r>
              <a:rPr lang="de-DE" sz="3600" dirty="0"/>
              <a:t> </a:t>
            </a:r>
            <a:r>
              <a:rPr lang="de-DE" sz="3600" dirty="0" err="1"/>
              <a:t>class</a:t>
            </a:r>
            <a:r>
              <a:rPr lang="de-DE" sz="3600" dirty="0"/>
              <a:t> </a:t>
            </a:r>
            <a:r>
              <a:rPr lang="de-DE" sz="3600" dirty="0" err="1"/>
              <a:t>afterwards</a:t>
            </a:r>
            <a:r>
              <a:rPr lang="de-DE" sz="36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202936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Annieliese</a:t>
            </a:r>
            <a:r>
              <a:rPr lang="de-DE" dirty="0"/>
              <a:t> </a:t>
            </a:r>
            <a:r>
              <a:rPr lang="de-DE" dirty="0" err="1"/>
              <a:t>Guerin-LeTendre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intercultural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r>
              <a:rPr lang="de-DE" dirty="0"/>
              <a:t> expert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Communicaid</a:t>
            </a:r>
            <a:r>
              <a:rPr lang="de-DE" dirty="0"/>
              <a:t>, a </a:t>
            </a:r>
            <a:r>
              <a:rPr lang="de-DE" dirty="0" err="1"/>
              <a:t>cultural</a:t>
            </a:r>
            <a:r>
              <a:rPr lang="de-DE" dirty="0"/>
              <a:t> and </a:t>
            </a:r>
            <a:r>
              <a:rPr lang="de-DE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 </a:t>
            </a:r>
            <a:r>
              <a:rPr lang="de-DE" dirty="0" err="1"/>
              <a:t>consultancy</a:t>
            </a:r>
            <a:r>
              <a:rPr lang="de-DE" dirty="0"/>
              <a:t>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Listen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first</a:t>
            </a:r>
            <a:r>
              <a:rPr lang="de-DE" b="1" dirty="0"/>
              <a:t> </a:t>
            </a:r>
            <a:r>
              <a:rPr lang="de-DE" b="1" dirty="0" err="1"/>
              <a:t>part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interview and </a:t>
            </a:r>
            <a:r>
              <a:rPr lang="de-DE" b="1" dirty="0" err="1"/>
              <a:t>anwers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two</a:t>
            </a:r>
            <a:r>
              <a:rPr lang="de-DE" b="1" dirty="0"/>
              <a:t> </a:t>
            </a:r>
            <a:r>
              <a:rPr lang="de-DE" b="1" dirty="0" err="1"/>
              <a:t>questions</a:t>
            </a:r>
            <a:r>
              <a:rPr lang="de-DE" b="1" dirty="0"/>
              <a:t> in </a:t>
            </a:r>
            <a:r>
              <a:rPr lang="de-DE" b="1" dirty="0" err="1"/>
              <a:t>Exercise</a:t>
            </a:r>
            <a:r>
              <a:rPr lang="de-DE" b="1" dirty="0"/>
              <a:t> B (</a:t>
            </a:r>
            <a:r>
              <a:rPr lang="de-DE" b="1" dirty="0" err="1"/>
              <a:t>page</a:t>
            </a:r>
            <a:r>
              <a:rPr lang="de-DE" b="1" dirty="0"/>
              <a:t> 6).</a:t>
            </a:r>
          </a:p>
        </p:txBody>
      </p:sp>
    </p:spTree>
    <p:extLst>
      <p:ext uri="{BB962C8B-B14F-4D97-AF65-F5344CB8AC3E}">
        <p14:creationId xmlns:p14="http://schemas.microsoft.com/office/powerpoint/2010/main" val="238918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Part B: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1.)  </a:t>
            </a:r>
            <a:r>
              <a:rPr lang="de-DE" dirty="0" err="1"/>
              <a:t>Between</a:t>
            </a:r>
            <a:r>
              <a:rPr lang="de-DE" dirty="0"/>
              <a:t> 60% and 90%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2.)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voice</a:t>
            </a:r>
            <a:r>
              <a:rPr lang="de-DE" dirty="0"/>
              <a:t>, </a:t>
            </a:r>
            <a:r>
              <a:rPr lang="de-DE" dirty="0" err="1"/>
              <a:t>facial</a:t>
            </a:r>
            <a:r>
              <a:rPr lang="de-DE" dirty="0"/>
              <a:t> </a:t>
            </a:r>
            <a:r>
              <a:rPr lang="de-DE" dirty="0" err="1"/>
              <a:t>expression</a:t>
            </a:r>
            <a:r>
              <a:rPr lang="de-DE" dirty="0"/>
              <a:t>, </a:t>
            </a:r>
            <a:r>
              <a:rPr lang="de-DE" dirty="0" err="1"/>
              <a:t>posture</a:t>
            </a:r>
            <a:r>
              <a:rPr lang="de-DE" dirty="0"/>
              <a:t> 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factors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room</a:t>
            </a:r>
            <a:r>
              <a:rPr lang="de-DE" dirty="0"/>
              <a:t>/</a:t>
            </a:r>
            <a:r>
              <a:rPr lang="de-DE" dirty="0" err="1"/>
              <a:t>space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dress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746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Part C</a:t>
            </a:r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</a:t>
            </a:r>
            <a:r>
              <a:rPr lang="de-DE" dirty="0" err="1"/>
              <a:t>aspects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verbal and non-verbal </a:t>
            </a:r>
            <a:r>
              <a:rPr lang="de-DE" dirty="0" err="1"/>
              <a:t>communication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Anneliese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50346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54F47-6427-4D73-B027-50823CFB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–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1E180-81BF-43CB-A676-8BA34114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err="1"/>
              <a:t>Answer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question</a:t>
            </a:r>
            <a:r>
              <a:rPr lang="de-DE" sz="3200" dirty="0"/>
              <a:t> in Part C: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 err="1"/>
              <a:t>She</a:t>
            </a:r>
            <a:r>
              <a:rPr lang="de-DE" sz="3200" dirty="0"/>
              <a:t> </a:t>
            </a:r>
            <a:r>
              <a:rPr lang="de-DE" sz="3200" dirty="0" err="1"/>
              <a:t>talks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way</a:t>
            </a:r>
            <a:r>
              <a:rPr lang="de-DE" sz="3200" dirty="0"/>
              <a:t> </a:t>
            </a:r>
            <a:r>
              <a:rPr lang="de-DE" sz="3200" dirty="0" err="1"/>
              <a:t>you</a:t>
            </a:r>
            <a:r>
              <a:rPr lang="de-DE" sz="3200" dirty="0"/>
              <a:t> stand (</a:t>
            </a:r>
            <a:r>
              <a:rPr lang="de-DE" sz="3200" dirty="0" err="1"/>
              <a:t>posture</a:t>
            </a:r>
            <a:r>
              <a:rPr lang="de-DE" sz="3200" dirty="0"/>
              <a:t>), </a:t>
            </a:r>
            <a:r>
              <a:rPr lang="de-DE" sz="3200" dirty="0" err="1"/>
              <a:t>eye</a:t>
            </a:r>
            <a:r>
              <a:rPr lang="de-DE" sz="3200" dirty="0"/>
              <a:t> </a:t>
            </a:r>
            <a:r>
              <a:rPr lang="de-DE" sz="3200" dirty="0" err="1"/>
              <a:t>contact</a:t>
            </a:r>
            <a:r>
              <a:rPr lang="de-DE" sz="3200" dirty="0"/>
              <a:t>, </a:t>
            </a:r>
            <a:r>
              <a:rPr lang="de-DE" sz="3200" dirty="0" err="1"/>
              <a:t>voice</a:t>
            </a:r>
            <a:r>
              <a:rPr lang="de-DE" sz="3200" dirty="0"/>
              <a:t> (</a:t>
            </a:r>
            <a:r>
              <a:rPr lang="de-DE" sz="3200" dirty="0" err="1"/>
              <a:t>modulation</a:t>
            </a:r>
            <a:r>
              <a:rPr lang="de-DE" sz="3200" dirty="0"/>
              <a:t> and </a:t>
            </a:r>
            <a:r>
              <a:rPr lang="de-DE" sz="3200" dirty="0" err="1"/>
              <a:t>intonation</a:t>
            </a:r>
            <a:r>
              <a:rPr lang="de-DE" sz="3200" dirty="0"/>
              <a:t>) and </a:t>
            </a:r>
            <a:r>
              <a:rPr lang="de-DE" sz="3200" dirty="0" err="1"/>
              <a:t>controlling</a:t>
            </a:r>
            <a:r>
              <a:rPr lang="de-DE" sz="3200" dirty="0"/>
              <a:t> </a:t>
            </a:r>
            <a:r>
              <a:rPr lang="de-DE" sz="3200" dirty="0" err="1"/>
              <a:t>gestures</a:t>
            </a:r>
            <a:r>
              <a:rPr lang="de-DE" sz="3200" dirty="0"/>
              <a:t> </a:t>
            </a:r>
            <a:r>
              <a:rPr lang="de-DE" sz="3200" dirty="0" err="1"/>
              <a:t>which</a:t>
            </a:r>
            <a:r>
              <a:rPr lang="de-DE" sz="3200" dirty="0"/>
              <a:t> </a:t>
            </a:r>
            <a:r>
              <a:rPr lang="de-DE" sz="3200" dirty="0" err="1"/>
              <a:t>can</a:t>
            </a:r>
            <a:r>
              <a:rPr lang="de-DE" sz="3200" dirty="0"/>
              <a:t> </a:t>
            </a:r>
            <a:r>
              <a:rPr lang="de-DE" sz="3200" dirty="0" err="1"/>
              <a:t>distract</a:t>
            </a:r>
            <a:r>
              <a:rPr lang="de-DE" sz="3200" dirty="0"/>
              <a:t> an </a:t>
            </a:r>
            <a:r>
              <a:rPr lang="de-DE" sz="3200" dirty="0" err="1"/>
              <a:t>audience</a:t>
            </a:r>
            <a:r>
              <a:rPr lang="de-DE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0046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FBA03-CBA7-4134-A92E-794044E2B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9694B0-519B-48C1-BAA3-E0B1FCF23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Part 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again</a:t>
            </a:r>
            <a:r>
              <a:rPr lang="de-DE" dirty="0"/>
              <a:t>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in </a:t>
            </a:r>
            <a:r>
              <a:rPr lang="de-DE" dirty="0" err="1"/>
              <a:t>section</a:t>
            </a:r>
            <a:r>
              <a:rPr lang="de-DE" dirty="0"/>
              <a:t> D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7541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85CFF-1F74-4782-95B9-0DB70198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95122A-EF1E-4A08-93A9-9485DD54D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514350" indent="-514350">
              <a:buAutoNum type="arabicPeriod"/>
            </a:pPr>
            <a:r>
              <a:rPr lang="de-DE" dirty="0" err="1"/>
              <a:t>Posture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Upright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Charge</a:t>
            </a:r>
          </a:p>
          <a:p>
            <a:pPr marL="514350" indent="-514350">
              <a:buAutoNum type="arabicPeriod"/>
            </a:pPr>
            <a:r>
              <a:rPr lang="de-DE" dirty="0" err="1"/>
              <a:t>Lectern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Scan</a:t>
            </a:r>
          </a:p>
          <a:p>
            <a:pPr marL="514350" indent="-514350">
              <a:buAutoNum type="arabicPeriod"/>
            </a:pPr>
            <a:r>
              <a:rPr lang="de-DE" dirty="0"/>
              <a:t>Modulation</a:t>
            </a:r>
          </a:p>
          <a:p>
            <a:pPr marL="514350" indent="-514350">
              <a:buAutoNum type="arabicPeriod"/>
            </a:pPr>
            <a:r>
              <a:rPr lang="de-DE" dirty="0" err="1"/>
              <a:t>Shades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Distraction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9645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FDBFD-915E-48AF-B226-B2EEF44D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B91E5A-6A6C-4356-A998-14E979BAA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/>
              <a:t>Look at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four</a:t>
            </a:r>
            <a:r>
              <a:rPr lang="de-DE" sz="3600" dirty="0"/>
              <a:t> </a:t>
            </a:r>
            <a:r>
              <a:rPr lang="de-DE" sz="3600" dirty="0" err="1"/>
              <a:t>words</a:t>
            </a:r>
            <a:r>
              <a:rPr lang="de-DE" sz="3600" dirty="0"/>
              <a:t> </a:t>
            </a:r>
            <a:r>
              <a:rPr lang="de-DE" sz="3600" dirty="0" err="1"/>
              <a:t>from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second</a:t>
            </a:r>
            <a:r>
              <a:rPr lang="de-DE" sz="3600" dirty="0"/>
              <a:t> </a:t>
            </a:r>
            <a:r>
              <a:rPr lang="de-DE" sz="3600" dirty="0" err="1"/>
              <a:t>part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interview.  </a:t>
            </a:r>
            <a:r>
              <a:rPr lang="de-DE" sz="3600" dirty="0" err="1"/>
              <a:t>What</a:t>
            </a:r>
            <a:r>
              <a:rPr lang="de-DE" sz="3600" dirty="0"/>
              <a:t> do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think</a:t>
            </a:r>
            <a:r>
              <a:rPr lang="de-DE" sz="3600" dirty="0"/>
              <a:t> </a:t>
            </a:r>
            <a:r>
              <a:rPr lang="de-DE" sz="3600" dirty="0" err="1"/>
              <a:t>they</a:t>
            </a:r>
            <a:r>
              <a:rPr lang="de-DE" sz="3600" dirty="0"/>
              <a:t> </a:t>
            </a:r>
            <a:r>
              <a:rPr lang="de-DE" sz="3600" dirty="0" err="1"/>
              <a:t>mean</a:t>
            </a:r>
            <a:r>
              <a:rPr lang="de-DE" sz="3600" dirty="0"/>
              <a:t>?  Match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words</a:t>
            </a:r>
            <a:r>
              <a:rPr lang="de-DE" sz="3600" dirty="0"/>
              <a:t> (1-4)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definition</a:t>
            </a:r>
            <a:r>
              <a:rPr lang="de-DE" sz="3600" dirty="0"/>
              <a:t> (a-d).  </a:t>
            </a:r>
          </a:p>
          <a:p>
            <a:pPr marL="0" indent="0">
              <a:buNone/>
            </a:pPr>
            <a:r>
              <a:rPr lang="de-DE" sz="3600" dirty="0" err="1"/>
              <a:t>What</a:t>
            </a:r>
            <a:r>
              <a:rPr lang="de-DE" sz="3600" dirty="0"/>
              <a:t> </a:t>
            </a:r>
            <a:r>
              <a:rPr lang="de-DE" sz="3600" dirty="0" err="1"/>
              <a:t>examples</a:t>
            </a:r>
            <a:r>
              <a:rPr lang="de-DE" sz="3600" dirty="0"/>
              <a:t> </a:t>
            </a:r>
            <a:r>
              <a:rPr lang="de-DE" sz="3600" dirty="0" err="1"/>
              <a:t>did</a:t>
            </a:r>
            <a:r>
              <a:rPr lang="de-DE" sz="3600" dirty="0"/>
              <a:t> Anneliese </a:t>
            </a:r>
            <a:r>
              <a:rPr lang="de-DE" sz="3600" dirty="0" err="1"/>
              <a:t>give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these</a:t>
            </a:r>
            <a:r>
              <a:rPr lang="de-DE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9088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5F620-FE42-A245-00DA-05B215C71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Patrick Winston, „How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Speak</a:t>
            </a:r>
            <a:r>
              <a:rPr lang="de-DE" dirty="0"/>
              <a:t>“ (</a:t>
            </a:r>
            <a:r>
              <a:rPr lang="de-DE" dirty="0" err="1"/>
              <a:t>Lecture</a:t>
            </a:r>
            <a:r>
              <a:rPr lang="de-DE" dirty="0"/>
              <a:t> Video)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A2AF02-9958-3EBC-5DEB-C99497C65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</a:t>
            </a:r>
            <a:r>
              <a:rPr lang="de-DE" dirty="0" err="1"/>
              <a:t>watch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5 </a:t>
            </a:r>
            <a:r>
              <a:rPr lang="de-DE" dirty="0" err="1"/>
              <a:t>minutes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lecture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„How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Speak</a:t>
            </a:r>
            <a:r>
              <a:rPr lang="de-DE" dirty="0"/>
              <a:t>“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former</a:t>
            </a:r>
            <a:r>
              <a:rPr lang="de-DE" dirty="0"/>
              <a:t> MIT Professor Patrick </a:t>
            </a:r>
            <a:r>
              <a:rPr lang="de-DE" dirty="0" err="1"/>
              <a:t>Winson</a:t>
            </a:r>
            <a:r>
              <a:rPr lang="de-DE" dirty="0"/>
              <a:t> on </a:t>
            </a:r>
            <a:r>
              <a:rPr lang="de-DE" dirty="0" err="1"/>
              <a:t>You</a:t>
            </a:r>
            <a:r>
              <a:rPr lang="de-DE" dirty="0"/>
              <a:t> Tube. 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watch</a:t>
            </a:r>
            <a:r>
              <a:rPr lang="de-DE" dirty="0"/>
              <a:t>, </a:t>
            </a:r>
            <a:r>
              <a:rPr lang="de-DE" dirty="0" err="1"/>
              <a:t>try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/>
              <a:t>1.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determines</a:t>
            </a:r>
            <a:r>
              <a:rPr lang="de-DE" dirty="0"/>
              <a:t> </a:t>
            </a:r>
            <a:r>
              <a:rPr lang="de-DE" dirty="0" err="1"/>
              <a:t>success</a:t>
            </a:r>
            <a:r>
              <a:rPr lang="de-DE" dirty="0"/>
              <a:t> in </a:t>
            </a:r>
            <a:r>
              <a:rPr lang="de-DE" dirty="0" err="1"/>
              <a:t>life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2.  How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09861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8B20A-6098-4BCB-B97B-537A054B9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486D12-05FA-4F36-96D7-BFAD7BA9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D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0" indent="0">
              <a:buNone/>
            </a:pPr>
            <a:r>
              <a:rPr lang="de-DE" dirty="0" err="1"/>
              <a:t>Flicking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hair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Nervous</a:t>
            </a:r>
            <a:r>
              <a:rPr lang="de-DE" dirty="0"/>
              <a:t> </a:t>
            </a:r>
            <a:r>
              <a:rPr lang="de-DE" dirty="0" err="1"/>
              <a:t>fidgeting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bracelet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ring</a:t>
            </a:r>
          </a:p>
          <a:p>
            <a:pPr marL="0" indent="0">
              <a:buNone/>
            </a:pPr>
            <a:r>
              <a:rPr lang="de-DE" dirty="0"/>
              <a:t>Constant </a:t>
            </a:r>
            <a:r>
              <a:rPr lang="de-DE" dirty="0" err="1"/>
              <a:t>adjustment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suit</a:t>
            </a:r>
            <a:r>
              <a:rPr lang="de-DE" dirty="0"/>
              <a:t> </a:t>
            </a:r>
            <a:r>
              <a:rPr lang="de-DE" dirty="0" err="1"/>
              <a:t>jacket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Nervous</a:t>
            </a:r>
            <a:r>
              <a:rPr lang="de-DE" dirty="0"/>
              <a:t> </a:t>
            </a:r>
            <a:r>
              <a:rPr lang="de-DE" dirty="0" err="1"/>
              <a:t>Cough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944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9294E7-570A-4646-9840-778E5AAB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E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3B7C2C-DE9A-4347-9FD4-3FAAC081B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distracting</a:t>
            </a:r>
            <a:r>
              <a:rPr lang="de-DE" dirty="0"/>
              <a:t> </a:t>
            </a:r>
            <a:r>
              <a:rPr lang="de-DE" dirty="0" err="1"/>
              <a:t>gestures</a:t>
            </a:r>
            <a:r>
              <a:rPr lang="de-DE" dirty="0"/>
              <a:t> and </a:t>
            </a:r>
            <a:r>
              <a:rPr lang="de-DE" dirty="0" err="1"/>
              <a:t>behaviour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noticed</a:t>
            </a:r>
            <a:r>
              <a:rPr lang="de-DE" dirty="0"/>
              <a:t> in </a:t>
            </a:r>
            <a:r>
              <a:rPr lang="de-DE" dirty="0" err="1"/>
              <a:t>presentations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else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distract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855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7608E-616D-4A1A-9694-812F9A257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B - F (</a:t>
            </a:r>
            <a:r>
              <a:rPr lang="de-DE" dirty="0" err="1"/>
              <a:t>pages</a:t>
            </a:r>
            <a:r>
              <a:rPr lang="de-DE" dirty="0"/>
              <a:t> 6 and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199E74-0843-497F-B8D3-5ECDDA161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Sample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F: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Fidgeting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pen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papers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Jangling</a:t>
            </a:r>
            <a:r>
              <a:rPr lang="de-DE" dirty="0"/>
              <a:t> </a:t>
            </a:r>
            <a:r>
              <a:rPr lang="de-DE" dirty="0" err="1"/>
              <a:t>coins</a:t>
            </a:r>
            <a:r>
              <a:rPr lang="de-DE" dirty="0"/>
              <a:t> in a </a:t>
            </a:r>
            <a:r>
              <a:rPr lang="de-DE" dirty="0" err="1"/>
              <a:t>pocket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Pacing</a:t>
            </a:r>
            <a:r>
              <a:rPr lang="de-DE" dirty="0"/>
              <a:t> </a:t>
            </a:r>
            <a:r>
              <a:rPr lang="de-DE" dirty="0" err="1"/>
              <a:t>around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Um-</a:t>
            </a:r>
            <a:r>
              <a:rPr lang="de-DE" dirty="0" err="1"/>
              <a:t>ing</a:t>
            </a:r>
            <a:r>
              <a:rPr lang="de-DE" dirty="0"/>
              <a:t> and Er-</a:t>
            </a:r>
            <a:r>
              <a:rPr lang="de-DE" dirty="0" err="1"/>
              <a:t>ing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speaking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0650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05E48F-EFE1-4CF2-B141-ADA443D74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G (</a:t>
            </a:r>
            <a:r>
              <a:rPr lang="de-DE" dirty="0" err="1"/>
              <a:t>page</a:t>
            </a:r>
            <a:r>
              <a:rPr lang="de-DE" dirty="0"/>
              <a:t>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215D5-A97F-4A84-BCE7-A19EEDAB0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000" dirty="0"/>
              <a:t>Look at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verbs</a:t>
            </a:r>
            <a:r>
              <a:rPr lang="de-DE" sz="4000" dirty="0"/>
              <a:t> in </a:t>
            </a:r>
            <a:r>
              <a:rPr lang="de-DE" sz="4000" dirty="0" err="1"/>
              <a:t>the</a:t>
            </a:r>
            <a:r>
              <a:rPr lang="de-DE" sz="4000" dirty="0"/>
              <a:t> box.  </a:t>
            </a:r>
          </a:p>
          <a:p>
            <a:pPr marL="0" indent="0">
              <a:buNone/>
            </a:pPr>
            <a:r>
              <a:rPr lang="de-DE" sz="4000" dirty="0"/>
              <a:t>Use </a:t>
            </a:r>
            <a:r>
              <a:rPr lang="de-DE" sz="4000" dirty="0" err="1"/>
              <a:t>them</a:t>
            </a:r>
            <a:r>
              <a:rPr lang="de-DE" sz="4000" dirty="0"/>
              <a:t> in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correct</a:t>
            </a:r>
            <a:r>
              <a:rPr lang="de-DE" sz="4000" dirty="0"/>
              <a:t> form </a:t>
            </a:r>
            <a:r>
              <a:rPr lang="de-DE" sz="4000" dirty="0" err="1"/>
              <a:t>to</a:t>
            </a:r>
            <a:r>
              <a:rPr lang="de-DE" sz="4000" dirty="0"/>
              <a:t> </a:t>
            </a:r>
            <a:r>
              <a:rPr lang="de-DE" sz="4000" dirty="0" err="1"/>
              <a:t>complete</a:t>
            </a:r>
            <a:r>
              <a:rPr lang="de-DE" sz="4000" dirty="0"/>
              <a:t>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advice</a:t>
            </a:r>
            <a:r>
              <a:rPr lang="de-DE" sz="4000" dirty="0"/>
              <a:t> </a:t>
            </a:r>
            <a:r>
              <a:rPr lang="de-DE" sz="4000" dirty="0" err="1"/>
              <a:t>below</a:t>
            </a:r>
            <a:r>
              <a:rPr lang="de-DE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4612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C0B57-BF4C-463E-817A-EC57940CB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 Part G (</a:t>
            </a:r>
            <a:r>
              <a:rPr lang="de-DE" dirty="0" err="1"/>
              <a:t>page</a:t>
            </a:r>
            <a:r>
              <a:rPr lang="de-DE" dirty="0"/>
              <a:t> 7)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EEB65A-97AB-48AA-B348-1ABEAC49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514350" indent="-514350">
              <a:buAutoNum type="arabicPeriod"/>
            </a:pPr>
            <a:r>
              <a:rPr lang="de-DE" dirty="0" err="1"/>
              <a:t>Nodding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Nodding</a:t>
            </a:r>
            <a:r>
              <a:rPr lang="de-DE" dirty="0"/>
              <a:t> off</a:t>
            </a:r>
          </a:p>
          <a:p>
            <a:pPr marL="514350" indent="-514350">
              <a:buAutoNum type="arabicPeriod"/>
            </a:pPr>
            <a:r>
              <a:rPr lang="de-DE" dirty="0" err="1"/>
              <a:t>Leaning</a:t>
            </a:r>
            <a:r>
              <a:rPr lang="de-DE" dirty="0"/>
              <a:t> </a:t>
            </a:r>
            <a:r>
              <a:rPr lang="de-DE" dirty="0" err="1"/>
              <a:t>towards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Leaning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Slouching</a:t>
            </a:r>
            <a:r>
              <a:rPr lang="de-DE" dirty="0"/>
              <a:t>/</a:t>
            </a:r>
            <a:r>
              <a:rPr lang="de-DE" dirty="0" err="1"/>
              <a:t>slouched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Wander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Staring</a:t>
            </a: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1639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AC8F1-AE11-485B-8FF4-9CBE4F163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728AD3-F645-4790-86EF-350BD13CF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</a:t>
            </a:r>
            <a:r>
              <a:rPr lang="de-DE" dirty="0"/>
              <a:t>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, but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counts</a:t>
            </a:r>
            <a:r>
              <a:rPr lang="de-DE" dirty="0"/>
              <a:t>?“</a:t>
            </a:r>
          </a:p>
          <a:p>
            <a:pPr marL="0" indent="0">
              <a:buNone/>
            </a:pPr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professions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 err="1"/>
              <a:t>Accountancy</a:t>
            </a:r>
            <a:r>
              <a:rPr lang="de-DE" dirty="0"/>
              <a:t>		Media</a:t>
            </a:r>
          </a:p>
          <a:p>
            <a:pPr marL="0" indent="0">
              <a:buNone/>
            </a:pPr>
            <a:r>
              <a:rPr lang="de-DE" dirty="0"/>
              <a:t>Banking			Medicine</a:t>
            </a:r>
          </a:p>
          <a:p>
            <a:pPr marL="0" indent="0">
              <a:buNone/>
            </a:pPr>
            <a:r>
              <a:rPr lang="de-DE" dirty="0" err="1"/>
              <a:t>Civil</a:t>
            </a:r>
            <a:r>
              <a:rPr lang="de-DE" dirty="0"/>
              <a:t> Service			Politics</a:t>
            </a:r>
          </a:p>
          <a:p>
            <a:pPr marL="0" indent="0">
              <a:buNone/>
            </a:pPr>
            <a:r>
              <a:rPr lang="de-DE" dirty="0"/>
              <a:t>Law				Teaching</a:t>
            </a:r>
          </a:p>
        </p:txBody>
      </p:sp>
    </p:spTree>
    <p:extLst>
      <p:ext uri="{BB962C8B-B14F-4D97-AF65-F5344CB8AC3E}">
        <p14:creationId xmlns:p14="http://schemas.microsoft.com/office/powerpoint/2010/main" val="39727243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10B7C-A88C-43D1-8DEF-DF32695A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D36A88-35B0-499D-AD80-E0122F336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views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?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extent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agree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B on Page 8?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56501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F3EFB-3570-4ED4-AA5D-7E9C0BD6B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72320747-FC24-42A5-94E7-13E8C5FF8D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671821"/>
              </p:ext>
            </p:extLst>
          </p:nvPr>
        </p:nvGraphicFramePr>
        <p:xfrm>
          <a:off x="838200" y="1825625"/>
          <a:ext cx="10515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37225548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06889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579987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187184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Strongly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Agree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Partially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Agree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Disagree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1.  Networking just </a:t>
                      </a:r>
                      <a:r>
                        <a:rPr lang="de-DE" sz="1400" dirty="0" err="1"/>
                        <a:t>means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socialising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with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colleagues</a:t>
                      </a:r>
                      <a:r>
                        <a:rPr lang="de-DE" sz="1400" dirty="0"/>
                        <a:t> and </a:t>
                      </a:r>
                      <a:r>
                        <a:rPr lang="de-DE" sz="1400" dirty="0" err="1"/>
                        <a:t>friends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53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2.  Networking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all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finding</a:t>
                      </a:r>
                      <a:r>
                        <a:rPr lang="de-DE" sz="1400" dirty="0"/>
                        <a:t> lots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useful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business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contacts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730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3.  Networking </a:t>
                      </a:r>
                      <a:r>
                        <a:rPr lang="de-DE" sz="1400" dirty="0" err="1"/>
                        <a:t>with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business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contacts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insincere</a:t>
                      </a:r>
                      <a:r>
                        <a:rPr lang="de-DE" sz="1400" dirty="0"/>
                        <a:t> and manipulative.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40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4.  Online social </a:t>
                      </a:r>
                      <a:r>
                        <a:rPr lang="de-DE" sz="1400" dirty="0" err="1"/>
                        <a:t>networking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useful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as</a:t>
                      </a:r>
                      <a:r>
                        <a:rPr lang="de-DE" sz="1400" dirty="0"/>
                        <a:t> face-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-face </a:t>
                      </a:r>
                      <a:r>
                        <a:rPr lang="de-DE" sz="1400" dirty="0" err="1"/>
                        <a:t>networking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14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5.  Networking </a:t>
                      </a:r>
                      <a:r>
                        <a:rPr lang="de-DE" sz="1400" dirty="0" err="1"/>
                        <a:t>involves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getting</a:t>
                      </a:r>
                      <a:r>
                        <a:rPr lang="de-DE" sz="1400" dirty="0"/>
                        <a:t> lots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help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others</a:t>
                      </a:r>
                      <a:r>
                        <a:rPr lang="de-D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30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683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8EA49-9F64-499C-B107-31B937878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24AFF3-A277-4AB9-804D-93F90DC37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dirty="0"/>
              <a:t>45 </a:t>
            </a:r>
            <a:r>
              <a:rPr lang="de-DE" b="1" dirty="0" err="1"/>
              <a:t>Minutes</a:t>
            </a:r>
            <a:endParaRPr lang="de-DE" b="1" dirty="0"/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 and do </a:t>
            </a:r>
            <a:r>
              <a:rPr lang="de-DE" dirty="0" err="1"/>
              <a:t>Exercises</a:t>
            </a:r>
            <a:r>
              <a:rPr lang="de-DE" dirty="0"/>
              <a:t> C, D, E, and F.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C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9 and </a:t>
            </a:r>
            <a:r>
              <a:rPr lang="de-DE" dirty="0" err="1"/>
              <a:t>compare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writer‘s</a:t>
            </a:r>
            <a:r>
              <a:rPr lang="de-DE" dirty="0"/>
              <a:t> </a:t>
            </a:r>
            <a:r>
              <a:rPr lang="de-DE" dirty="0" err="1"/>
              <a:t>views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own.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he </a:t>
            </a:r>
            <a:r>
              <a:rPr lang="de-DE" dirty="0" err="1"/>
              <a:t>make</a:t>
            </a:r>
            <a:r>
              <a:rPr lang="de-DE" dirty="0"/>
              <a:t> in </a:t>
            </a:r>
            <a:r>
              <a:rPr lang="de-DE" dirty="0" err="1"/>
              <a:t>relation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five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B?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D</a:t>
            </a:r>
          </a:p>
          <a:p>
            <a:pPr marL="0" indent="0">
              <a:buNone/>
            </a:pPr>
            <a:r>
              <a:rPr lang="de-DE" dirty="0"/>
              <a:t>Find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7 different </a:t>
            </a:r>
            <a:r>
              <a:rPr lang="de-DE" dirty="0" err="1"/>
              <a:t>definitions</a:t>
            </a:r>
            <a:endParaRPr lang="de-DE" dirty="0"/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E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extracts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artice</a:t>
            </a:r>
            <a:r>
              <a:rPr lang="de-DE" dirty="0"/>
              <a:t> and </a:t>
            </a:r>
            <a:r>
              <a:rPr lang="de-DE" dirty="0" err="1"/>
              <a:t>indicate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adverbs</a:t>
            </a:r>
            <a:r>
              <a:rPr lang="de-DE" dirty="0"/>
              <a:t> in </a:t>
            </a:r>
            <a:r>
              <a:rPr lang="de-DE" dirty="0" err="1"/>
              <a:t>brackets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. </a:t>
            </a:r>
          </a:p>
          <a:p>
            <a:pPr marL="0" indent="0">
              <a:buNone/>
            </a:pPr>
            <a:r>
              <a:rPr lang="de-DE" b="1" dirty="0" err="1"/>
              <a:t>Exercise</a:t>
            </a:r>
            <a:r>
              <a:rPr lang="de-DE" b="1" dirty="0"/>
              <a:t> F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find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?  </a:t>
            </a:r>
            <a:r>
              <a:rPr lang="de-DE" dirty="0" err="1"/>
              <a:t>Which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will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never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54300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53876-C9FB-4577-8749-CA9D04C29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77B37A-EFBE-41DD-BC64-D7036AFAB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appears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agree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statement</a:t>
            </a:r>
            <a:r>
              <a:rPr lang="de-DE" dirty="0"/>
              <a:t>.  He </a:t>
            </a:r>
            <a:r>
              <a:rPr lang="de-DE" dirty="0" err="1"/>
              <a:t>argues</a:t>
            </a:r>
            <a:r>
              <a:rPr lang="de-DE" dirty="0"/>
              <a:t> </a:t>
            </a:r>
            <a:r>
              <a:rPr lang="de-DE" dirty="0" err="1"/>
              <a:t>shy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just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invite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dinner</a:t>
            </a:r>
            <a:r>
              <a:rPr lang="de-DE" dirty="0"/>
              <a:t> and </a:t>
            </a:r>
            <a:r>
              <a:rPr lang="de-DE" dirty="0" err="1"/>
              <a:t>later</a:t>
            </a:r>
            <a:r>
              <a:rPr lang="de-DE" dirty="0"/>
              <a:t> </a:t>
            </a:r>
            <a:r>
              <a:rPr lang="de-DE" dirty="0" err="1"/>
              <a:t>suggests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best-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concentrate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on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like.</a:t>
            </a:r>
          </a:p>
          <a:p>
            <a:pPr marL="514350" indent="-514350">
              <a:buAutoNum type="arabicPeriod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disagrees</a:t>
            </a:r>
            <a:r>
              <a:rPr lang="de-DE" dirty="0"/>
              <a:t>. Building personal </a:t>
            </a:r>
            <a:r>
              <a:rPr lang="de-DE" dirty="0" err="1"/>
              <a:t>networks</a:t>
            </a:r>
            <a:r>
              <a:rPr lang="de-DE" dirty="0"/>
              <a:t> and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recently</a:t>
            </a:r>
            <a:r>
              <a:rPr lang="de-DE" dirty="0"/>
              <a:t> </a:t>
            </a:r>
            <a:r>
              <a:rPr lang="de-DE" dirty="0" err="1"/>
              <a:t>graduated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lots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  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network.</a:t>
            </a:r>
          </a:p>
        </p:txBody>
      </p:sp>
    </p:spTree>
    <p:extLst>
      <p:ext uri="{BB962C8B-B14F-4D97-AF65-F5344CB8AC3E}">
        <p14:creationId xmlns:p14="http://schemas.microsoft.com/office/powerpoint/2010/main" val="96225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333FBF-E103-488F-96DC-A7B4EF568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 b="1" dirty="0"/>
              <a:t>Anonymous Quote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145AFD-15E5-46B7-AE99-3070B6DE1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6000" dirty="0"/>
          </a:p>
          <a:p>
            <a:pPr marL="0" indent="0">
              <a:buNone/>
            </a:pPr>
            <a:r>
              <a:rPr lang="de-DE" sz="6000" dirty="0"/>
              <a:t>„</a:t>
            </a:r>
            <a:r>
              <a:rPr lang="de-DE" sz="6000" dirty="0" err="1"/>
              <a:t>You</a:t>
            </a:r>
            <a:r>
              <a:rPr lang="de-DE" sz="6000" dirty="0"/>
              <a:t> </a:t>
            </a:r>
            <a:r>
              <a:rPr lang="de-DE" sz="6000" dirty="0" err="1"/>
              <a:t>don‘t</a:t>
            </a:r>
            <a:r>
              <a:rPr lang="de-DE" sz="6000" dirty="0"/>
              <a:t> </a:t>
            </a:r>
            <a:r>
              <a:rPr lang="de-DE" sz="6000" dirty="0" err="1"/>
              <a:t>get</a:t>
            </a:r>
            <a:r>
              <a:rPr lang="de-DE" sz="6000" dirty="0"/>
              <a:t> a </a:t>
            </a:r>
            <a:r>
              <a:rPr lang="de-DE" sz="6000" dirty="0" err="1"/>
              <a:t>second</a:t>
            </a:r>
            <a:r>
              <a:rPr lang="de-DE" sz="6000" dirty="0"/>
              <a:t> </a:t>
            </a:r>
            <a:r>
              <a:rPr lang="de-DE" sz="6000" dirty="0" err="1"/>
              <a:t>chance</a:t>
            </a:r>
            <a:r>
              <a:rPr lang="de-DE" sz="6000" dirty="0"/>
              <a:t> </a:t>
            </a:r>
            <a:r>
              <a:rPr lang="de-DE" sz="6000" dirty="0" err="1"/>
              <a:t>to</a:t>
            </a:r>
            <a:r>
              <a:rPr lang="de-DE" sz="6000" dirty="0"/>
              <a:t> </a:t>
            </a:r>
            <a:r>
              <a:rPr lang="de-DE" sz="6000" dirty="0" err="1"/>
              <a:t>make</a:t>
            </a:r>
            <a:r>
              <a:rPr lang="de-DE" sz="6000" dirty="0"/>
              <a:t> a </a:t>
            </a:r>
            <a:r>
              <a:rPr lang="de-DE" sz="6000" dirty="0" err="1"/>
              <a:t>first</a:t>
            </a:r>
            <a:r>
              <a:rPr lang="de-DE" sz="6000" dirty="0"/>
              <a:t> </a:t>
            </a:r>
            <a:r>
              <a:rPr lang="de-DE" sz="6000" dirty="0" err="1"/>
              <a:t>impression</a:t>
            </a:r>
            <a:r>
              <a:rPr lang="de-DE" sz="60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388660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FC140-2034-4D9B-86CA-4C98D09C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F64C83-D454-4704-8EE8-5E55A3915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writer‘s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best-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do not </a:t>
            </a:r>
            <a:r>
              <a:rPr lang="de-DE" dirty="0" err="1"/>
              <a:t>appear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manipulative,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concentrate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efforts</a:t>
            </a:r>
            <a:r>
              <a:rPr lang="de-DE" dirty="0"/>
              <a:t> on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and do not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goals</a:t>
            </a:r>
            <a:r>
              <a:rPr lang="de-DE" dirty="0"/>
              <a:t> in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network.</a:t>
            </a:r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partially</a:t>
            </a:r>
            <a:r>
              <a:rPr lang="de-DE" b="1" dirty="0"/>
              <a:t> </a:t>
            </a:r>
            <a:r>
              <a:rPr lang="de-DE" b="1" dirty="0" err="1"/>
              <a:t>agrees</a:t>
            </a:r>
            <a:r>
              <a:rPr lang="de-DE" b="1" dirty="0"/>
              <a:t> </a:t>
            </a:r>
            <a:r>
              <a:rPr lang="de-DE" dirty="0" err="1"/>
              <a:t>here</a:t>
            </a:r>
            <a:r>
              <a:rPr lang="de-DE" dirty="0"/>
              <a:t>.  He </a:t>
            </a:r>
            <a:r>
              <a:rPr lang="de-DE" dirty="0" err="1"/>
              <a:t>says</a:t>
            </a:r>
            <a:r>
              <a:rPr lang="de-DE" dirty="0"/>
              <a:t> online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accelerate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, but </a:t>
            </a:r>
            <a:r>
              <a:rPr lang="de-DE" dirty="0" err="1"/>
              <a:t>that</a:t>
            </a:r>
            <a:r>
              <a:rPr lang="de-DE" dirty="0"/>
              <a:t> 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primarily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endParaRPr lang="de-DE" dirty="0"/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writer</a:t>
            </a:r>
            <a:r>
              <a:rPr lang="de-DE" dirty="0"/>
              <a:t> </a:t>
            </a:r>
            <a:r>
              <a:rPr lang="de-DE" b="1" dirty="0" err="1"/>
              <a:t>partially</a:t>
            </a:r>
            <a:r>
              <a:rPr lang="de-DE" b="1" dirty="0"/>
              <a:t> </a:t>
            </a:r>
            <a:r>
              <a:rPr lang="de-DE" b="1" dirty="0" err="1"/>
              <a:t>agrees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statement</a:t>
            </a:r>
            <a:r>
              <a:rPr lang="de-DE" dirty="0"/>
              <a:t>.  He </a:t>
            </a:r>
            <a:r>
              <a:rPr lang="de-DE" dirty="0" err="1"/>
              <a:t>adds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forming</a:t>
            </a:r>
            <a:r>
              <a:rPr lang="de-DE" dirty="0"/>
              <a:t> a network on a </a:t>
            </a:r>
            <a:r>
              <a:rPr lang="de-DE" dirty="0" err="1"/>
              <a:t>mutally</a:t>
            </a:r>
            <a:r>
              <a:rPr lang="de-DE" dirty="0"/>
              <a:t> </a:t>
            </a:r>
            <a:r>
              <a:rPr lang="de-DE" dirty="0" err="1"/>
              <a:t>beneficial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 and </a:t>
            </a:r>
            <a:r>
              <a:rPr lang="de-DE" dirty="0" err="1"/>
              <a:t>returning</a:t>
            </a:r>
            <a:r>
              <a:rPr lang="de-DE" dirty="0"/>
              <a:t> </a:t>
            </a:r>
            <a:r>
              <a:rPr lang="de-DE" dirty="0" err="1"/>
              <a:t>favours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64214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25714-4D76-4F3F-90F1-D30073A6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C97ED9-1E8E-4C67-9ABF-57E9BD889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Bumped</a:t>
            </a:r>
            <a:r>
              <a:rPr lang="de-DE" dirty="0"/>
              <a:t> </a:t>
            </a:r>
            <a:r>
              <a:rPr lang="de-DE" dirty="0" err="1"/>
              <a:t>into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Leverage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Sleazy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Apropos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nothing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Provide</a:t>
            </a:r>
            <a:r>
              <a:rPr lang="de-DE" dirty="0"/>
              <a:t> a </a:t>
            </a:r>
            <a:r>
              <a:rPr lang="de-DE" dirty="0" err="1"/>
              <a:t>referral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Flow</a:t>
            </a:r>
          </a:p>
          <a:p>
            <a:pPr marL="514350" indent="-514350">
              <a:buAutoNum type="arabicPeriod"/>
            </a:pPr>
            <a:r>
              <a:rPr lang="de-DE" dirty="0" err="1"/>
              <a:t>Selfless</a:t>
            </a:r>
            <a:r>
              <a:rPr lang="de-DE" dirty="0"/>
              <a:t>; </a:t>
            </a:r>
            <a:r>
              <a:rPr lang="de-DE" dirty="0" err="1"/>
              <a:t>altruistic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3611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98B70-4A97-4390-9F4C-481161F00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DB4135-871A-456D-8A46-5C463D67C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and </a:t>
            </a:r>
            <a:r>
              <a:rPr lang="de-DE" dirty="0" err="1"/>
              <a:t>contacts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 </a:t>
            </a:r>
            <a:r>
              <a:rPr lang="de-DE" dirty="0" err="1"/>
              <a:t>friends</a:t>
            </a:r>
            <a:r>
              <a:rPr lang="de-DE" dirty="0"/>
              <a:t> and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already</a:t>
            </a:r>
            <a:endParaRPr lang="de-DE" dirty="0"/>
          </a:p>
          <a:p>
            <a:pPr marL="514350" indent="-514350">
              <a:buAutoNum type="arabicPeriod" startAt="2"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Probably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150 </a:t>
            </a:r>
            <a:r>
              <a:rPr lang="de-DE" dirty="0" err="1"/>
              <a:t>close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, </a:t>
            </a:r>
            <a:r>
              <a:rPr lang="de-DE" dirty="0" err="1"/>
              <a:t>probably</a:t>
            </a:r>
            <a:r>
              <a:rPr lang="de-DE" dirty="0"/>
              <a:t>.</a:t>
            </a:r>
          </a:p>
          <a:p>
            <a:pPr marL="514350" indent="-514350">
              <a:buAutoNum type="arabicPeriod" startAt="3"/>
            </a:pPr>
            <a:r>
              <a:rPr lang="de-DE" dirty="0"/>
              <a:t>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successfully</a:t>
            </a:r>
            <a:r>
              <a:rPr lang="de-DE" dirty="0"/>
              <a:t> </a:t>
            </a:r>
            <a:r>
              <a:rPr lang="de-DE" dirty="0" err="1"/>
              <a:t>leverage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 The </a:t>
            </a:r>
            <a:r>
              <a:rPr lang="de-DE" dirty="0" err="1"/>
              <a:t>dilemma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leverage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successfully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32916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2A4FCF-F889-40DA-B45A-FA2C80EF6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D741C4-033B-4BBB-9B14-3FB4A7B84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4"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also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contacts</a:t>
            </a:r>
            <a:r>
              <a:rPr lang="de-DE" dirty="0"/>
              <a:t> also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514350" indent="-514350">
              <a:buAutoNum type="arabicPeriod" startAt="5"/>
            </a:pP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 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bank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merely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referrals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8551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5137A0-7287-43BA-9BA5-07747432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</a:t>
            </a: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“ (</a:t>
            </a:r>
            <a:r>
              <a:rPr lang="de-DE" dirty="0" err="1"/>
              <a:t>pages</a:t>
            </a:r>
            <a:r>
              <a:rPr lang="de-DE" dirty="0"/>
              <a:t> 8 – 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91C104-FB5F-4B26-BAA5-7BD5CAA32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 startAt="6"/>
            </a:pPr>
            <a:r>
              <a:rPr lang="de-DE" dirty="0"/>
              <a:t>The </a:t>
            </a:r>
            <a:r>
              <a:rPr lang="de-DE" dirty="0" err="1"/>
              <a:t>chances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receiving</a:t>
            </a:r>
            <a:r>
              <a:rPr lang="de-DE" dirty="0"/>
              <a:t> a </a:t>
            </a:r>
            <a:r>
              <a:rPr lang="de-DE" dirty="0" err="1"/>
              <a:t>referral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greatly</a:t>
            </a:r>
            <a:r>
              <a:rPr lang="de-DE" dirty="0"/>
              <a:t> </a:t>
            </a:r>
            <a:r>
              <a:rPr lang="de-DE" dirty="0" err="1"/>
              <a:t>increased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exactly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do.</a:t>
            </a:r>
          </a:p>
          <a:p>
            <a:pPr marL="514350" indent="-514350">
              <a:buAutoNum type="arabicPeriod" startAt="6"/>
            </a:pPr>
            <a:r>
              <a:rPr lang="de-DE" dirty="0"/>
              <a:t>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primarily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   High-level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face-</a:t>
            </a:r>
            <a:r>
              <a:rPr lang="de-DE" dirty="0" err="1"/>
              <a:t>to</a:t>
            </a:r>
            <a:r>
              <a:rPr lang="de-DE" dirty="0"/>
              <a:t>-face </a:t>
            </a:r>
            <a:r>
              <a:rPr lang="de-DE" dirty="0" err="1"/>
              <a:t>activity</a:t>
            </a:r>
            <a:r>
              <a:rPr lang="de-DE" dirty="0"/>
              <a:t> </a:t>
            </a:r>
            <a:r>
              <a:rPr lang="de-DE" dirty="0" err="1"/>
              <a:t>primrily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8. 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connect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network on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mutually</a:t>
            </a:r>
            <a:r>
              <a:rPr lang="de-DE" dirty="0"/>
              <a:t> </a:t>
            </a:r>
            <a:r>
              <a:rPr lang="de-DE" dirty="0" err="1"/>
              <a:t>beneficial</a:t>
            </a:r>
            <a:r>
              <a:rPr lang="de-DE" dirty="0"/>
              <a:t> </a:t>
            </a:r>
            <a:r>
              <a:rPr lang="de-DE" dirty="0" err="1"/>
              <a:t>basis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financial</a:t>
            </a:r>
            <a:r>
              <a:rPr lang="de-DE" dirty="0"/>
              <a:t> </a:t>
            </a:r>
            <a:r>
              <a:rPr lang="de-DE" dirty="0" err="1"/>
              <a:t>rewards</a:t>
            </a:r>
            <a:r>
              <a:rPr lang="de-DE" dirty="0"/>
              <a:t> will </a:t>
            </a:r>
            <a:r>
              <a:rPr lang="de-DE" dirty="0" err="1"/>
              <a:t>flow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79483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302B9-5321-4245-845C-3BB4C9ABA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B800F8-EB88-4CDB-A82A-60AFE95C9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0" indent="0">
              <a:buNone/>
            </a:pPr>
            <a:r>
              <a:rPr lang="de-DE" dirty="0"/>
              <a:t>Pair </a:t>
            </a:r>
            <a:r>
              <a:rPr lang="de-DE" dirty="0" err="1"/>
              <a:t>work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Work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.  Look at </a:t>
            </a:r>
            <a:r>
              <a:rPr lang="de-DE" dirty="0" err="1"/>
              <a:t>the</a:t>
            </a:r>
            <a:r>
              <a:rPr lang="de-DE" dirty="0"/>
              <a:t> 5 </a:t>
            </a:r>
            <a:r>
              <a:rPr lang="de-DE" dirty="0" err="1"/>
              <a:t>tips</a:t>
            </a:r>
            <a:r>
              <a:rPr lang="de-DE" dirty="0"/>
              <a:t> on </a:t>
            </a:r>
            <a:r>
              <a:rPr lang="de-DE" dirty="0" err="1"/>
              <a:t>networking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/>
              <a:t>essential</a:t>
            </a:r>
            <a:r>
              <a:rPr lang="de-DE" dirty="0"/>
              <a:t>, </a:t>
            </a:r>
            <a:r>
              <a:rPr lang="de-DE" b="1" dirty="0" err="1"/>
              <a:t>desirable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best</a:t>
            </a:r>
            <a:r>
              <a:rPr lang="de-DE" b="1" dirty="0"/>
              <a:t> </a:t>
            </a:r>
            <a:r>
              <a:rPr lang="de-DE" b="1" dirty="0" err="1"/>
              <a:t>avoided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culture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504906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7526D5-EF5B-4591-BA86-738155C9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F05003-ADBA-473A-A2FB-5E56BB185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conversations</a:t>
            </a:r>
            <a:r>
              <a:rPr lang="de-DE" dirty="0"/>
              <a:t> </a:t>
            </a:r>
            <a:r>
              <a:rPr lang="de-DE" dirty="0" err="1"/>
              <a:t>betwee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conference</a:t>
            </a:r>
            <a:r>
              <a:rPr lang="de-DE" dirty="0"/>
              <a:t> </a:t>
            </a:r>
            <a:r>
              <a:rPr lang="de-DE" dirty="0" err="1"/>
              <a:t>delegates</a:t>
            </a:r>
            <a:r>
              <a:rPr lang="de-DE" dirty="0"/>
              <a:t>.  Tick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an </a:t>
            </a:r>
            <a:r>
              <a:rPr lang="de-DE" dirty="0" err="1"/>
              <a:t>ice-breaker</a:t>
            </a:r>
            <a:r>
              <a:rPr lang="de-DE" dirty="0"/>
              <a:t>?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ice-breakers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400977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FF804-16D2-4CF7-93B4-9E87C783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E00FA87-A33D-4824-BD43-6B717D3E4F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485754"/>
              </p:ext>
            </p:extLst>
          </p:nvPr>
        </p:nvGraphicFramePr>
        <p:xfrm>
          <a:off x="838200" y="1825625"/>
          <a:ext cx="10515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2245048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72507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60764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Conversation</a:t>
                      </a:r>
                      <a:r>
                        <a:rPr lang="de-DE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Conversation</a:t>
                      </a:r>
                      <a:r>
                        <a:rPr lang="de-DE" dirty="0"/>
                        <a:t>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32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 err="1"/>
                        <a:t>Introduce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yourself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93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2.  </a:t>
                      </a:r>
                      <a:r>
                        <a:rPr lang="de-DE" dirty="0" err="1"/>
                        <a:t>Compliment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824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3. </a:t>
                      </a:r>
                      <a:r>
                        <a:rPr lang="de-DE" dirty="0" err="1"/>
                        <a:t>Ask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for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opinion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933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4.  </a:t>
                      </a:r>
                      <a:r>
                        <a:rPr lang="de-DE" dirty="0" err="1"/>
                        <a:t>Agree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with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1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5.  Check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pronunciation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someone‘s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name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516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6.  Swap </a:t>
                      </a:r>
                      <a:r>
                        <a:rPr lang="de-DE" dirty="0" err="1"/>
                        <a:t>businesscards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680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7.  </a:t>
                      </a:r>
                      <a:r>
                        <a:rPr lang="de-DE" dirty="0" err="1"/>
                        <a:t>Refer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future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contact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38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8. </a:t>
                      </a:r>
                      <a:r>
                        <a:rPr lang="de-DE" dirty="0" err="1"/>
                        <a:t>Introduce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someone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yes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078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1588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1DC73-7E3B-456B-BE51-7AFFFDBA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581291-79CF-46B2-A3B6-9C2529970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networkers</a:t>
            </a:r>
            <a:r>
              <a:rPr lang="de-DE" dirty="0"/>
              <a:t>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ask</a:t>
            </a:r>
            <a:r>
              <a:rPr lang="de-DE" dirty="0"/>
              <a:t> open </a:t>
            </a:r>
            <a:r>
              <a:rPr lang="de-DE" dirty="0" err="1"/>
              <a:t>questions</a:t>
            </a:r>
            <a:r>
              <a:rPr lang="de-DE" dirty="0"/>
              <a:t>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C.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did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hear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869005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49674-05E1-420C-903D-69B6C381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4E9B03-AAE7-450E-B6E5-8B4676393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b="1" dirty="0"/>
              <a:t>do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think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conference</a:t>
            </a:r>
            <a:r>
              <a:rPr lang="de-DE" dirty="0"/>
              <a:t> so </a:t>
            </a:r>
            <a:r>
              <a:rPr lang="de-DE" dirty="0" err="1"/>
              <a:t>far</a:t>
            </a:r>
            <a:r>
              <a:rPr lang="de-DE" dirty="0"/>
              <a:t>? (</a:t>
            </a:r>
            <a:r>
              <a:rPr lang="de-DE" dirty="0" err="1"/>
              <a:t>Conversation</a:t>
            </a:r>
            <a:r>
              <a:rPr lang="de-DE" dirty="0"/>
              <a:t> 1)</a:t>
            </a:r>
          </a:p>
          <a:p>
            <a:pPr marL="514350" indent="-514350">
              <a:buAutoNum type="arabicPeriod"/>
            </a:pPr>
            <a:r>
              <a:rPr lang="de-DE" b="1" dirty="0" err="1"/>
              <a:t>How‘s</a:t>
            </a:r>
            <a:r>
              <a:rPr lang="de-DE" b="1" dirty="0"/>
              <a:t> </a:t>
            </a:r>
            <a:r>
              <a:rPr lang="de-DE" b="1" dirty="0" err="1"/>
              <a:t>business</a:t>
            </a:r>
            <a:r>
              <a:rPr lang="de-DE" b="1" dirty="0"/>
              <a:t> </a:t>
            </a:r>
            <a:r>
              <a:rPr lang="de-DE" dirty="0"/>
              <a:t>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b="1" dirty="0" err="1"/>
              <a:t>What</a:t>
            </a:r>
            <a:r>
              <a:rPr lang="de-DE" b="1" dirty="0"/>
              <a:t> do </a:t>
            </a:r>
            <a:r>
              <a:rPr lang="de-DE" b="1" dirty="0" err="1"/>
              <a:t>you</a:t>
            </a:r>
            <a:r>
              <a:rPr lang="de-DE" b="1" dirty="0"/>
              <a:t> like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city</a:t>
            </a:r>
            <a:r>
              <a:rPr lang="de-DE" dirty="0"/>
              <a:t>? (</a:t>
            </a:r>
            <a:r>
              <a:rPr lang="de-DE" dirty="0" err="1"/>
              <a:t>Neither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b="1" dirty="0" err="1"/>
              <a:t>Excuse</a:t>
            </a:r>
            <a:r>
              <a:rPr lang="de-DE" b="1" dirty="0"/>
              <a:t>/Pardon </a:t>
            </a:r>
            <a:r>
              <a:rPr lang="de-DE" b="1" dirty="0" err="1"/>
              <a:t>me</a:t>
            </a:r>
            <a:r>
              <a:rPr lang="de-DE" b="1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asking</a:t>
            </a:r>
            <a:r>
              <a:rPr lang="de-DE" dirty="0"/>
              <a:t>, but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earn</a:t>
            </a:r>
            <a:r>
              <a:rPr lang="de-DE" dirty="0"/>
              <a:t>,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(</a:t>
            </a:r>
            <a:r>
              <a:rPr lang="de-DE" dirty="0" err="1"/>
              <a:t>Neither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b="1" dirty="0"/>
              <a:t>I </a:t>
            </a:r>
            <a:r>
              <a:rPr lang="de-DE" b="1" dirty="0" err="1"/>
              <a:t>don‘t</a:t>
            </a:r>
            <a:r>
              <a:rPr lang="de-DE" b="1" dirty="0"/>
              <a:t> </a:t>
            </a:r>
            <a:r>
              <a:rPr lang="de-DE" b="1" dirty="0" err="1"/>
              <a:t>suppose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know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places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eat</a:t>
            </a:r>
            <a:r>
              <a:rPr lang="de-DE" dirty="0"/>
              <a:t> </a:t>
            </a:r>
            <a:r>
              <a:rPr lang="de-DE" dirty="0" err="1"/>
              <a:t>near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, do </a:t>
            </a:r>
            <a:r>
              <a:rPr lang="de-DE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b="1" dirty="0"/>
              <a:t>Do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mind</a:t>
            </a:r>
            <a:r>
              <a:rPr lang="de-DE" b="1" dirty="0"/>
              <a:t> </a:t>
            </a:r>
            <a:r>
              <a:rPr lang="de-DE" b="1" dirty="0" err="1"/>
              <a:t>me</a:t>
            </a:r>
            <a:r>
              <a:rPr lang="de-DE" b="1" dirty="0"/>
              <a:t> </a:t>
            </a:r>
            <a:r>
              <a:rPr lang="de-DE" dirty="0" err="1"/>
              <a:t>asking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1)</a:t>
            </a:r>
          </a:p>
          <a:p>
            <a:pPr marL="514350" indent="-514350">
              <a:buAutoNum type="arabicPeriod"/>
            </a:pPr>
            <a:r>
              <a:rPr lang="de-DE" dirty="0"/>
              <a:t>I </a:t>
            </a:r>
            <a:r>
              <a:rPr lang="de-DE" dirty="0" err="1"/>
              <a:t>didn‘t</a:t>
            </a:r>
            <a:r>
              <a:rPr lang="de-DE" dirty="0"/>
              <a:t> </a:t>
            </a:r>
            <a:r>
              <a:rPr lang="de-DE" dirty="0" err="1"/>
              <a:t>enjoy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dinnervery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last </a:t>
            </a:r>
            <a:r>
              <a:rPr lang="de-DE" dirty="0" err="1"/>
              <a:t>night</a:t>
            </a:r>
            <a:r>
              <a:rPr lang="de-DE" dirty="0"/>
              <a:t>.  </a:t>
            </a:r>
            <a:r>
              <a:rPr lang="de-DE" b="1" dirty="0" err="1"/>
              <a:t>Did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  <a:p>
            <a:pPr marL="514350" indent="-514350">
              <a:buAutoNum type="arabicPeriod"/>
            </a:pPr>
            <a:r>
              <a:rPr lang="de-DE" dirty="0"/>
              <a:t>I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</a:t>
            </a:r>
            <a:r>
              <a:rPr lang="de-DE" dirty="0" err="1"/>
              <a:t>you‘ve</a:t>
            </a:r>
            <a:r>
              <a:rPr lang="de-DE" dirty="0"/>
              <a:t> </a:t>
            </a:r>
            <a:r>
              <a:rPr lang="de-DE" dirty="0" err="1"/>
              <a:t>met</a:t>
            </a:r>
            <a:r>
              <a:rPr lang="de-DE" dirty="0"/>
              <a:t> (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), </a:t>
            </a:r>
            <a:r>
              <a:rPr lang="de-DE" b="1" dirty="0" err="1"/>
              <a:t>have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dirty="0"/>
              <a:t>?  (</a:t>
            </a:r>
            <a:r>
              <a:rPr lang="de-DE" dirty="0" err="1"/>
              <a:t>Conversation</a:t>
            </a:r>
            <a:r>
              <a:rPr lang="de-DE" dirty="0"/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1441454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7A47D-45BF-4CC5-BBD0-706654CE1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How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Beat </a:t>
            </a:r>
            <a:r>
              <a:rPr lang="de-DE" dirty="0" err="1"/>
              <a:t>the</a:t>
            </a:r>
            <a:r>
              <a:rPr lang="de-DE" dirty="0"/>
              <a:t> 22 Second Rule?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F54B34-6774-4E85-9153-AD7A7866D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On average a writer on the internet has 22 seconds to get a person's attention before they leave the webpage. Each page is different and the reader never knows what they are going to get.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sz="3600" dirty="0" err="1"/>
              <a:t>How</a:t>
            </a:r>
            <a:r>
              <a:rPr lang="de-DE" sz="3600" dirty="0"/>
              <a:t> do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beat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22 </a:t>
            </a:r>
            <a:r>
              <a:rPr lang="de-DE" sz="3600" dirty="0" err="1"/>
              <a:t>second</a:t>
            </a:r>
            <a:r>
              <a:rPr lang="de-DE" sz="3600" dirty="0"/>
              <a:t> </a:t>
            </a:r>
            <a:r>
              <a:rPr lang="de-DE" sz="3600" dirty="0" err="1"/>
              <a:t>rule</a:t>
            </a:r>
            <a:r>
              <a:rPr lang="de-DE" sz="3600" dirty="0"/>
              <a:t> and </a:t>
            </a:r>
            <a:r>
              <a:rPr lang="de-DE" sz="3600" dirty="0" err="1"/>
              <a:t>get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reader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read</a:t>
            </a:r>
            <a:r>
              <a:rPr lang="de-DE" sz="3600" dirty="0"/>
              <a:t> </a:t>
            </a:r>
            <a:r>
              <a:rPr lang="de-DE" sz="3600" dirty="0" err="1"/>
              <a:t>what</a:t>
            </a:r>
            <a:r>
              <a:rPr lang="de-DE" sz="3600" dirty="0"/>
              <a:t> </a:t>
            </a:r>
            <a:r>
              <a:rPr lang="de-DE" sz="3600" dirty="0" err="1"/>
              <a:t>you</a:t>
            </a:r>
            <a:r>
              <a:rPr lang="de-DE" sz="3600" dirty="0"/>
              <a:t> </a:t>
            </a:r>
            <a:r>
              <a:rPr lang="de-DE" sz="3600" dirty="0" err="1"/>
              <a:t>have</a:t>
            </a:r>
            <a:r>
              <a:rPr lang="de-DE" sz="3600" dirty="0"/>
              <a:t> </a:t>
            </a:r>
            <a:r>
              <a:rPr lang="de-DE" sz="3600" dirty="0" err="1"/>
              <a:t>written</a:t>
            </a:r>
            <a:r>
              <a:rPr lang="de-DE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87952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062890-0B75-4F6E-AA20-E7D680BC1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Networking (</a:t>
            </a:r>
            <a:r>
              <a:rPr lang="de-DE" dirty="0" err="1"/>
              <a:t>pages</a:t>
            </a:r>
            <a:r>
              <a:rPr lang="de-DE" dirty="0"/>
              <a:t> 10 and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CE7BA9-4375-4B96-A5CB-CFACBC0AA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exercise</a:t>
            </a:r>
            <a:r>
              <a:rPr lang="de-DE" dirty="0"/>
              <a:t> C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networking</a:t>
            </a:r>
            <a:r>
              <a:rPr lang="de-DE" dirty="0"/>
              <a:t>.  Think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own.  </a:t>
            </a:r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find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Language“section</a:t>
            </a:r>
            <a:r>
              <a:rPr lang="de-DE" dirty="0"/>
              <a:t> </a:t>
            </a:r>
            <a:r>
              <a:rPr lang="de-DE" dirty="0" err="1"/>
              <a:t>table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11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b="1" dirty="0" err="1"/>
              <a:t>role</a:t>
            </a:r>
            <a:r>
              <a:rPr lang="de-DE" b="1" dirty="0"/>
              <a:t> </a:t>
            </a:r>
            <a:r>
              <a:rPr lang="de-DE" b="1" dirty="0" err="1"/>
              <a:t>play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Network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10-15 </a:t>
            </a:r>
            <a:r>
              <a:rPr lang="de-DE" dirty="0" err="1"/>
              <a:t>Minutes</a:t>
            </a:r>
            <a:r>
              <a:rPr lang="de-DE" dirty="0"/>
              <a:t>, and find out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live, </a:t>
            </a: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studying</a:t>
            </a:r>
            <a:r>
              <a:rPr lang="de-DE" dirty="0"/>
              <a:t> in Frankfurt at </a:t>
            </a:r>
            <a:r>
              <a:rPr lang="de-DE" dirty="0" err="1"/>
              <a:t>this</a:t>
            </a:r>
            <a:r>
              <a:rPr lang="de-DE" dirty="0"/>
              <a:t> University,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like </a:t>
            </a:r>
            <a:r>
              <a:rPr lang="de-DE" dirty="0" err="1"/>
              <a:t>doing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 time, etc.</a:t>
            </a:r>
          </a:p>
          <a:p>
            <a:pPr marL="0" indent="0">
              <a:buNone/>
            </a:pPr>
            <a:r>
              <a:rPr lang="de-DE" dirty="0" err="1"/>
              <a:t>You</a:t>
            </a:r>
            <a:r>
              <a:rPr lang="de-DE" dirty="0"/>
              <a:t> will </a:t>
            </a:r>
            <a:r>
              <a:rPr lang="de-DE" dirty="0" err="1"/>
              <a:t>introduce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partner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class</a:t>
            </a:r>
            <a:r>
              <a:rPr lang="de-DE" dirty="0"/>
              <a:t> after </a:t>
            </a:r>
            <a:r>
              <a:rPr lang="de-DE" dirty="0" err="1"/>
              <a:t>the</a:t>
            </a:r>
            <a:r>
              <a:rPr lang="de-DE" dirty="0"/>
              <a:t> network </a:t>
            </a:r>
            <a:r>
              <a:rPr lang="de-DE" dirty="0" err="1"/>
              <a:t>session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4848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33FD8-BCA4-43C2-B9B6-A7BBA70CE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Formal and Informal Register (p.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79E888-4640-441A-96F1-5DF902424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local</a:t>
            </a:r>
            <a:r>
              <a:rPr lang="de-DE" dirty="0"/>
              <a:t> Chamber </a:t>
            </a:r>
            <a:r>
              <a:rPr lang="de-DE" dirty="0" err="1"/>
              <a:t>of</a:t>
            </a:r>
            <a:r>
              <a:rPr lang="de-DE" dirty="0"/>
              <a:t> Commerce (</a:t>
            </a:r>
            <a:r>
              <a:rPr lang="de-DE" i="1" dirty="0"/>
              <a:t>Handelskammer</a:t>
            </a:r>
            <a:r>
              <a:rPr lang="de-DE" dirty="0"/>
              <a:t>)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a </a:t>
            </a:r>
            <a:r>
              <a:rPr lang="de-DE" dirty="0" err="1"/>
              <a:t>talk</a:t>
            </a:r>
            <a:r>
              <a:rPr lang="de-DE" dirty="0"/>
              <a:t> at 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event</a:t>
            </a:r>
            <a:r>
              <a:rPr lang="de-DE" dirty="0"/>
              <a:t> on a </a:t>
            </a:r>
            <a:r>
              <a:rPr lang="de-DE" dirty="0" err="1"/>
              <a:t>subject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choice</a:t>
            </a:r>
            <a:r>
              <a:rPr lang="de-DE" dirty="0"/>
              <a:t>. 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gap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invitation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suitable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(</a:t>
            </a:r>
            <a:r>
              <a:rPr lang="de-DE" dirty="0" err="1"/>
              <a:t>a,b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c).</a:t>
            </a:r>
          </a:p>
          <a:p>
            <a:pPr marL="0" indent="0">
              <a:buNone/>
            </a:pPr>
            <a:r>
              <a:rPr lang="de-DE" dirty="0" err="1"/>
              <a:t>We</a:t>
            </a:r>
            <a:r>
              <a:rPr lang="de-DE" dirty="0"/>
              <a:t> will check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in 5-10 </a:t>
            </a:r>
            <a:r>
              <a:rPr lang="de-DE" dirty="0" err="1"/>
              <a:t>Minutes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86022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A469C-4845-450B-A3D6-6239EE37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Formal and Informal Register (p. 11)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C8444F-3252-4919-8048-E31067F1F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61402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2CCC86-A204-9C15-7DE4-8717F6C6B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End </a:t>
            </a:r>
            <a:r>
              <a:rPr lang="de-DE" dirty="0" err="1"/>
              <a:t>of</a:t>
            </a:r>
            <a:r>
              <a:rPr lang="de-DE" dirty="0"/>
              <a:t> Unit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6601BE-DF14-05B4-7BC6-F77FD54B5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End </a:t>
            </a:r>
            <a:r>
              <a:rPr lang="de-DE" dirty="0" err="1"/>
              <a:t>of</a:t>
            </a:r>
            <a:r>
              <a:rPr lang="de-DE"/>
              <a:t> Unit 1</a:t>
            </a:r>
          </a:p>
        </p:txBody>
      </p:sp>
    </p:spTree>
    <p:extLst>
      <p:ext uri="{BB962C8B-B14F-4D97-AF65-F5344CB8AC3E}">
        <p14:creationId xmlns:p14="http://schemas.microsoft.com/office/powerpoint/2010/main" val="408554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728468-1FD7-485F-9495-A28CD3237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 Background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435355-4AA8-4DA1-875A-84415AA76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First </a:t>
            </a:r>
            <a:r>
              <a:rPr lang="de-DE" b="1" dirty="0" err="1"/>
              <a:t>impressions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business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and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highly</a:t>
            </a:r>
            <a:r>
              <a:rPr lang="de-DE" dirty="0"/>
              <a:t> </a:t>
            </a:r>
            <a:r>
              <a:rPr lang="de-DE" dirty="0" err="1"/>
              <a:t>stressful</a:t>
            </a:r>
            <a:r>
              <a:rPr lang="de-DE" dirty="0"/>
              <a:t> </a:t>
            </a:r>
            <a:r>
              <a:rPr lang="de-DE" dirty="0" err="1"/>
              <a:t>situations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presentations</a:t>
            </a:r>
            <a:r>
              <a:rPr lang="de-DE" dirty="0"/>
              <a:t> and </a:t>
            </a:r>
            <a:r>
              <a:rPr lang="de-DE" b="1" dirty="0" err="1"/>
              <a:t>job</a:t>
            </a:r>
            <a:r>
              <a:rPr lang="de-DE" b="1" dirty="0"/>
              <a:t> </a:t>
            </a:r>
            <a:r>
              <a:rPr lang="de-DE" b="1" dirty="0" err="1"/>
              <a:t>interviews</a:t>
            </a:r>
            <a:r>
              <a:rPr lang="de-DE" dirty="0"/>
              <a:t>. 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also </a:t>
            </a:r>
            <a:r>
              <a:rPr lang="de-DE" dirty="0" err="1"/>
              <a:t>key</a:t>
            </a:r>
            <a:r>
              <a:rPr lang="de-DE" dirty="0"/>
              <a:t> in </a:t>
            </a:r>
            <a:r>
              <a:rPr lang="de-DE" b="1" dirty="0" err="1"/>
              <a:t>networking</a:t>
            </a:r>
            <a:r>
              <a:rPr lang="de-DE" dirty="0"/>
              <a:t> and </a:t>
            </a:r>
            <a:r>
              <a:rPr lang="de-DE" b="1" dirty="0" err="1"/>
              <a:t>business</a:t>
            </a:r>
            <a:r>
              <a:rPr lang="de-DE" b="1" dirty="0"/>
              <a:t> </a:t>
            </a:r>
            <a:r>
              <a:rPr lang="de-DE" b="1" dirty="0" err="1"/>
              <a:t>negotiations</a:t>
            </a:r>
            <a:r>
              <a:rPr lang="de-DE" dirty="0"/>
              <a:t>.  </a:t>
            </a:r>
          </a:p>
          <a:p>
            <a:r>
              <a:rPr lang="de-DE" dirty="0"/>
              <a:t>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presentations</a:t>
            </a:r>
            <a:r>
              <a:rPr lang="de-DE" dirty="0"/>
              <a:t> and </a:t>
            </a:r>
            <a:r>
              <a:rPr lang="de-DE" dirty="0" err="1"/>
              <a:t>networking</a:t>
            </a:r>
            <a:r>
              <a:rPr lang="de-DE" dirty="0"/>
              <a:t>/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negotiations</a:t>
            </a:r>
            <a:r>
              <a:rPr lang="de-DE" dirty="0"/>
              <a:t> in </a:t>
            </a:r>
            <a:r>
              <a:rPr lang="de-DE" dirty="0" err="1"/>
              <a:t>particular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773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7E9A5-50B6-448A-B482-5EC7834A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B90772-537C-432A-9025-953178579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Public </a:t>
            </a:r>
            <a:r>
              <a:rPr lang="de-DE" b="1" dirty="0" err="1"/>
              <a:t>speaking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nerve-</a:t>
            </a:r>
            <a:r>
              <a:rPr lang="de-DE" dirty="0" err="1"/>
              <a:t>racking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 dirty="0"/>
              <a:t>, and but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said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experienced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adrenalin</a:t>
            </a:r>
            <a:r>
              <a:rPr lang="de-DE" dirty="0"/>
              <a:t> </a:t>
            </a:r>
            <a:r>
              <a:rPr lang="de-DE" dirty="0" err="1"/>
              <a:t>flowing</a:t>
            </a:r>
            <a:r>
              <a:rPr lang="de-DE" dirty="0"/>
              <a:t> and </a:t>
            </a:r>
            <a:r>
              <a:rPr lang="de-DE" dirty="0" err="1"/>
              <a:t>nervousness</a:t>
            </a:r>
            <a:r>
              <a:rPr lang="de-DE" dirty="0"/>
              <a:t> </a:t>
            </a:r>
            <a:r>
              <a:rPr lang="de-DE" dirty="0" err="1"/>
              <a:t>building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a </a:t>
            </a:r>
            <a:r>
              <a:rPr lang="de-DE" dirty="0" err="1"/>
              <a:t>presentation</a:t>
            </a:r>
            <a:r>
              <a:rPr lang="de-DE" dirty="0"/>
              <a:t>, </a:t>
            </a:r>
            <a:r>
              <a:rPr lang="de-DE" dirty="0" err="1"/>
              <a:t>there‘s</a:t>
            </a:r>
            <a:r>
              <a:rPr lang="de-DE" dirty="0"/>
              <a:t> </a:t>
            </a:r>
            <a:r>
              <a:rPr lang="de-DE" dirty="0" err="1"/>
              <a:t>something</a:t>
            </a:r>
            <a:r>
              <a:rPr lang="de-DE" dirty="0"/>
              <a:t> </a:t>
            </a:r>
            <a:r>
              <a:rPr lang="de-DE" dirty="0" err="1"/>
              <a:t>wrong</a:t>
            </a:r>
            <a:r>
              <a:rPr lang="de-DE" dirty="0"/>
              <a:t>.  </a:t>
            </a:r>
            <a:r>
              <a:rPr lang="de-DE" b="1" dirty="0" err="1"/>
              <a:t>Preparation</a:t>
            </a:r>
            <a:r>
              <a:rPr lang="de-DE" dirty="0"/>
              <a:t> and </a:t>
            </a:r>
            <a:r>
              <a:rPr lang="de-DE" b="1" dirty="0" err="1"/>
              <a:t>rehearsal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but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totally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a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roomful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sceptical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equipment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fails</a:t>
            </a:r>
            <a:r>
              <a:rPr lang="de-DE" dirty="0"/>
              <a:t> just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getting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full</a:t>
            </a:r>
            <a:r>
              <a:rPr lang="de-DE" dirty="0"/>
              <a:t> </a:t>
            </a:r>
            <a:r>
              <a:rPr lang="de-DE" dirty="0" err="1"/>
              <a:t>flow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610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E0A8EC-4806-42A2-BB2F-B8E7F94F4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A3B5C5-178E-4EEC-B20A-C608F3AA1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advice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you‘re</a:t>
            </a:r>
            <a:r>
              <a:rPr lang="de-DE" b="1" dirty="0"/>
              <a:t> </a:t>
            </a:r>
            <a:r>
              <a:rPr lang="de-DE" b="1" dirty="0" err="1"/>
              <a:t>going</a:t>
            </a:r>
            <a:r>
              <a:rPr lang="de-DE" b="1" dirty="0"/>
              <a:t>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say</a:t>
            </a:r>
            <a:r>
              <a:rPr lang="de-DE" b="1" dirty="0"/>
              <a:t>,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it</a:t>
            </a:r>
            <a:r>
              <a:rPr lang="de-DE" b="1" dirty="0"/>
              <a:t> and </a:t>
            </a:r>
            <a:r>
              <a:rPr lang="de-DE" b="1" dirty="0" err="1"/>
              <a:t>then</a:t>
            </a:r>
            <a:r>
              <a:rPr lang="de-DE" b="1" dirty="0"/>
              <a:t> </a:t>
            </a:r>
            <a:r>
              <a:rPr lang="de-DE" b="1" dirty="0" err="1"/>
              <a:t>say</a:t>
            </a:r>
            <a:r>
              <a:rPr lang="de-DE" b="1" dirty="0"/>
              <a:t> </a:t>
            </a: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you</a:t>
            </a:r>
            <a:r>
              <a:rPr lang="de-DE" b="1" dirty="0"/>
              <a:t> </a:t>
            </a:r>
            <a:r>
              <a:rPr lang="de-DE" b="1" dirty="0" err="1"/>
              <a:t>said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effective</a:t>
            </a:r>
            <a:r>
              <a:rPr lang="de-DE" dirty="0"/>
              <a:t> </a:t>
            </a:r>
            <a:r>
              <a:rPr lang="de-DE" dirty="0" err="1"/>
              <a:t>presentations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speaker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not follow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model</a:t>
            </a:r>
            <a:r>
              <a:rPr lang="de-DE" dirty="0"/>
              <a:t> at all.  </a:t>
            </a:r>
          </a:p>
        </p:txBody>
      </p:sp>
    </p:spTree>
    <p:extLst>
      <p:ext uri="{BB962C8B-B14F-4D97-AF65-F5344CB8AC3E}">
        <p14:creationId xmlns:p14="http://schemas.microsoft.com/office/powerpoint/2010/main" val="382955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9B58D-8EFC-4725-BF9C-C0AEEBE96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483D65-EAFB-4475-A1D2-EC7944FDB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opening</a:t>
            </a:r>
            <a:r>
              <a:rPr lang="de-DE" b="1" dirty="0"/>
              <a:t> </a:t>
            </a:r>
            <a:r>
              <a:rPr lang="de-DE" b="1" dirty="0" err="1"/>
              <a:t>section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heart</a:t>
            </a:r>
            <a:r>
              <a:rPr lang="de-DE" dirty="0"/>
              <a:t>, and </a:t>
            </a:r>
            <a:r>
              <a:rPr lang="de-DE" dirty="0" err="1"/>
              <a:t>get</a:t>
            </a:r>
            <a:r>
              <a:rPr lang="de-DE" dirty="0"/>
              <a:t> off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start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,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 </a:t>
            </a:r>
            <a:r>
              <a:rPr lang="de-DE" b="1" dirty="0" err="1"/>
              <a:t>surprising</a:t>
            </a:r>
            <a:r>
              <a:rPr lang="de-DE" b="1" dirty="0"/>
              <a:t> </a:t>
            </a:r>
            <a:r>
              <a:rPr lang="de-DE" b="1" dirty="0" err="1"/>
              <a:t>fact</a:t>
            </a:r>
            <a:r>
              <a:rPr lang="de-DE" b="1" dirty="0"/>
              <a:t> </a:t>
            </a:r>
            <a:r>
              <a:rPr lang="de-DE" b="1" dirty="0" err="1"/>
              <a:t>or</a:t>
            </a:r>
            <a:r>
              <a:rPr lang="de-DE" b="1" dirty="0"/>
              <a:t> </a:t>
            </a:r>
            <a:r>
              <a:rPr lang="de-DE" b="1" dirty="0" err="1"/>
              <a:t>figure</a:t>
            </a:r>
            <a:r>
              <a:rPr lang="de-DE" dirty="0"/>
              <a:t>.  But </a:t>
            </a:r>
            <a:r>
              <a:rPr lang="de-DE" dirty="0" err="1"/>
              <a:t>presenters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saying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b="1" dirty="0" err="1"/>
              <a:t>spontanteously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a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b="1" dirty="0"/>
              <a:t>rote-</a:t>
            </a:r>
            <a:r>
              <a:rPr lang="de-DE" b="1" dirty="0" err="1"/>
              <a:t>learned</a:t>
            </a:r>
            <a:r>
              <a:rPr lang="de-DE" b="1" dirty="0"/>
              <a:t> </a:t>
            </a:r>
            <a:r>
              <a:rPr lang="de-DE" dirty="0" err="1"/>
              <a:t>section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sound</a:t>
            </a:r>
            <a:r>
              <a:rPr lang="de-DE" dirty="0"/>
              <a:t> fake. 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b="1" dirty="0" err="1"/>
              <a:t>anecdotes</a:t>
            </a:r>
            <a:r>
              <a:rPr lang="de-DE" dirty="0"/>
              <a:t> and </a:t>
            </a:r>
            <a:r>
              <a:rPr lang="de-DE" b="1" dirty="0" err="1"/>
              <a:t>humor</a:t>
            </a:r>
            <a:r>
              <a:rPr lang="de-DE" dirty="0"/>
              <a:t> </a:t>
            </a:r>
            <a:r>
              <a:rPr lang="de-DE" dirty="0" err="1"/>
              <a:t>innaprorpiately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dangerous</a:t>
            </a:r>
            <a:r>
              <a:rPr lang="de-DE" dirty="0"/>
              <a:t> 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cultures</a:t>
            </a:r>
            <a:r>
              <a:rPr lang="de-DE" dirty="0"/>
              <a:t>.  In </a:t>
            </a:r>
            <a:r>
              <a:rPr lang="de-DE" dirty="0" err="1"/>
              <a:t>in</a:t>
            </a:r>
            <a:r>
              <a:rPr lang="de-DE" dirty="0"/>
              <a:t> </a:t>
            </a:r>
            <a:r>
              <a:rPr lang="de-DE" dirty="0" err="1"/>
              <a:t>doubt</a:t>
            </a:r>
            <a:r>
              <a:rPr lang="de-DE" dirty="0"/>
              <a:t>, </a:t>
            </a:r>
            <a:r>
              <a:rPr lang="de-DE" dirty="0" err="1"/>
              <a:t>leave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out.  Be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body</a:t>
            </a:r>
            <a:r>
              <a:rPr lang="de-DE" b="1" dirty="0"/>
              <a:t> </a:t>
            </a:r>
            <a:r>
              <a:rPr lang="de-DE" b="1" dirty="0" err="1"/>
              <a:t>language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388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51F07-9C3E-4797-B7E7-B41C9027D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Start-Up: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84C850-AFA1-4740-AFE5-5919F79F2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PowerPoint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widespread</a:t>
            </a:r>
            <a:r>
              <a:rPr lang="de-DE" dirty="0"/>
              <a:t> </a:t>
            </a:r>
            <a:r>
              <a:rPr lang="de-DE" dirty="0" err="1"/>
              <a:t>everywhere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, and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overhead</a:t>
            </a:r>
            <a:r>
              <a:rPr lang="de-DE" dirty="0"/>
              <a:t> </a:t>
            </a:r>
            <a:r>
              <a:rPr lang="de-DE" dirty="0" err="1"/>
              <a:t>transparencies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not </a:t>
            </a:r>
            <a:r>
              <a:rPr lang="de-DE" dirty="0" err="1"/>
              <a:t>make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impressions</a:t>
            </a:r>
            <a:r>
              <a:rPr lang="de-DE" dirty="0"/>
              <a:t>.-  Do not </a:t>
            </a:r>
            <a:r>
              <a:rPr lang="de-DE" dirty="0" err="1"/>
              <a:t>overcrowd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, do not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, and </a:t>
            </a:r>
            <a:r>
              <a:rPr lang="de-DE" dirty="0" err="1"/>
              <a:t>speak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audience</a:t>
            </a:r>
            <a:r>
              <a:rPr lang="de-DE" dirty="0"/>
              <a:t> </a:t>
            </a:r>
            <a:r>
              <a:rPr lang="de-DE" dirty="0" err="1"/>
              <a:t>making</a:t>
            </a:r>
            <a:r>
              <a:rPr lang="de-DE" dirty="0"/>
              <a:t> </a:t>
            </a:r>
            <a:r>
              <a:rPr lang="de-DE" b="1" dirty="0" err="1"/>
              <a:t>eye</a:t>
            </a:r>
            <a:r>
              <a:rPr lang="de-DE" b="1" dirty="0"/>
              <a:t> </a:t>
            </a:r>
            <a:r>
              <a:rPr lang="de-DE" b="1" dirty="0" err="1"/>
              <a:t>contact</a:t>
            </a:r>
            <a:r>
              <a:rPr lang="de-DE" b="1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, not </a:t>
            </a:r>
            <a:r>
              <a:rPr lang="de-DE" dirty="0" err="1"/>
              <a:t>the</a:t>
            </a:r>
            <a:r>
              <a:rPr lang="de-DE" dirty="0"/>
              <a:t> screen.  Speakers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 so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relying</a:t>
            </a:r>
            <a:r>
              <a:rPr lang="de-DE" dirty="0"/>
              <a:t> on PowerPoint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realistic</a:t>
            </a:r>
            <a:r>
              <a:rPr lang="de-DE" dirty="0"/>
              <a:t> </a:t>
            </a:r>
            <a:r>
              <a:rPr lang="de-DE" b="1" dirty="0" err="1"/>
              <a:t>back-up</a:t>
            </a:r>
            <a:r>
              <a:rPr lang="de-DE" b="1" dirty="0"/>
              <a:t> plan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equipment</a:t>
            </a:r>
            <a:r>
              <a:rPr lang="de-DE" dirty="0"/>
              <a:t> </a:t>
            </a:r>
            <a:r>
              <a:rPr lang="de-DE" dirty="0" err="1"/>
              <a:t>fails</a:t>
            </a:r>
            <a:r>
              <a:rPr lang="de-DE" dirty="0"/>
              <a:t>, but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, </a:t>
            </a:r>
            <a:r>
              <a:rPr lang="de-DE" dirty="0" err="1"/>
              <a:t>perhaps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handouts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3106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2690</Words>
  <Application>Microsoft Office PowerPoint</Application>
  <PresentationFormat>Breitbild</PresentationFormat>
  <Paragraphs>251</Paragraphs>
  <Slides>43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43</vt:i4>
      </vt:variant>
    </vt:vector>
  </HeadingPairs>
  <TitlesOfParts>
    <vt:vector size="47" baseType="lpstr">
      <vt:lpstr>Arial</vt:lpstr>
      <vt:lpstr>Calibri</vt:lpstr>
      <vt:lpstr>Calibri Light</vt:lpstr>
      <vt:lpstr>Office</vt:lpstr>
      <vt:lpstr>Market Leader Advanced Unit 1 First Impressions</vt:lpstr>
      <vt:lpstr>Patrick Winston, „How to Speak“ (Lecture Video)</vt:lpstr>
      <vt:lpstr>Anonymous Quote</vt:lpstr>
      <vt:lpstr>How Do You Beat the 22 Second Rule?</vt:lpstr>
      <vt:lpstr>Start-Up Background</vt:lpstr>
      <vt:lpstr>Start-Up: Presentations</vt:lpstr>
      <vt:lpstr>Start-Up: Presentations</vt:lpstr>
      <vt:lpstr>Start-Up: Presentations</vt:lpstr>
      <vt:lpstr>Start-Up: Presentations</vt:lpstr>
      <vt:lpstr>Start-Up: Presentations</vt:lpstr>
      <vt:lpstr>Start-Up: Presentations</vt:lpstr>
      <vt:lpstr>Listening and Discussion: First Impressions in Presentations (page 6)</vt:lpstr>
      <vt:lpstr>Listening and Discussion Part B - E (pages 6 and 7)  </vt:lpstr>
      <vt:lpstr>Listening and Discussion Part B - E (pages 6 and 7) </vt:lpstr>
      <vt:lpstr>Listening and Discussion Part B - E (pages 6 and 7) </vt:lpstr>
      <vt:lpstr>Listening and Discussion Part B –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E (pages 6 and 7) </vt:lpstr>
      <vt:lpstr>Listening and Discussion Part B - F (pages 6 and 7) </vt:lpstr>
      <vt:lpstr>Listening and Discussion Part G (page 7) </vt:lpstr>
      <vt:lpstr>Listening and Discussion Part G (page 7) 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Reading and Language: „It‘s Not What You Know“ (pages 8 – 9)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Business Skills: Networking (pages 10 and 11)</vt:lpstr>
      <vt:lpstr>Writing: Formal and Informal Register (p. 11)</vt:lpstr>
      <vt:lpstr>Writing: Formal and Informal Register (p. 11)</vt:lpstr>
      <vt:lpstr>End of Unit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1 First Impressions</dc:title>
  <dc:creator>Slawney, James</dc:creator>
  <cp:lastModifiedBy>Slawney, James</cp:lastModifiedBy>
  <cp:revision>16</cp:revision>
  <dcterms:created xsi:type="dcterms:W3CDTF">2023-04-14T13:53:20Z</dcterms:created>
  <dcterms:modified xsi:type="dcterms:W3CDTF">2026-04-21T07:49:28Z</dcterms:modified>
</cp:coreProperties>
</file>