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13" r:id="rId3"/>
    <p:sldId id="300" r:id="rId4"/>
    <p:sldId id="289" r:id="rId5"/>
    <p:sldId id="282" r:id="rId6"/>
    <p:sldId id="302" r:id="rId7"/>
    <p:sldId id="301" r:id="rId8"/>
    <p:sldId id="303" r:id="rId9"/>
    <p:sldId id="304" r:id="rId10"/>
    <p:sldId id="305" r:id="rId11"/>
    <p:sldId id="306" r:id="rId12"/>
    <p:sldId id="285" r:id="rId13"/>
    <p:sldId id="268" r:id="rId14"/>
    <p:sldId id="316" r:id="rId15"/>
    <p:sldId id="317" r:id="rId16"/>
    <p:sldId id="315" r:id="rId17"/>
    <p:sldId id="259" r:id="rId18"/>
    <p:sldId id="290" r:id="rId19"/>
    <p:sldId id="262" r:id="rId20"/>
    <p:sldId id="314" r:id="rId21"/>
    <p:sldId id="308" r:id="rId22"/>
    <p:sldId id="321" r:id="rId23"/>
    <p:sldId id="323" r:id="rId24"/>
    <p:sldId id="325" r:id="rId25"/>
    <p:sldId id="293" r:id="rId26"/>
    <p:sldId id="311" r:id="rId27"/>
    <p:sldId id="291" r:id="rId28"/>
    <p:sldId id="309" r:id="rId29"/>
    <p:sldId id="322" r:id="rId30"/>
    <p:sldId id="310" r:id="rId31"/>
    <p:sldId id="294" r:id="rId32"/>
    <p:sldId id="297" r:id="rId33"/>
    <p:sldId id="261" r:id="rId34"/>
    <p:sldId id="319" r:id="rId35"/>
    <p:sldId id="280" r:id="rId36"/>
    <p:sldId id="312" r:id="rId37"/>
    <p:sldId id="269" r:id="rId38"/>
    <p:sldId id="270" r:id="rId39"/>
    <p:sldId id="271" r:id="rId40"/>
    <p:sldId id="272" r:id="rId41"/>
    <p:sldId id="326" r:id="rId42"/>
    <p:sldId id="324" r:id="rId43"/>
    <p:sldId id="298" r:id="rId44"/>
    <p:sldId id="279" r:id="rId45"/>
    <p:sldId id="295" r:id="rId46"/>
    <p:sldId id="320" r:id="rId47"/>
    <p:sldId id="299" r:id="rId48"/>
  </p:sldIdLst>
  <p:sldSz cx="9144000" cy="6858000" type="screen4x3"/>
  <p:notesSz cx="6819900" cy="99187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94" autoAdjust="0"/>
  </p:normalViewPr>
  <p:slideViewPr>
    <p:cSldViewPr>
      <p:cViewPr varScale="1">
        <p:scale>
          <a:sx n="121" d="100"/>
          <a:sy n="121" d="100"/>
        </p:scale>
        <p:origin x="1904" y="464"/>
      </p:cViewPr>
      <p:guideLst>
        <p:guide orient="horz" pos="2160"/>
        <p:guide pos="2880"/>
      </p:guideLst>
    </p:cSldViewPr>
  </p:slideViewPr>
  <p:outlineViewPr>
    <p:cViewPr>
      <p:scale>
        <a:sx n="33" d="100"/>
        <a:sy n="33" d="100"/>
      </p:scale>
      <p:origin x="36" y="60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4669C3F3-2B43-48C4-AED2-A8346283BF3A}" type="datetimeFigureOut">
              <a:rPr lang="de-DE" smtClean="0"/>
              <a:pPr/>
              <a:t>14.10.25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E2A693C-6E38-4BCE-A151-C579FE74FCE3}" type="slidenum">
              <a:rPr lang="de-DE" smtClean="0"/>
              <a:pPr/>
              <a:t>‹#›</a:t>
            </a:fld>
            <a:endParaRPr lang="de-DE"/>
          </a:p>
        </p:txBody>
      </p:sp>
    </p:spTree>
    <p:extLst>
      <p:ext uri="{BB962C8B-B14F-4D97-AF65-F5344CB8AC3E}">
        <p14:creationId xmlns:p14="http://schemas.microsoft.com/office/powerpoint/2010/main" val="262147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669C3F3-2B43-48C4-AED2-A8346283BF3A}" type="datetimeFigureOut">
              <a:rPr lang="de-DE" smtClean="0"/>
              <a:pPr/>
              <a:t>14.10.25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E2A693C-6E38-4BCE-A151-C579FE74FCE3}" type="slidenum">
              <a:rPr lang="de-DE" smtClean="0"/>
              <a:pPr/>
              <a:t>‹#›</a:t>
            </a:fld>
            <a:endParaRPr lang="de-DE"/>
          </a:p>
        </p:txBody>
      </p:sp>
    </p:spTree>
    <p:extLst>
      <p:ext uri="{BB962C8B-B14F-4D97-AF65-F5344CB8AC3E}">
        <p14:creationId xmlns:p14="http://schemas.microsoft.com/office/powerpoint/2010/main" val="3727328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669C3F3-2B43-48C4-AED2-A8346283BF3A}" type="datetimeFigureOut">
              <a:rPr lang="de-DE" smtClean="0"/>
              <a:pPr/>
              <a:t>14.10.25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E2A693C-6E38-4BCE-A151-C579FE74FCE3}" type="slidenum">
              <a:rPr lang="de-DE" smtClean="0"/>
              <a:pPr/>
              <a:t>‹#›</a:t>
            </a:fld>
            <a:endParaRPr lang="de-DE"/>
          </a:p>
        </p:txBody>
      </p:sp>
    </p:spTree>
    <p:extLst>
      <p:ext uri="{BB962C8B-B14F-4D97-AF65-F5344CB8AC3E}">
        <p14:creationId xmlns:p14="http://schemas.microsoft.com/office/powerpoint/2010/main" val="2329383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Inhalt ohne Farbe">
    <p:spTree>
      <p:nvGrpSpPr>
        <p:cNvPr id="1" name=""/>
        <p:cNvGrpSpPr/>
        <p:nvPr/>
      </p:nvGrpSpPr>
      <p:grpSpPr>
        <a:xfrm>
          <a:off x="0" y="0"/>
          <a:ext cx="0" cy="0"/>
          <a:chOff x="0" y="0"/>
          <a:chExt cx="0" cy="0"/>
        </a:xfrm>
      </p:grpSpPr>
      <p:sp>
        <p:nvSpPr>
          <p:cNvPr id="24" name="Body Level One…"/>
          <p:cNvSpPr txBox="1">
            <a:spLocks noGrp="1"/>
          </p:cNvSpPr>
          <p:nvPr>
            <p:ph type="body" idx="1" hasCustomPrompt="1"/>
          </p:nvPr>
        </p:nvSpPr>
        <p:spPr>
          <a:prstGeom prst="rect">
            <a:avLst/>
          </a:prstGeom>
        </p:spPr>
        <p:txBody>
          <a:bodyPr/>
          <a:lstStyle/>
          <a:p>
            <a:r>
              <a:t>Weiterführende Informationen</a:t>
            </a:r>
          </a:p>
          <a:p>
            <a:pPr lvl="1"/>
            <a:endParaRPr/>
          </a:p>
          <a:p>
            <a:pPr lvl="2"/>
            <a:endParaRPr/>
          </a:p>
          <a:p>
            <a:pPr lvl="3"/>
            <a:endParaRPr/>
          </a:p>
          <a:p>
            <a:pPr lvl="4"/>
            <a:endParaRPr/>
          </a:p>
        </p:txBody>
      </p:sp>
      <p:sp>
        <p:nvSpPr>
          <p:cNvPr id="25" name="Textplatzhalter 17"/>
          <p:cNvSpPr>
            <a:spLocks noGrp="1"/>
          </p:cNvSpPr>
          <p:nvPr>
            <p:ph type="body" sz="quarter" idx="21" hasCustomPrompt="1"/>
          </p:nvPr>
        </p:nvSpPr>
        <p:spPr>
          <a:xfrm>
            <a:off x="414337" y="421317"/>
            <a:ext cx="6988458" cy="207332"/>
          </a:xfrm>
          <a:prstGeom prst="rect">
            <a:avLst/>
          </a:prstGeom>
        </p:spPr>
        <p:txBody>
          <a:bodyPr/>
          <a:lstStyle>
            <a:lvl1pPr marL="0" indent="0">
              <a:lnSpc>
                <a:spcPct val="90000"/>
              </a:lnSpc>
              <a:buSzTx/>
              <a:buFontTx/>
              <a:buNone/>
              <a:defRPr sz="900">
                <a:latin typeface="Space Grotesk Medium"/>
                <a:ea typeface="Space Grotesk Medium"/>
                <a:cs typeface="Space Grotesk Medium"/>
                <a:sym typeface="Space Grotesk Medium"/>
              </a:defRPr>
            </a:lvl1pPr>
          </a:lstStyle>
          <a:p>
            <a:r>
              <a:t>Overhead</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7" name="Headline einfügen"/>
          <p:cNvSpPr txBox="1">
            <a:spLocks noGrp="1"/>
          </p:cNvSpPr>
          <p:nvPr>
            <p:ph type="title" hasCustomPrompt="1"/>
          </p:nvPr>
        </p:nvSpPr>
        <p:spPr>
          <a:prstGeom prst="rect">
            <a:avLst/>
          </a:prstGeom>
        </p:spPr>
        <p:txBody>
          <a:bodyPr/>
          <a:lstStyle/>
          <a:p>
            <a:r>
              <a:t>Headline einfügen</a:t>
            </a:r>
          </a:p>
        </p:txBody>
      </p:sp>
    </p:spTree>
    <p:extLst>
      <p:ext uri="{BB962C8B-B14F-4D97-AF65-F5344CB8AC3E}">
        <p14:creationId xmlns:p14="http://schemas.microsoft.com/office/powerpoint/2010/main" val="196579156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669C3F3-2B43-48C4-AED2-A8346283BF3A}" type="datetimeFigureOut">
              <a:rPr lang="de-DE" smtClean="0"/>
              <a:pPr/>
              <a:t>14.10.25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E2A693C-6E38-4BCE-A151-C579FE74FCE3}" type="slidenum">
              <a:rPr lang="de-DE" smtClean="0"/>
              <a:pPr/>
              <a:t>‹#›</a:t>
            </a:fld>
            <a:endParaRPr lang="de-DE"/>
          </a:p>
        </p:txBody>
      </p:sp>
    </p:spTree>
    <p:extLst>
      <p:ext uri="{BB962C8B-B14F-4D97-AF65-F5344CB8AC3E}">
        <p14:creationId xmlns:p14="http://schemas.microsoft.com/office/powerpoint/2010/main" val="11608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4669C3F3-2B43-48C4-AED2-A8346283BF3A}" type="datetimeFigureOut">
              <a:rPr lang="de-DE" smtClean="0"/>
              <a:pPr/>
              <a:t>14.10.25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E2A693C-6E38-4BCE-A151-C579FE74FCE3}" type="slidenum">
              <a:rPr lang="de-DE" smtClean="0"/>
              <a:pPr/>
              <a:t>‹#›</a:t>
            </a:fld>
            <a:endParaRPr lang="de-DE"/>
          </a:p>
        </p:txBody>
      </p:sp>
    </p:spTree>
    <p:extLst>
      <p:ext uri="{BB962C8B-B14F-4D97-AF65-F5344CB8AC3E}">
        <p14:creationId xmlns:p14="http://schemas.microsoft.com/office/powerpoint/2010/main" val="3370729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4669C3F3-2B43-48C4-AED2-A8346283BF3A}" type="datetimeFigureOut">
              <a:rPr lang="de-DE" smtClean="0"/>
              <a:pPr/>
              <a:t>14.10.25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E2A693C-6E38-4BCE-A151-C579FE74FCE3}" type="slidenum">
              <a:rPr lang="de-DE" smtClean="0"/>
              <a:pPr/>
              <a:t>‹#›</a:t>
            </a:fld>
            <a:endParaRPr lang="de-DE"/>
          </a:p>
        </p:txBody>
      </p:sp>
    </p:spTree>
    <p:extLst>
      <p:ext uri="{BB962C8B-B14F-4D97-AF65-F5344CB8AC3E}">
        <p14:creationId xmlns:p14="http://schemas.microsoft.com/office/powerpoint/2010/main" val="167660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4669C3F3-2B43-48C4-AED2-A8346283BF3A}" type="datetimeFigureOut">
              <a:rPr lang="de-DE" smtClean="0"/>
              <a:pPr/>
              <a:t>14.10.25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E2A693C-6E38-4BCE-A151-C579FE74FCE3}" type="slidenum">
              <a:rPr lang="de-DE" smtClean="0"/>
              <a:pPr/>
              <a:t>‹#›</a:t>
            </a:fld>
            <a:endParaRPr lang="de-DE"/>
          </a:p>
        </p:txBody>
      </p:sp>
    </p:spTree>
    <p:extLst>
      <p:ext uri="{BB962C8B-B14F-4D97-AF65-F5344CB8AC3E}">
        <p14:creationId xmlns:p14="http://schemas.microsoft.com/office/powerpoint/2010/main" val="1226129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669C3F3-2B43-48C4-AED2-A8346283BF3A}" type="datetimeFigureOut">
              <a:rPr lang="de-DE" smtClean="0"/>
              <a:pPr/>
              <a:t>14.10.25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E2A693C-6E38-4BCE-A151-C579FE74FCE3}" type="slidenum">
              <a:rPr lang="de-DE" smtClean="0"/>
              <a:pPr/>
              <a:t>‹#›</a:t>
            </a:fld>
            <a:endParaRPr lang="de-DE"/>
          </a:p>
        </p:txBody>
      </p:sp>
    </p:spTree>
    <p:extLst>
      <p:ext uri="{BB962C8B-B14F-4D97-AF65-F5344CB8AC3E}">
        <p14:creationId xmlns:p14="http://schemas.microsoft.com/office/powerpoint/2010/main" val="2395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669C3F3-2B43-48C4-AED2-A8346283BF3A}" type="datetimeFigureOut">
              <a:rPr lang="de-DE" smtClean="0"/>
              <a:pPr/>
              <a:t>14.10.25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E2A693C-6E38-4BCE-A151-C579FE74FCE3}" type="slidenum">
              <a:rPr lang="de-DE" smtClean="0"/>
              <a:pPr/>
              <a:t>‹#›</a:t>
            </a:fld>
            <a:endParaRPr lang="de-DE"/>
          </a:p>
        </p:txBody>
      </p:sp>
    </p:spTree>
    <p:extLst>
      <p:ext uri="{BB962C8B-B14F-4D97-AF65-F5344CB8AC3E}">
        <p14:creationId xmlns:p14="http://schemas.microsoft.com/office/powerpoint/2010/main" val="799638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4669C3F3-2B43-48C4-AED2-A8346283BF3A}" type="datetimeFigureOut">
              <a:rPr lang="de-DE" smtClean="0"/>
              <a:pPr/>
              <a:t>14.10.25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E2A693C-6E38-4BCE-A151-C579FE74FCE3}" type="slidenum">
              <a:rPr lang="de-DE" smtClean="0"/>
              <a:pPr/>
              <a:t>‹#›</a:t>
            </a:fld>
            <a:endParaRPr lang="de-DE"/>
          </a:p>
        </p:txBody>
      </p:sp>
    </p:spTree>
    <p:extLst>
      <p:ext uri="{BB962C8B-B14F-4D97-AF65-F5344CB8AC3E}">
        <p14:creationId xmlns:p14="http://schemas.microsoft.com/office/powerpoint/2010/main" val="135101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4669C3F3-2B43-48C4-AED2-A8346283BF3A}" type="datetimeFigureOut">
              <a:rPr lang="de-DE" smtClean="0"/>
              <a:pPr/>
              <a:t>14.10.25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E2A693C-6E38-4BCE-A151-C579FE74FCE3}" type="slidenum">
              <a:rPr lang="de-DE" smtClean="0"/>
              <a:pPr/>
              <a:t>‹#›</a:t>
            </a:fld>
            <a:endParaRPr lang="de-DE"/>
          </a:p>
        </p:txBody>
      </p:sp>
    </p:spTree>
    <p:extLst>
      <p:ext uri="{BB962C8B-B14F-4D97-AF65-F5344CB8AC3E}">
        <p14:creationId xmlns:p14="http://schemas.microsoft.com/office/powerpoint/2010/main" val="284435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9C3F3-2B43-48C4-AED2-A8346283BF3A}" type="datetimeFigureOut">
              <a:rPr lang="de-DE" smtClean="0"/>
              <a:pPr/>
              <a:t>14.10.25</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A693C-6E38-4BCE-A151-C579FE74FCE3}" type="slidenum">
              <a:rPr lang="de-DE" smtClean="0"/>
              <a:pPr/>
              <a:t>‹#›</a:t>
            </a:fld>
            <a:endParaRPr lang="de-DE"/>
          </a:p>
        </p:txBody>
      </p:sp>
    </p:spTree>
    <p:extLst>
      <p:ext uri="{BB962C8B-B14F-4D97-AF65-F5344CB8AC3E}">
        <p14:creationId xmlns:p14="http://schemas.microsoft.com/office/powerpoint/2010/main" val="51288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fset.org/english-score/cefr/b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s://www.daad.de/de/im-ausland-studieren-forschen-lehren/sprachen-lernen-sommerkurse-im-ausland/sprachtests-und-zertifikat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2.daad.de/medien/ausland/dokumente/daad-sprachnachweis_deutsche.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jslawney@fsz.fra-uas.d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englishscale.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efset.org/english-score/cef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normAutofit fontScale="90000"/>
          </a:bodyPr>
          <a:lstStyle/>
          <a:p>
            <a:pPr eaLnBrk="1" hangingPunct="1"/>
            <a:r>
              <a:rPr lang="de-DE" altLang="de-DE" sz="4000" dirty="0"/>
              <a:t>International </a:t>
            </a:r>
            <a:r>
              <a:rPr lang="de-DE" altLang="de-DE" sz="4000" dirty="0" err="1"/>
              <a:t>Finance</a:t>
            </a:r>
            <a:br>
              <a:rPr lang="de-DE" altLang="de-DE" sz="4000" dirty="0"/>
            </a:br>
            <a:br>
              <a:rPr lang="de-DE" altLang="de-DE" sz="4000" dirty="0"/>
            </a:br>
            <a:endParaRPr lang="de-DE" altLang="de-DE" sz="4000" dirty="0"/>
          </a:p>
        </p:txBody>
      </p:sp>
      <p:sp>
        <p:nvSpPr>
          <p:cNvPr id="9219" name="Rectangle 3"/>
          <p:cNvSpPr>
            <a:spLocks noGrp="1" noChangeArrowheads="1"/>
          </p:cNvSpPr>
          <p:nvPr>
            <p:ph type="subTitle" idx="1"/>
          </p:nvPr>
        </p:nvSpPr>
        <p:spPr/>
        <p:txBody>
          <a:bodyPr/>
          <a:lstStyle/>
          <a:p>
            <a:pPr eaLnBrk="1" hangingPunct="1"/>
            <a:r>
              <a:rPr lang="de-DE" altLang="de-DE" dirty="0"/>
              <a:t>English </a:t>
            </a:r>
            <a:r>
              <a:rPr lang="de-DE" altLang="de-DE" dirty="0" err="1"/>
              <a:t>Program</a:t>
            </a:r>
            <a:endParaRPr lang="de-DE" altLang="de-DE" dirty="0"/>
          </a:p>
          <a:p>
            <a:pPr eaLnBrk="1" hangingPunct="1"/>
            <a:r>
              <a:rPr lang="de-DE" altLang="de-DE" dirty="0"/>
              <a:t>General Information</a:t>
            </a:r>
          </a:p>
        </p:txBody>
      </p:sp>
    </p:spTree>
    <p:extLst>
      <p:ext uri="{BB962C8B-B14F-4D97-AF65-F5344CB8AC3E}">
        <p14:creationId xmlns:p14="http://schemas.microsoft.com/office/powerpoint/2010/main" val="1246517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What</a:t>
            </a:r>
            <a:r>
              <a:rPr lang="de-DE" dirty="0"/>
              <a:t> Can </a:t>
            </a:r>
            <a:r>
              <a:rPr lang="de-DE" dirty="0" err="1"/>
              <a:t>You</a:t>
            </a:r>
            <a:r>
              <a:rPr lang="de-DE" dirty="0"/>
              <a:t> Do </a:t>
            </a:r>
            <a:r>
              <a:rPr lang="de-DE" dirty="0" err="1"/>
              <a:t>With</a:t>
            </a:r>
            <a:r>
              <a:rPr lang="de-DE" dirty="0"/>
              <a:t> a C1 Level?</a:t>
            </a:r>
          </a:p>
        </p:txBody>
      </p:sp>
      <p:sp>
        <p:nvSpPr>
          <p:cNvPr id="3" name="Inhaltsplatzhalter 2"/>
          <p:cNvSpPr>
            <a:spLocks noGrp="1"/>
          </p:cNvSpPr>
          <p:nvPr>
            <p:ph idx="1"/>
          </p:nvPr>
        </p:nvSpPr>
        <p:spPr/>
        <p:txBody>
          <a:bodyPr>
            <a:normAutofit fontScale="70000" lnSpcReduction="20000"/>
          </a:bodyPr>
          <a:lstStyle/>
          <a:p>
            <a:pPr marL="0" indent="0">
              <a:buNone/>
            </a:pPr>
            <a:r>
              <a:rPr lang="en-US" dirty="0"/>
              <a:t>A C1 level of English allows for a full range of functionality at work or in an academic setting. The C1 level would allow for full autonomy in a native English-speaking country.</a:t>
            </a:r>
          </a:p>
          <a:p>
            <a:pPr marL="0" indent="0">
              <a:buNone/>
            </a:pPr>
            <a:r>
              <a:rPr lang="en-US" dirty="0"/>
              <a:t>According to the official CEFR guidelines, someone at the C1 level in English:</a:t>
            </a:r>
          </a:p>
          <a:p>
            <a:r>
              <a:rPr lang="en-US" dirty="0"/>
              <a:t>Can understand a wide range of demanding, longer texts, and recognize implicit meaning.</a:t>
            </a:r>
          </a:p>
          <a:p>
            <a:r>
              <a:rPr lang="en-US" dirty="0"/>
              <a:t>Can express ideas fluently and spontaneously without much obvious searching for expressions.</a:t>
            </a:r>
          </a:p>
          <a:p>
            <a:r>
              <a:rPr lang="en-US" dirty="0"/>
              <a:t>Can use language flexibly and effectively for social, academic and professional purposes.</a:t>
            </a:r>
          </a:p>
          <a:p>
            <a:r>
              <a:rPr lang="en-US" dirty="0"/>
              <a:t>Can produce clear, well-structured, detailed text on complex subjects, showing controlled use of organizational patterns, connectors and cohesive devices.</a:t>
            </a:r>
          </a:p>
          <a:p>
            <a:pPr marL="0" indent="0">
              <a:buNone/>
            </a:pPr>
            <a:endParaRPr lang="de-DE" dirty="0"/>
          </a:p>
        </p:txBody>
      </p:sp>
    </p:spTree>
    <p:extLst>
      <p:ext uri="{BB962C8B-B14F-4D97-AF65-F5344CB8AC3E}">
        <p14:creationId xmlns:p14="http://schemas.microsoft.com/office/powerpoint/2010/main" val="3670003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C1 English Skills in Detail</a:t>
            </a:r>
          </a:p>
        </p:txBody>
      </p:sp>
      <p:sp>
        <p:nvSpPr>
          <p:cNvPr id="3" name="Inhaltsplatzhalter 2"/>
          <p:cNvSpPr>
            <a:spLocks noGrp="1"/>
          </p:cNvSpPr>
          <p:nvPr>
            <p:ph idx="1"/>
          </p:nvPr>
        </p:nvSpPr>
        <p:spPr/>
        <p:txBody>
          <a:bodyPr>
            <a:normAutofit fontScale="47500" lnSpcReduction="20000"/>
          </a:bodyPr>
          <a:lstStyle/>
          <a:p>
            <a:pPr marL="0" indent="0">
              <a:buNone/>
            </a:pPr>
            <a:r>
              <a:rPr lang="en-US" sz="3400" dirty="0"/>
              <a:t>The official can-do statements are broken down into smaller chunks for teaching purposes. This more detailed skill breakdown can help you assess your own English level, or help a teacher assess a student’s level. For example, a student at the C1 level in English will be able to do all the things that a student in </a:t>
            </a:r>
            <a:r>
              <a:rPr lang="en-US" sz="3400" dirty="0">
                <a:hlinkClick r:id="rId2"/>
              </a:rPr>
              <a:t>level B2</a:t>
            </a:r>
            <a:r>
              <a:rPr lang="en-US" sz="3400" dirty="0"/>
              <a:t> can do, and in addition he will be able to:</a:t>
            </a:r>
          </a:p>
          <a:p>
            <a:r>
              <a:rPr lang="en-US" sz="3400" dirty="0"/>
              <a:t>discuss in detail issues related to success, including building a motivated, successful team.</a:t>
            </a:r>
          </a:p>
          <a:p>
            <a:r>
              <a:rPr lang="en-US" sz="3400" dirty="0"/>
              <a:t>discuss societal problems, possible solutions for problems and what role corporations can play.</a:t>
            </a:r>
          </a:p>
          <a:p>
            <a:r>
              <a:rPr lang="en-US" sz="3400" dirty="0"/>
              <a:t>participate in discussions about conservation, sustainability and habitat protection.</a:t>
            </a:r>
          </a:p>
          <a:p>
            <a:r>
              <a:rPr lang="en-US" sz="3400" dirty="0"/>
              <a:t>talk about events and issues in the news and how they affect people and companies.</a:t>
            </a:r>
          </a:p>
          <a:p>
            <a:r>
              <a:rPr lang="en-US" sz="3400" dirty="0"/>
              <a:t>talk about risks in life, including changing jobs.</a:t>
            </a:r>
          </a:p>
          <a:p>
            <a:r>
              <a:rPr lang="en-US" sz="3400" dirty="0"/>
              <a:t>compare and contrast various forms of education and individual schools.</a:t>
            </a:r>
          </a:p>
          <a:p>
            <a:r>
              <a:rPr lang="en-US" sz="3400" dirty="0"/>
              <a:t>discuss various types of humor, including subtle forms like sarcasm.</a:t>
            </a:r>
          </a:p>
          <a:p>
            <a:r>
              <a:rPr lang="en-US" sz="3400" dirty="0"/>
              <a:t>understand various communication styles, including direct, indirect, formal and informal.</a:t>
            </a:r>
          </a:p>
          <a:p>
            <a:r>
              <a:rPr lang="en-US" sz="3400" dirty="0"/>
              <a:t>discuss issues related to your quality of life, including work-life balance and home environment.</a:t>
            </a:r>
          </a:p>
          <a:p>
            <a:r>
              <a:rPr lang="en-US" sz="3400" dirty="0"/>
              <a:t>understand and discuss issues related to ethics, like civil disobedience.</a:t>
            </a:r>
          </a:p>
          <a:p>
            <a:endParaRPr lang="en-US" sz="3400" dirty="0"/>
          </a:p>
          <a:p>
            <a:pPr marL="0" indent="0">
              <a:buNone/>
            </a:pPr>
            <a:r>
              <a:rPr lang="en-US" sz="3400" dirty="0">
                <a:solidFill>
                  <a:srgbClr val="FF0000"/>
                </a:solidFill>
              </a:rPr>
              <a:t>Although progress will depend on the type of course and the individual student, students can expect to reach the C1 level in English with 800 hours of cumulative instruction</a:t>
            </a:r>
            <a:r>
              <a:rPr lang="en-US" sz="3400" dirty="0"/>
              <a:t>.</a:t>
            </a:r>
          </a:p>
          <a:p>
            <a:pPr marL="0" indent="0">
              <a:buNone/>
            </a:pPr>
            <a:endParaRPr lang="de-DE" dirty="0"/>
          </a:p>
        </p:txBody>
      </p:sp>
    </p:spTree>
    <p:extLst>
      <p:ext uri="{BB962C8B-B14F-4D97-AF65-F5344CB8AC3E}">
        <p14:creationId xmlns:p14="http://schemas.microsoft.com/office/powerpoint/2010/main" val="309381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CampUAS</a:t>
            </a:r>
            <a:r>
              <a:rPr lang="de-DE" dirty="0"/>
              <a:t> Courses</a:t>
            </a:r>
          </a:p>
        </p:txBody>
      </p:sp>
      <p:sp>
        <p:nvSpPr>
          <p:cNvPr id="3" name="Inhaltsplatzhalter 2"/>
          <p:cNvSpPr>
            <a:spLocks noGrp="1"/>
          </p:cNvSpPr>
          <p:nvPr>
            <p:ph idx="1"/>
          </p:nvPr>
        </p:nvSpPr>
        <p:spPr/>
        <p:txBody>
          <a:bodyPr/>
          <a:lstStyle/>
          <a:p>
            <a:pPr marL="0" indent="0">
              <a:buNone/>
            </a:pPr>
            <a:r>
              <a:rPr lang="de-DE" b="1" dirty="0"/>
              <a:t>„English </a:t>
            </a:r>
            <a:r>
              <a:rPr lang="de-DE" b="1" dirty="0" err="1"/>
              <a:t>for</a:t>
            </a:r>
            <a:r>
              <a:rPr lang="de-DE" b="1" dirty="0"/>
              <a:t> </a:t>
            </a:r>
            <a:r>
              <a:rPr lang="de-DE" b="1" dirty="0" err="1"/>
              <a:t>Finance</a:t>
            </a:r>
            <a:r>
              <a:rPr lang="de-DE" b="1" dirty="0"/>
              <a:t>“</a:t>
            </a:r>
            <a:r>
              <a:rPr lang="de-DE" dirty="0"/>
              <a:t>:</a:t>
            </a:r>
          </a:p>
          <a:p>
            <a:pPr marL="0" indent="0">
              <a:buNone/>
            </a:pPr>
            <a:r>
              <a:rPr lang="de-DE" dirty="0"/>
              <a:t>Slawney: English </a:t>
            </a:r>
            <a:r>
              <a:rPr lang="de-DE" dirty="0" err="1"/>
              <a:t>for</a:t>
            </a:r>
            <a:r>
              <a:rPr lang="de-DE" dirty="0"/>
              <a:t> </a:t>
            </a:r>
            <a:r>
              <a:rPr lang="de-DE" dirty="0" err="1"/>
              <a:t>Finance</a:t>
            </a:r>
            <a:r>
              <a:rPr lang="de-DE" dirty="0"/>
              <a:t> (C1) (semesterübergreifend)</a:t>
            </a:r>
          </a:p>
          <a:p>
            <a:pPr marL="0" indent="0">
              <a:buNone/>
            </a:pPr>
            <a:r>
              <a:rPr lang="de-DE" b="1" dirty="0"/>
              <a:t>Password: </a:t>
            </a:r>
            <a:r>
              <a:rPr lang="de-DE" b="1" dirty="0" err="1">
                <a:solidFill>
                  <a:srgbClr val="FF0000"/>
                </a:solidFill>
              </a:rPr>
              <a:t>finance</a:t>
            </a:r>
            <a:endParaRPr lang="de-DE" b="1" dirty="0">
              <a:solidFill>
                <a:srgbClr val="FF0000"/>
              </a:solidFill>
            </a:endParaRPr>
          </a:p>
          <a:p>
            <a:pPr marL="0" indent="0">
              <a:buNone/>
            </a:pPr>
            <a:r>
              <a:rPr lang="de-DE" b="1" dirty="0"/>
              <a:t>„English </a:t>
            </a:r>
            <a:r>
              <a:rPr lang="de-DE" b="1" dirty="0" err="1"/>
              <a:t>for</a:t>
            </a:r>
            <a:r>
              <a:rPr lang="de-DE" b="1" dirty="0"/>
              <a:t> </a:t>
            </a:r>
            <a:r>
              <a:rPr lang="de-DE" b="1" dirty="0" err="1"/>
              <a:t>Presentations</a:t>
            </a:r>
            <a:r>
              <a:rPr lang="de-DE" b="1" dirty="0"/>
              <a:t>“</a:t>
            </a:r>
            <a:r>
              <a:rPr lang="de-DE" dirty="0"/>
              <a:t>:</a:t>
            </a:r>
          </a:p>
          <a:p>
            <a:pPr marL="0" indent="0">
              <a:buNone/>
            </a:pPr>
            <a:r>
              <a:rPr lang="de-DE" dirty="0"/>
              <a:t>Slawney: English </a:t>
            </a:r>
            <a:r>
              <a:rPr lang="de-DE" dirty="0" err="1"/>
              <a:t>for</a:t>
            </a:r>
            <a:r>
              <a:rPr lang="de-DE" dirty="0"/>
              <a:t> </a:t>
            </a:r>
            <a:r>
              <a:rPr lang="de-DE" dirty="0" err="1"/>
              <a:t>Presentations</a:t>
            </a:r>
            <a:r>
              <a:rPr lang="de-DE" dirty="0"/>
              <a:t> (C1) (semesterübergreifend)</a:t>
            </a:r>
          </a:p>
          <a:p>
            <a:pPr marL="0" indent="0">
              <a:buNone/>
            </a:pPr>
            <a:r>
              <a:rPr lang="de-DE" b="1" dirty="0"/>
              <a:t>Password: </a:t>
            </a:r>
            <a:r>
              <a:rPr lang="de-DE" b="1" dirty="0" err="1">
                <a:solidFill>
                  <a:srgbClr val="FF0000"/>
                </a:solidFill>
              </a:rPr>
              <a:t>presentations</a:t>
            </a:r>
            <a:endParaRPr lang="de-DE" b="1" dirty="0">
              <a:solidFill>
                <a:srgbClr val="FF0000"/>
              </a:solidFill>
            </a:endParaRPr>
          </a:p>
        </p:txBody>
      </p:sp>
    </p:spTree>
    <p:extLst>
      <p:ext uri="{BB962C8B-B14F-4D97-AF65-F5344CB8AC3E}">
        <p14:creationId xmlns:p14="http://schemas.microsoft.com/office/powerpoint/2010/main" val="2594131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Fußzeilenplatzhalter 3"/>
          <p:cNvSpPr txBox="1"/>
          <p:nvPr/>
        </p:nvSpPr>
        <p:spPr>
          <a:xfrm>
            <a:off x="1155755" y="5812331"/>
            <a:ext cx="6979613"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58"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59"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13</a:t>
            </a:fld>
            <a:endParaRPr/>
          </a:p>
        </p:txBody>
      </p:sp>
      <p:sp>
        <p:nvSpPr>
          <p:cNvPr id="160" name="Datumsplatzhalter 5"/>
          <p:cNvSpPr txBox="1"/>
          <p:nvPr/>
        </p:nvSpPr>
        <p:spPr>
          <a:xfrm>
            <a:off x="616392" y="5812331"/>
            <a:ext cx="464655"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11.10.2024</a:t>
            </a:r>
          </a:p>
        </p:txBody>
      </p:sp>
      <p:sp>
        <p:nvSpPr>
          <p:cNvPr id="161"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Semester abroad? Daad Sprachnachweis</a:t>
            </a:r>
          </a:p>
        </p:txBody>
      </p:sp>
      <p:pic>
        <p:nvPicPr>
          <p:cNvPr id="162" name="Grafik 8" descr="Grafik 8"/>
          <p:cNvPicPr>
            <a:picLocks noChangeAspect="1"/>
          </p:cNvPicPr>
          <p:nvPr/>
        </p:nvPicPr>
        <p:blipFill>
          <a:blip r:embed="rId2"/>
          <a:stretch>
            <a:fillRect/>
          </a:stretch>
        </p:blipFill>
        <p:spPr>
          <a:xfrm>
            <a:off x="178679" y="2282879"/>
            <a:ext cx="5269622" cy="3295962"/>
          </a:xfrm>
          <a:prstGeom prst="rect">
            <a:avLst/>
          </a:prstGeom>
          <a:ln w="12700">
            <a:miter lim="400000"/>
          </a:ln>
        </p:spPr>
      </p:pic>
      <p:pic>
        <p:nvPicPr>
          <p:cNvPr id="163" name="Grafik 9" descr="Grafik 9"/>
          <p:cNvPicPr>
            <a:picLocks noChangeAspect="1"/>
          </p:cNvPicPr>
          <p:nvPr/>
        </p:nvPicPr>
        <p:blipFill>
          <a:blip r:embed="rId3"/>
          <a:stretch>
            <a:fillRect/>
          </a:stretch>
        </p:blipFill>
        <p:spPr>
          <a:xfrm>
            <a:off x="5762221" y="2282880"/>
            <a:ext cx="3301907" cy="3301907"/>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47C26-637E-488A-873E-18B2B5CE6400}"/>
              </a:ext>
            </a:extLst>
          </p:cNvPr>
          <p:cNvSpPr>
            <a:spLocks noGrp="1"/>
          </p:cNvSpPr>
          <p:nvPr>
            <p:ph type="title"/>
          </p:nvPr>
        </p:nvSpPr>
        <p:spPr/>
        <p:txBody>
          <a:bodyPr>
            <a:normAutofit fontScale="90000"/>
          </a:bodyPr>
          <a:lstStyle/>
          <a:p>
            <a:r>
              <a:rPr lang="de-DE" dirty="0"/>
              <a:t>DAAD Information </a:t>
            </a:r>
            <a:r>
              <a:rPr lang="de-DE" dirty="0" err="1"/>
              <a:t>about</a:t>
            </a:r>
            <a:r>
              <a:rPr lang="de-DE" dirty="0"/>
              <a:t> Language </a:t>
            </a:r>
            <a:r>
              <a:rPr lang="de-DE" dirty="0" err="1"/>
              <a:t>Ceritificate</a:t>
            </a:r>
            <a:endParaRPr lang="de-DE" dirty="0"/>
          </a:p>
        </p:txBody>
      </p:sp>
      <p:sp>
        <p:nvSpPr>
          <p:cNvPr id="3" name="Inhaltsplatzhalter 2">
            <a:extLst>
              <a:ext uri="{FF2B5EF4-FFF2-40B4-BE49-F238E27FC236}">
                <a16:creationId xmlns:a16="http://schemas.microsoft.com/office/drawing/2014/main" id="{3F54BB3C-5228-4154-A8A0-610E1B9BCF94}"/>
              </a:ext>
            </a:extLst>
          </p:cNvPr>
          <p:cNvSpPr>
            <a:spLocks noGrp="1"/>
          </p:cNvSpPr>
          <p:nvPr>
            <p:ph idx="1"/>
          </p:nvPr>
        </p:nvSpPr>
        <p:spPr/>
        <p:txBody>
          <a:bodyPr/>
          <a:lstStyle/>
          <a:p>
            <a:pPr marL="0" indent="0">
              <a:buNone/>
            </a:pPr>
            <a:r>
              <a:rPr lang="de-DE" dirty="0">
                <a:hlinkClick r:id="rId2"/>
              </a:rPr>
              <a:t>https://www.daad.de/de/im-ausland-studieren-forschen-lehren/sprachen-lernen-sommerkurse-im-ausland/sprachtests-und-zertifikate/</a:t>
            </a:r>
            <a:endParaRPr lang="de-DE" dirty="0"/>
          </a:p>
          <a:p>
            <a:pPr marL="0" indent="0">
              <a:buNone/>
            </a:pPr>
            <a:endParaRPr lang="de-DE" dirty="0"/>
          </a:p>
        </p:txBody>
      </p:sp>
    </p:spTree>
    <p:extLst>
      <p:ext uri="{BB962C8B-B14F-4D97-AF65-F5344CB8AC3E}">
        <p14:creationId xmlns:p14="http://schemas.microsoft.com/office/powerpoint/2010/main" val="2361700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A4AB89-9297-4697-A546-63D5D95EE09E}"/>
              </a:ext>
            </a:extLst>
          </p:cNvPr>
          <p:cNvSpPr>
            <a:spLocks noGrp="1"/>
          </p:cNvSpPr>
          <p:nvPr>
            <p:ph type="title"/>
          </p:nvPr>
        </p:nvSpPr>
        <p:spPr/>
        <p:txBody>
          <a:bodyPr/>
          <a:lstStyle/>
          <a:p>
            <a:r>
              <a:rPr lang="de-DE" dirty="0"/>
              <a:t>Link </a:t>
            </a:r>
            <a:r>
              <a:rPr lang="de-DE" dirty="0" err="1"/>
              <a:t>to</a:t>
            </a:r>
            <a:r>
              <a:rPr lang="de-DE" dirty="0"/>
              <a:t> DAAD Sprachzertifikat Form</a:t>
            </a:r>
          </a:p>
        </p:txBody>
      </p:sp>
      <p:sp>
        <p:nvSpPr>
          <p:cNvPr id="3" name="Inhaltsplatzhalter 2">
            <a:extLst>
              <a:ext uri="{FF2B5EF4-FFF2-40B4-BE49-F238E27FC236}">
                <a16:creationId xmlns:a16="http://schemas.microsoft.com/office/drawing/2014/main" id="{13B631D6-F0C1-43B6-AA41-096168F6D4B8}"/>
              </a:ext>
            </a:extLst>
          </p:cNvPr>
          <p:cNvSpPr>
            <a:spLocks noGrp="1"/>
          </p:cNvSpPr>
          <p:nvPr>
            <p:ph idx="1"/>
          </p:nvPr>
        </p:nvSpPr>
        <p:spPr/>
        <p:txBody>
          <a:bodyPr/>
          <a:lstStyle/>
          <a:p>
            <a:pPr marL="0" indent="0">
              <a:buNone/>
            </a:pPr>
            <a:r>
              <a:rPr lang="de-DE" dirty="0">
                <a:hlinkClick r:id="rId2"/>
              </a:rPr>
              <a:t>https://www2.daad.de/medien/ausland/dokumente/daad-sprachnachweis_deutsche.pdf</a:t>
            </a:r>
            <a:endParaRPr lang="de-DE" dirty="0"/>
          </a:p>
          <a:p>
            <a:pPr marL="0" indent="0">
              <a:buNone/>
            </a:pPr>
            <a:endParaRPr lang="de-DE" dirty="0"/>
          </a:p>
        </p:txBody>
      </p:sp>
    </p:spTree>
    <p:extLst>
      <p:ext uri="{BB962C8B-B14F-4D97-AF65-F5344CB8AC3E}">
        <p14:creationId xmlns:p14="http://schemas.microsoft.com/office/powerpoint/2010/main" val="879154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2EF65C-2C58-4DD3-A857-C99A162B5D5E}"/>
              </a:ext>
            </a:extLst>
          </p:cNvPr>
          <p:cNvSpPr>
            <a:spLocks noGrp="1"/>
          </p:cNvSpPr>
          <p:nvPr>
            <p:ph type="title"/>
          </p:nvPr>
        </p:nvSpPr>
        <p:spPr/>
        <p:txBody>
          <a:bodyPr/>
          <a:lstStyle/>
          <a:p>
            <a:r>
              <a:rPr lang="de-DE" dirty="0"/>
              <a:t>Course </a:t>
            </a:r>
            <a:r>
              <a:rPr lang="de-DE" dirty="0" err="1"/>
              <a:t>Programs</a:t>
            </a:r>
            <a:r>
              <a:rPr lang="de-DE" dirty="0"/>
              <a:t> and </a:t>
            </a:r>
            <a:r>
              <a:rPr lang="de-DE" dirty="0" err="1"/>
              <a:t>Assignments</a:t>
            </a:r>
            <a:endParaRPr lang="de-DE" dirty="0"/>
          </a:p>
        </p:txBody>
      </p:sp>
      <p:sp>
        <p:nvSpPr>
          <p:cNvPr id="3" name="Inhaltsplatzhalter 2">
            <a:extLst>
              <a:ext uri="{FF2B5EF4-FFF2-40B4-BE49-F238E27FC236}">
                <a16:creationId xmlns:a16="http://schemas.microsoft.com/office/drawing/2014/main" id="{2979D4E3-1436-4700-A98F-0DF3FA1CCA65}"/>
              </a:ext>
            </a:extLst>
          </p:cNvPr>
          <p:cNvSpPr>
            <a:spLocks noGrp="1"/>
          </p:cNvSpPr>
          <p:nvPr>
            <p:ph idx="1"/>
          </p:nvPr>
        </p:nvSpPr>
        <p:spPr/>
        <p:txBody>
          <a:bodyPr/>
          <a:lstStyle/>
          <a:p>
            <a:pPr marL="0" indent="0">
              <a:buNone/>
            </a:pPr>
            <a:r>
              <a:rPr lang="de-DE" dirty="0" err="1"/>
              <a:t>What</a:t>
            </a:r>
            <a:r>
              <a:rPr lang="de-DE" dirty="0"/>
              <a:t> </a:t>
            </a:r>
            <a:r>
              <a:rPr lang="de-DE" dirty="0" err="1"/>
              <a:t>follows</a:t>
            </a:r>
            <a:r>
              <a:rPr lang="de-DE" dirty="0"/>
              <a:t> </a:t>
            </a:r>
            <a:r>
              <a:rPr lang="de-DE" dirty="0" err="1"/>
              <a:t>is</a:t>
            </a:r>
            <a:r>
              <a:rPr lang="de-DE" dirty="0"/>
              <a:t> a breakdown </a:t>
            </a:r>
            <a:r>
              <a:rPr lang="de-DE" dirty="0" err="1"/>
              <a:t>of</a:t>
            </a:r>
            <a:r>
              <a:rPr lang="de-DE" dirty="0"/>
              <a:t> </a:t>
            </a:r>
            <a:r>
              <a:rPr lang="de-DE" dirty="0" err="1"/>
              <a:t>the</a:t>
            </a:r>
            <a:r>
              <a:rPr lang="de-DE" dirty="0"/>
              <a:t> </a:t>
            </a:r>
            <a:r>
              <a:rPr lang="de-DE" dirty="0" err="1"/>
              <a:t>course</a:t>
            </a:r>
            <a:r>
              <a:rPr lang="de-DE" dirty="0"/>
              <a:t> </a:t>
            </a:r>
            <a:r>
              <a:rPr lang="de-DE" dirty="0" err="1"/>
              <a:t>programs</a:t>
            </a:r>
            <a:r>
              <a:rPr lang="de-DE" dirty="0"/>
              <a:t> </a:t>
            </a:r>
            <a:r>
              <a:rPr lang="de-DE" dirty="0" err="1"/>
              <a:t>for</a:t>
            </a:r>
            <a:r>
              <a:rPr lang="de-DE" dirty="0"/>
              <a:t> „English </a:t>
            </a:r>
            <a:r>
              <a:rPr lang="de-DE" dirty="0" err="1"/>
              <a:t>for</a:t>
            </a:r>
            <a:r>
              <a:rPr lang="de-DE" dirty="0"/>
              <a:t> Finance“ and „English </a:t>
            </a:r>
            <a:r>
              <a:rPr lang="de-DE" dirty="0" err="1"/>
              <a:t>for</a:t>
            </a:r>
            <a:r>
              <a:rPr lang="de-DE" dirty="0"/>
              <a:t> </a:t>
            </a:r>
            <a:r>
              <a:rPr lang="de-DE" dirty="0" err="1"/>
              <a:t>Presentations</a:t>
            </a:r>
            <a:r>
              <a:rPr lang="de-DE" dirty="0"/>
              <a:t>“ </a:t>
            </a:r>
            <a:r>
              <a:rPr lang="de-DE" dirty="0" err="1"/>
              <a:t>with</a:t>
            </a:r>
            <a:r>
              <a:rPr lang="de-DE" dirty="0"/>
              <a:t> </a:t>
            </a:r>
            <a:r>
              <a:rPr lang="de-DE" dirty="0" err="1"/>
              <a:t>approximate</a:t>
            </a:r>
            <a:r>
              <a:rPr lang="de-DE" dirty="0"/>
              <a:t> </a:t>
            </a:r>
            <a:r>
              <a:rPr lang="de-DE" dirty="0" err="1"/>
              <a:t>assignment</a:t>
            </a:r>
            <a:r>
              <a:rPr lang="de-DE" dirty="0"/>
              <a:t> </a:t>
            </a:r>
            <a:r>
              <a:rPr lang="de-DE" dirty="0" err="1"/>
              <a:t>schedules</a:t>
            </a:r>
            <a:r>
              <a:rPr lang="de-DE" dirty="0"/>
              <a:t> </a:t>
            </a:r>
            <a:r>
              <a:rPr lang="de-DE" dirty="0" err="1"/>
              <a:t>for</a:t>
            </a:r>
            <a:r>
              <a:rPr lang="de-DE" dirty="0"/>
              <a:t> WS 25/26</a:t>
            </a:r>
          </a:p>
        </p:txBody>
      </p:sp>
    </p:spTree>
    <p:extLst>
      <p:ext uri="{BB962C8B-B14F-4D97-AF65-F5344CB8AC3E}">
        <p14:creationId xmlns:p14="http://schemas.microsoft.com/office/powerpoint/2010/main" val="3512510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de-DE" altLang="de-DE" dirty="0"/>
              <a:t>IF „English </a:t>
            </a:r>
            <a:r>
              <a:rPr lang="de-DE" altLang="de-DE" dirty="0" err="1"/>
              <a:t>for</a:t>
            </a:r>
            <a:r>
              <a:rPr lang="de-DE" altLang="de-DE" dirty="0"/>
              <a:t> </a:t>
            </a:r>
            <a:r>
              <a:rPr lang="de-DE" altLang="de-DE" dirty="0" err="1"/>
              <a:t>Finance</a:t>
            </a:r>
            <a:r>
              <a:rPr lang="de-DE" altLang="de-DE" dirty="0"/>
              <a:t>“ </a:t>
            </a:r>
          </a:p>
        </p:txBody>
      </p:sp>
      <p:sp>
        <p:nvSpPr>
          <p:cNvPr id="10243" name="Rectangle 3"/>
          <p:cNvSpPr>
            <a:spLocks noGrp="1" noChangeArrowheads="1"/>
          </p:cNvSpPr>
          <p:nvPr>
            <p:ph type="body" idx="1"/>
          </p:nvPr>
        </p:nvSpPr>
        <p:spPr>
          <a:xfrm>
            <a:off x="467544" y="1556792"/>
            <a:ext cx="8229600" cy="4525963"/>
          </a:xfrm>
        </p:spPr>
        <p:txBody>
          <a:bodyPr>
            <a:normAutofit fontScale="70000" lnSpcReduction="20000"/>
          </a:bodyPr>
          <a:lstStyle/>
          <a:p>
            <a:pPr eaLnBrk="1" hangingPunct="1"/>
            <a:r>
              <a:rPr lang="de-DE" altLang="de-DE" b="1" u="sng" dirty="0"/>
              <a:t>English </a:t>
            </a:r>
            <a:r>
              <a:rPr lang="de-DE" altLang="de-DE" b="1" u="sng" dirty="0" err="1"/>
              <a:t>for</a:t>
            </a:r>
            <a:r>
              <a:rPr lang="de-DE" altLang="de-DE" b="1" u="sng" dirty="0"/>
              <a:t> </a:t>
            </a:r>
            <a:r>
              <a:rPr lang="de-DE" altLang="de-DE" b="1" u="sng" dirty="0" err="1"/>
              <a:t>Finance</a:t>
            </a:r>
            <a:r>
              <a:rPr lang="de-DE" altLang="de-DE" b="1" dirty="0"/>
              <a:t>: 1st Course / 2nd Semester </a:t>
            </a:r>
            <a:r>
              <a:rPr lang="de-DE" altLang="de-DE" dirty="0"/>
              <a:t>(4 SWS) </a:t>
            </a:r>
          </a:p>
          <a:p>
            <a:pPr marL="0" indent="0" eaLnBrk="1" hangingPunct="1">
              <a:buNone/>
            </a:pPr>
            <a:r>
              <a:rPr lang="de-DE" altLang="de-DE" dirty="0"/>
              <a:t>	</a:t>
            </a:r>
            <a:r>
              <a:rPr lang="de-DE" altLang="de-DE" u="sng" dirty="0" err="1"/>
              <a:t>Prerequisites</a:t>
            </a:r>
            <a:r>
              <a:rPr lang="de-DE" altLang="de-DE" dirty="0"/>
              <a:t>: </a:t>
            </a:r>
            <a:r>
              <a:rPr lang="de-DE" altLang="de-DE" dirty="0" err="1"/>
              <a:t>good</a:t>
            </a:r>
            <a:r>
              <a:rPr lang="de-DE" altLang="de-DE" dirty="0"/>
              <a:t> </a:t>
            </a:r>
            <a:r>
              <a:rPr lang="de-DE" altLang="de-DE" dirty="0" err="1"/>
              <a:t>general</a:t>
            </a:r>
            <a:r>
              <a:rPr lang="de-DE" altLang="de-DE" dirty="0"/>
              <a:t> English (6-8 </a:t>
            </a:r>
            <a:r>
              <a:rPr lang="de-DE" altLang="de-DE" dirty="0" err="1"/>
              <a:t>years</a:t>
            </a:r>
            <a:r>
              <a:rPr lang="de-DE" altLang="de-DE" dirty="0"/>
              <a:t> </a:t>
            </a:r>
            <a:r>
              <a:rPr lang="de-DE" altLang="de-DE" dirty="0" err="1"/>
              <a:t>of</a:t>
            </a:r>
            <a:r>
              <a:rPr lang="de-DE" altLang="de-DE" dirty="0"/>
              <a:t> </a:t>
            </a:r>
            <a:r>
              <a:rPr lang="de-DE" altLang="de-DE" dirty="0" err="1"/>
              <a:t>schooling</a:t>
            </a:r>
            <a:r>
              <a:rPr lang="de-DE" altLang="de-DE" dirty="0"/>
              <a:t> in English) </a:t>
            </a:r>
            <a:r>
              <a:rPr lang="de-DE" altLang="de-DE" dirty="0" err="1"/>
              <a:t>and</a:t>
            </a:r>
            <a:r>
              <a:rPr lang="de-DE" altLang="de-DE" dirty="0"/>
              <a:t> Entry Test at University Language Center (Entry Test </a:t>
            </a:r>
            <a:r>
              <a:rPr lang="de-DE" altLang="de-DE" dirty="0" err="1"/>
              <a:t>is</a:t>
            </a:r>
            <a:r>
              <a:rPr lang="de-DE" altLang="de-DE" dirty="0"/>
              <a:t> on </a:t>
            </a:r>
            <a:r>
              <a:rPr lang="de-DE" altLang="de-DE" dirty="0" err="1"/>
              <a:t>the</a:t>
            </a:r>
            <a:r>
              <a:rPr lang="de-DE" altLang="de-DE" dirty="0"/>
              <a:t> </a:t>
            </a:r>
            <a:r>
              <a:rPr lang="de-DE" altLang="de-DE" dirty="0" err="1"/>
              <a:t>moodle</a:t>
            </a:r>
            <a:r>
              <a:rPr lang="de-DE" altLang="de-DE" dirty="0"/>
              <a:t> </a:t>
            </a:r>
            <a:r>
              <a:rPr lang="de-DE" altLang="de-DE" dirty="0" err="1"/>
              <a:t>course</a:t>
            </a:r>
            <a:r>
              <a:rPr lang="de-DE" altLang="de-DE" dirty="0"/>
              <a:t> </a:t>
            </a:r>
            <a:r>
              <a:rPr lang="de-DE" altLang="de-DE" dirty="0" err="1"/>
              <a:t>for</a:t>
            </a:r>
            <a:r>
              <a:rPr lang="de-DE" altLang="de-DE" dirty="0"/>
              <a:t> </a:t>
            </a:r>
            <a:r>
              <a:rPr lang="de-DE" altLang="de-DE" dirty="0" err="1"/>
              <a:t>this</a:t>
            </a:r>
            <a:r>
              <a:rPr lang="de-DE" altLang="de-DE" dirty="0"/>
              <a:t> </a:t>
            </a:r>
            <a:r>
              <a:rPr lang="de-DE" altLang="de-DE" dirty="0" err="1"/>
              <a:t>course</a:t>
            </a:r>
            <a:r>
              <a:rPr lang="de-DE" altLang="de-DE" dirty="0"/>
              <a:t>).</a:t>
            </a:r>
          </a:p>
          <a:p>
            <a:pPr marL="0" indent="0" eaLnBrk="1" hangingPunct="1">
              <a:buNone/>
            </a:pPr>
            <a:r>
              <a:rPr lang="de-DE" altLang="de-DE" dirty="0"/>
              <a:t>	</a:t>
            </a:r>
            <a:r>
              <a:rPr lang="de-DE" altLang="de-DE" i="1" dirty="0"/>
              <a:t>PORTFOLIO EXAM</a:t>
            </a:r>
          </a:p>
          <a:p>
            <a:pPr marL="0" indent="0" eaLnBrk="1" hangingPunct="1">
              <a:buNone/>
            </a:pPr>
            <a:r>
              <a:rPr lang="de-DE" altLang="de-DE" i="1" dirty="0"/>
              <a:t>	</a:t>
            </a:r>
            <a:r>
              <a:rPr lang="de-DE" altLang="de-DE" u="sng" dirty="0" err="1"/>
              <a:t>Written</a:t>
            </a:r>
            <a:r>
              <a:rPr lang="de-DE" altLang="de-DE" u="sng" dirty="0"/>
              <a:t> </a:t>
            </a:r>
            <a:r>
              <a:rPr lang="de-DE" altLang="de-DE" u="sng" dirty="0" err="1"/>
              <a:t>Assignments</a:t>
            </a:r>
            <a:r>
              <a:rPr lang="de-DE" altLang="de-DE" u="sng" dirty="0"/>
              <a:t> </a:t>
            </a:r>
            <a:r>
              <a:rPr lang="de-DE" altLang="de-DE" dirty="0"/>
              <a:t>(</a:t>
            </a:r>
            <a:r>
              <a:rPr lang="de-DE" altLang="de-DE" dirty="0" err="1"/>
              <a:t>preparation</a:t>
            </a:r>
            <a:r>
              <a:rPr lang="de-DE" altLang="de-DE" dirty="0"/>
              <a:t> time </a:t>
            </a:r>
            <a:r>
              <a:rPr lang="de-DE" altLang="de-DE" dirty="0" err="1"/>
              <a:t>of</a:t>
            </a:r>
            <a:r>
              <a:rPr lang="de-DE" altLang="de-DE" dirty="0"/>
              <a:t> 2 </a:t>
            </a:r>
            <a:r>
              <a:rPr lang="de-DE" altLang="de-DE" dirty="0" err="1"/>
              <a:t>weeks</a:t>
            </a:r>
            <a:r>
              <a:rPr lang="de-DE" altLang="de-DE" dirty="0"/>
              <a:t> </a:t>
            </a:r>
            <a:r>
              <a:rPr lang="de-DE" altLang="de-DE" dirty="0" err="1"/>
              <a:t>each</a:t>
            </a:r>
            <a:r>
              <a:rPr lang="de-DE" altLang="de-DE" dirty="0"/>
              <a:t>, </a:t>
            </a:r>
            <a:r>
              <a:rPr lang="de-DE" altLang="de-DE" dirty="0" err="1"/>
              <a:t>each</a:t>
            </a:r>
            <a:r>
              <a:rPr lang="de-DE" altLang="de-DE" dirty="0"/>
              <a:t> </a:t>
            </a:r>
            <a:r>
              <a:rPr lang="de-DE" altLang="de-DE" dirty="0" err="1"/>
              <a:t>worth</a:t>
            </a:r>
            <a:r>
              <a:rPr lang="de-DE" altLang="de-DE" dirty="0"/>
              <a:t> 25% </a:t>
            </a:r>
            <a:r>
              <a:rPr lang="de-DE" altLang="de-DE" dirty="0" err="1"/>
              <a:t>of</a:t>
            </a:r>
            <a:r>
              <a:rPr lang="de-DE" altLang="de-DE" dirty="0"/>
              <a:t> </a:t>
            </a:r>
            <a:r>
              <a:rPr lang="de-DE" altLang="de-DE" dirty="0" err="1"/>
              <a:t>the</a:t>
            </a:r>
            <a:r>
              <a:rPr lang="de-DE" altLang="de-DE" dirty="0"/>
              <a:t> final grade, </a:t>
            </a:r>
            <a:r>
              <a:rPr lang="de-DE" altLang="de-DE" dirty="0" err="1">
                <a:solidFill>
                  <a:srgbClr val="FF0000"/>
                </a:solidFill>
              </a:rPr>
              <a:t>first</a:t>
            </a:r>
            <a:r>
              <a:rPr lang="de-DE" altLang="de-DE" dirty="0">
                <a:solidFill>
                  <a:srgbClr val="FF0000"/>
                </a:solidFill>
              </a:rPr>
              <a:t> </a:t>
            </a:r>
            <a:r>
              <a:rPr lang="de-DE" altLang="de-DE" dirty="0" err="1">
                <a:solidFill>
                  <a:srgbClr val="FF0000"/>
                </a:solidFill>
              </a:rPr>
              <a:t>assignment</a:t>
            </a:r>
            <a:r>
              <a:rPr lang="de-DE" altLang="de-DE" dirty="0">
                <a:solidFill>
                  <a:srgbClr val="FF0000"/>
                </a:solidFill>
              </a:rPr>
              <a:t> </a:t>
            </a:r>
            <a:r>
              <a:rPr lang="de-DE" altLang="de-DE" dirty="0" err="1">
                <a:solidFill>
                  <a:srgbClr val="FF0000"/>
                </a:solidFill>
              </a:rPr>
              <a:t>given</a:t>
            </a:r>
            <a:r>
              <a:rPr lang="de-DE" altLang="de-DE" dirty="0">
                <a:solidFill>
                  <a:srgbClr val="FF0000"/>
                </a:solidFill>
              </a:rPr>
              <a:t> out CW 43, due CW 45, </a:t>
            </a:r>
            <a:r>
              <a:rPr lang="de-DE" altLang="de-DE" dirty="0" err="1">
                <a:solidFill>
                  <a:srgbClr val="FF0000"/>
                </a:solidFill>
              </a:rPr>
              <a:t>second</a:t>
            </a:r>
            <a:r>
              <a:rPr lang="de-DE" altLang="de-DE" dirty="0">
                <a:solidFill>
                  <a:srgbClr val="FF0000"/>
                </a:solidFill>
              </a:rPr>
              <a:t> </a:t>
            </a:r>
            <a:r>
              <a:rPr lang="de-DE" altLang="de-DE" dirty="0" err="1">
                <a:solidFill>
                  <a:srgbClr val="FF0000"/>
                </a:solidFill>
              </a:rPr>
              <a:t>assignment</a:t>
            </a:r>
            <a:r>
              <a:rPr lang="de-DE" altLang="de-DE" dirty="0">
                <a:solidFill>
                  <a:srgbClr val="FF0000"/>
                </a:solidFill>
              </a:rPr>
              <a:t> </a:t>
            </a:r>
            <a:r>
              <a:rPr lang="de-DE" altLang="de-DE" dirty="0" err="1">
                <a:solidFill>
                  <a:srgbClr val="FF0000"/>
                </a:solidFill>
              </a:rPr>
              <a:t>given</a:t>
            </a:r>
            <a:r>
              <a:rPr lang="de-DE" altLang="de-DE" dirty="0">
                <a:solidFill>
                  <a:srgbClr val="FF0000"/>
                </a:solidFill>
              </a:rPr>
              <a:t> out CW 46, due CW 48, </a:t>
            </a:r>
            <a:r>
              <a:rPr lang="de-DE" altLang="de-DE" dirty="0" err="1">
                <a:solidFill>
                  <a:srgbClr val="FF0000"/>
                </a:solidFill>
              </a:rPr>
              <a:t>third</a:t>
            </a:r>
            <a:r>
              <a:rPr lang="de-DE" altLang="de-DE" dirty="0">
                <a:solidFill>
                  <a:srgbClr val="FF0000"/>
                </a:solidFill>
              </a:rPr>
              <a:t> </a:t>
            </a:r>
            <a:r>
              <a:rPr lang="de-DE" altLang="de-DE" dirty="0" err="1">
                <a:solidFill>
                  <a:srgbClr val="FF0000"/>
                </a:solidFill>
              </a:rPr>
              <a:t>assignment</a:t>
            </a:r>
            <a:r>
              <a:rPr lang="de-DE" altLang="de-DE" dirty="0">
                <a:solidFill>
                  <a:srgbClr val="FF0000"/>
                </a:solidFill>
              </a:rPr>
              <a:t> </a:t>
            </a:r>
            <a:r>
              <a:rPr lang="de-DE" altLang="de-DE" dirty="0" err="1">
                <a:solidFill>
                  <a:srgbClr val="FF0000"/>
                </a:solidFill>
              </a:rPr>
              <a:t>given</a:t>
            </a:r>
            <a:r>
              <a:rPr lang="de-DE" altLang="de-DE" dirty="0">
                <a:solidFill>
                  <a:srgbClr val="FF0000"/>
                </a:solidFill>
              </a:rPr>
              <a:t> out CW 49 due CW 51</a:t>
            </a:r>
            <a:r>
              <a:rPr lang="de-DE" altLang="de-DE" dirty="0"/>
              <a:t>)</a:t>
            </a:r>
          </a:p>
          <a:p>
            <a:pPr marL="0" indent="0" eaLnBrk="1" hangingPunct="1">
              <a:buNone/>
            </a:pPr>
            <a:r>
              <a:rPr lang="de-DE" altLang="de-DE" dirty="0"/>
              <a:t>	</a:t>
            </a:r>
            <a:r>
              <a:rPr lang="de-DE" altLang="de-DE" u="sng" dirty="0"/>
              <a:t>Short </a:t>
            </a:r>
            <a:r>
              <a:rPr lang="de-DE" altLang="de-DE" u="sng" dirty="0" err="1"/>
              <a:t>presentation</a:t>
            </a:r>
            <a:r>
              <a:rPr lang="de-DE" altLang="de-DE" u="sng" dirty="0"/>
              <a:t> </a:t>
            </a:r>
            <a:r>
              <a:rPr lang="de-DE" altLang="de-DE" dirty="0" err="1"/>
              <a:t>about</a:t>
            </a:r>
            <a:r>
              <a:rPr lang="de-DE" altLang="de-DE" dirty="0"/>
              <a:t> </a:t>
            </a:r>
            <a:r>
              <a:rPr lang="de-DE" altLang="de-DE" dirty="0" err="1"/>
              <a:t>one</a:t>
            </a:r>
            <a:r>
              <a:rPr lang="de-DE" altLang="de-DE" dirty="0"/>
              <a:t> </a:t>
            </a:r>
            <a:r>
              <a:rPr lang="de-DE" altLang="de-DE" dirty="0" err="1"/>
              <a:t>of</a:t>
            </a:r>
            <a:r>
              <a:rPr lang="de-DE" altLang="de-DE" dirty="0"/>
              <a:t> </a:t>
            </a:r>
            <a:r>
              <a:rPr lang="de-DE" altLang="de-DE" dirty="0" err="1"/>
              <a:t>the</a:t>
            </a:r>
            <a:r>
              <a:rPr lang="de-DE" altLang="de-DE" dirty="0"/>
              <a:t> </a:t>
            </a:r>
            <a:r>
              <a:rPr lang="de-DE" altLang="de-DE" dirty="0" err="1"/>
              <a:t>written</a:t>
            </a:r>
            <a:r>
              <a:rPr lang="de-DE" altLang="de-DE" dirty="0"/>
              <a:t> </a:t>
            </a:r>
            <a:r>
              <a:rPr lang="de-DE" altLang="de-DE" dirty="0" err="1"/>
              <a:t>assignments</a:t>
            </a:r>
            <a:r>
              <a:rPr lang="de-DE" altLang="de-DE" dirty="0"/>
              <a:t> </a:t>
            </a:r>
            <a:r>
              <a:rPr lang="de-DE" altLang="de-DE" dirty="0" err="1"/>
              <a:t>of</a:t>
            </a:r>
            <a:r>
              <a:rPr lang="de-DE" altLang="de-DE" dirty="0"/>
              <a:t> </a:t>
            </a:r>
            <a:r>
              <a:rPr lang="de-DE" altLang="de-DE" dirty="0" err="1"/>
              <a:t>approximately</a:t>
            </a:r>
            <a:r>
              <a:rPr lang="de-DE" altLang="de-DE" dirty="0"/>
              <a:t> 10 </a:t>
            </a:r>
            <a:r>
              <a:rPr lang="de-DE" altLang="de-DE" dirty="0" err="1"/>
              <a:t>Minutes</a:t>
            </a:r>
            <a:r>
              <a:rPr lang="de-DE" altLang="de-DE" dirty="0"/>
              <a:t> (</a:t>
            </a:r>
            <a:r>
              <a:rPr lang="de-DE" altLang="de-DE" dirty="0" err="1"/>
              <a:t>preparation</a:t>
            </a:r>
            <a:r>
              <a:rPr lang="de-DE" altLang="de-DE" dirty="0"/>
              <a:t> time </a:t>
            </a:r>
            <a:r>
              <a:rPr lang="de-DE" altLang="de-DE" dirty="0" err="1"/>
              <a:t>of</a:t>
            </a:r>
            <a:r>
              <a:rPr lang="de-DE" altLang="de-DE" dirty="0"/>
              <a:t> 1 </a:t>
            </a:r>
            <a:r>
              <a:rPr lang="de-DE" altLang="de-DE" dirty="0" err="1"/>
              <a:t>week</a:t>
            </a:r>
            <a:r>
              <a:rPr lang="de-DE" altLang="de-DE" dirty="0"/>
              <a:t>, </a:t>
            </a:r>
            <a:r>
              <a:rPr lang="de-DE" altLang="de-DE" dirty="0" err="1"/>
              <a:t>worth</a:t>
            </a:r>
            <a:r>
              <a:rPr lang="de-DE" altLang="de-DE" dirty="0"/>
              <a:t> 25% </a:t>
            </a:r>
            <a:r>
              <a:rPr lang="de-DE" altLang="de-DE" dirty="0" err="1"/>
              <a:t>of</a:t>
            </a:r>
            <a:r>
              <a:rPr lang="de-DE" altLang="de-DE" dirty="0"/>
              <a:t> </a:t>
            </a:r>
            <a:r>
              <a:rPr lang="de-DE" altLang="de-DE" dirty="0" err="1"/>
              <a:t>the</a:t>
            </a:r>
            <a:r>
              <a:rPr lang="de-DE" altLang="de-DE" dirty="0"/>
              <a:t> grade, </a:t>
            </a:r>
            <a:r>
              <a:rPr lang="de-DE" altLang="de-DE" dirty="0" err="1">
                <a:solidFill>
                  <a:srgbClr val="FF0000"/>
                </a:solidFill>
              </a:rPr>
              <a:t>Presentations</a:t>
            </a:r>
            <a:r>
              <a:rPr lang="de-DE" altLang="de-DE" dirty="0">
                <a:solidFill>
                  <a:srgbClr val="FF0000"/>
                </a:solidFill>
              </a:rPr>
              <a:t> </a:t>
            </a:r>
            <a:r>
              <a:rPr lang="de-DE" altLang="de-DE" dirty="0" err="1">
                <a:solidFill>
                  <a:srgbClr val="FF0000"/>
                </a:solidFill>
              </a:rPr>
              <a:t>are</a:t>
            </a:r>
            <a:r>
              <a:rPr lang="de-DE" altLang="de-DE" dirty="0">
                <a:solidFill>
                  <a:srgbClr val="FF0000"/>
                </a:solidFill>
              </a:rPr>
              <a:t> </a:t>
            </a:r>
            <a:r>
              <a:rPr lang="de-DE" altLang="de-DE" dirty="0" err="1">
                <a:solidFill>
                  <a:srgbClr val="FF0000"/>
                </a:solidFill>
              </a:rPr>
              <a:t>done</a:t>
            </a:r>
            <a:r>
              <a:rPr lang="de-DE" altLang="de-DE" dirty="0">
                <a:solidFill>
                  <a:srgbClr val="FF0000"/>
                </a:solidFill>
              </a:rPr>
              <a:t> in </a:t>
            </a:r>
            <a:r>
              <a:rPr lang="de-DE" altLang="de-DE" dirty="0" err="1">
                <a:solidFill>
                  <a:srgbClr val="FF0000"/>
                </a:solidFill>
              </a:rPr>
              <a:t>class</a:t>
            </a:r>
            <a:r>
              <a:rPr lang="de-DE" altLang="de-DE" dirty="0">
                <a:solidFill>
                  <a:srgbClr val="FF0000"/>
                </a:solidFill>
              </a:rPr>
              <a:t> on CW  3, 4, 5 (In 2026), </a:t>
            </a:r>
            <a:r>
              <a:rPr lang="de-DE" altLang="de-DE" dirty="0" err="1">
                <a:solidFill>
                  <a:srgbClr val="FF0000"/>
                </a:solidFill>
              </a:rPr>
              <a:t>sign</a:t>
            </a:r>
            <a:r>
              <a:rPr lang="de-DE" altLang="de-DE" dirty="0">
                <a:solidFill>
                  <a:srgbClr val="FF0000"/>
                </a:solidFill>
              </a:rPr>
              <a:t> </a:t>
            </a:r>
            <a:r>
              <a:rPr lang="de-DE" altLang="de-DE" dirty="0" err="1">
                <a:solidFill>
                  <a:srgbClr val="FF0000"/>
                </a:solidFill>
              </a:rPr>
              <a:t>up</a:t>
            </a:r>
            <a:r>
              <a:rPr lang="de-DE" altLang="de-DE" dirty="0">
                <a:solidFill>
                  <a:srgbClr val="FF0000"/>
                </a:solidFill>
              </a:rPr>
              <a:t> </a:t>
            </a:r>
            <a:r>
              <a:rPr lang="de-DE" altLang="de-DE" dirty="0" err="1">
                <a:solidFill>
                  <a:srgbClr val="FF0000"/>
                </a:solidFill>
              </a:rPr>
              <a:t>for</a:t>
            </a:r>
            <a:r>
              <a:rPr lang="de-DE" altLang="de-DE" dirty="0">
                <a:solidFill>
                  <a:srgbClr val="FF0000"/>
                </a:solidFill>
              </a:rPr>
              <a:t> </a:t>
            </a:r>
            <a:r>
              <a:rPr lang="de-DE" altLang="de-DE" dirty="0" err="1">
                <a:solidFill>
                  <a:srgbClr val="FF0000"/>
                </a:solidFill>
              </a:rPr>
              <a:t>appointment</a:t>
            </a:r>
            <a:r>
              <a:rPr lang="de-DE" altLang="de-DE" dirty="0">
                <a:solidFill>
                  <a:srgbClr val="FF0000"/>
                </a:solidFill>
              </a:rPr>
              <a:t> on </a:t>
            </a:r>
            <a:r>
              <a:rPr lang="de-DE" altLang="de-DE" dirty="0" err="1">
                <a:solidFill>
                  <a:srgbClr val="FF0000"/>
                </a:solidFill>
              </a:rPr>
              <a:t>campUAS</a:t>
            </a:r>
            <a:r>
              <a:rPr lang="de-DE" altLang="de-DE" dirty="0"/>
              <a:t>).</a:t>
            </a:r>
          </a:p>
        </p:txBody>
      </p:sp>
    </p:spTree>
    <p:extLst>
      <p:ext uri="{BB962C8B-B14F-4D97-AF65-F5344CB8AC3E}">
        <p14:creationId xmlns:p14="http://schemas.microsoft.com/office/powerpoint/2010/main" val="3086431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ltLang="de-DE" dirty="0"/>
              <a:t>IF „English </a:t>
            </a:r>
            <a:r>
              <a:rPr lang="de-DE" altLang="de-DE" dirty="0" err="1"/>
              <a:t>for</a:t>
            </a:r>
            <a:r>
              <a:rPr lang="de-DE" altLang="de-DE" dirty="0"/>
              <a:t> </a:t>
            </a:r>
            <a:r>
              <a:rPr lang="de-DE" altLang="de-DE" dirty="0" err="1"/>
              <a:t>Presentations</a:t>
            </a:r>
            <a:r>
              <a:rPr lang="de-DE" altLang="de-DE" dirty="0"/>
              <a:t>“: Summary</a:t>
            </a:r>
            <a:endParaRPr lang="de-DE" dirty="0"/>
          </a:p>
        </p:txBody>
      </p:sp>
      <p:sp>
        <p:nvSpPr>
          <p:cNvPr id="3" name="Inhaltsplatzhalter 2"/>
          <p:cNvSpPr>
            <a:spLocks noGrp="1"/>
          </p:cNvSpPr>
          <p:nvPr>
            <p:ph idx="1"/>
          </p:nvPr>
        </p:nvSpPr>
        <p:spPr/>
        <p:txBody>
          <a:bodyPr>
            <a:noAutofit/>
          </a:bodyPr>
          <a:lstStyle/>
          <a:p>
            <a:pPr>
              <a:buFont typeface="Arial" charset="0"/>
              <a:buChar char="•"/>
            </a:pPr>
            <a:r>
              <a:rPr lang="de-DE" altLang="de-DE" sz="2000" b="1" u="sng" dirty="0"/>
              <a:t>English </a:t>
            </a:r>
            <a:r>
              <a:rPr lang="de-DE" altLang="de-DE" sz="2000" b="1" u="sng" dirty="0" err="1"/>
              <a:t>for</a:t>
            </a:r>
            <a:r>
              <a:rPr lang="de-DE" altLang="de-DE" sz="2000" b="1" u="sng" dirty="0"/>
              <a:t> </a:t>
            </a:r>
            <a:r>
              <a:rPr lang="de-DE" altLang="de-DE" sz="2000" b="1" u="sng" dirty="0" err="1"/>
              <a:t>Presentations</a:t>
            </a:r>
            <a:r>
              <a:rPr lang="de-DE" altLang="de-DE" sz="2000" b="1" dirty="0"/>
              <a:t>: 2nd Course / 3rd Semester </a:t>
            </a:r>
            <a:r>
              <a:rPr lang="de-DE" altLang="de-DE" sz="2000" dirty="0"/>
              <a:t>(4 SWS)</a:t>
            </a:r>
          </a:p>
          <a:p>
            <a:pPr marL="0" indent="0">
              <a:buNone/>
            </a:pPr>
            <a:r>
              <a:rPr lang="de-DE" altLang="de-DE" sz="2000" dirty="0"/>
              <a:t>	</a:t>
            </a:r>
            <a:r>
              <a:rPr lang="de-DE" altLang="de-DE" sz="2000" i="1" dirty="0"/>
              <a:t>PORTFOLIO EXAM</a:t>
            </a:r>
          </a:p>
          <a:p>
            <a:pPr marL="0" indent="0">
              <a:buNone/>
            </a:pPr>
            <a:r>
              <a:rPr lang="de-DE" altLang="de-DE" sz="2000" dirty="0"/>
              <a:t>	Project </a:t>
            </a:r>
            <a:r>
              <a:rPr lang="de-DE" altLang="de-DE" sz="2000" dirty="0" err="1"/>
              <a:t>work</a:t>
            </a:r>
            <a:r>
              <a:rPr lang="de-DE" altLang="de-DE" sz="2000" dirty="0"/>
              <a:t> </a:t>
            </a:r>
            <a:r>
              <a:rPr lang="de-DE" altLang="de-DE" sz="2000" dirty="0" err="1"/>
              <a:t>that</a:t>
            </a:r>
            <a:r>
              <a:rPr lang="de-DE" altLang="de-DE" sz="2000" dirty="0"/>
              <a:t> </a:t>
            </a:r>
            <a:r>
              <a:rPr lang="de-DE" altLang="de-DE" sz="2000" dirty="0" err="1"/>
              <a:t>concludes</a:t>
            </a:r>
            <a:r>
              <a:rPr lang="de-DE" altLang="de-DE" sz="2000" dirty="0"/>
              <a:t> in a </a:t>
            </a:r>
            <a:r>
              <a:rPr lang="de-DE" altLang="de-DE" sz="2000" dirty="0" err="1"/>
              <a:t>written</a:t>
            </a:r>
            <a:r>
              <a:rPr lang="de-DE" altLang="de-DE" sz="2000" dirty="0"/>
              <a:t> report (</a:t>
            </a:r>
            <a:r>
              <a:rPr lang="de-DE" altLang="de-DE" sz="2000" dirty="0" err="1"/>
              <a:t>of</a:t>
            </a:r>
            <a:r>
              <a:rPr lang="de-DE" altLang="de-DE" sz="2000" dirty="0"/>
              <a:t> 6-8 </a:t>
            </a:r>
            <a:r>
              <a:rPr lang="de-DE" altLang="de-DE" sz="2000" dirty="0" err="1"/>
              <a:t>pages</a:t>
            </a:r>
            <a:r>
              <a:rPr lang="de-DE" altLang="de-DE" sz="2000" dirty="0"/>
              <a:t>, 6 </a:t>
            </a:r>
            <a:r>
              <a:rPr lang="de-DE" altLang="de-DE" sz="2000" dirty="0" err="1"/>
              <a:t>weeks</a:t>
            </a:r>
            <a:r>
              <a:rPr lang="de-DE" altLang="de-DE" sz="2000" dirty="0"/>
              <a:t> </a:t>
            </a:r>
            <a:r>
              <a:rPr lang="de-DE" altLang="de-DE" sz="2000" dirty="0" err="1"/>
              <a:t>preparation</a:t>
            </a:r>
            <a:r>
              <a:rPr lang="de-DE" altLang="de-DE" sz="2000" dirty="0"/>
              <a:t> time), and a </a:t>
            </a:r>
            <a:r>
              <a:rPr lang="de-DE" altLang="de-DE" sz="2000" dirty="0" err="1"/>
              <a:t>presentation</a:t>
            </a:r>
            <a:r>
              <a:rPr lang="de-DE" altLang="de-DE" sz="2000" dirty="0"/>
              <a:t> (</a:t>
            </a:r>
            <a:r>
              <a:rPr lang="de-DE" altLang="de-DE" sz="2000" dirty="0" err="1"/>
              <a:t>of</a:t>
            </a:r>
            <a:r>
              <a:rPr lang="de-DE" altLang="de-DE" sz="2000" dirty="0"/>
              <a:t> </a:t>
            </a:r>
            <a:r>
              <a:rPr lang="de-DE" altLang="de-DE" sz="2000" dirty="0" err="1"/>
              <a:t>approx</a:t>
            </a:r>
            <a:r>
              <a:rPr lang="de-DE" altLang="de-DE" sz="2000" dirty="0"/>
              <a:t>. 10 </a:t>
            </a:r>
            <a:r>
              <a:rPr lang="de-DE" altLang="de-DE" sz="2000" dirty="0" err="1"/>
              <a:t>Minutes</a:t>
            </a:r>
            <a:r>
              <a:rPr lang="de-DE" altLang="de-DE" sz="2000" dirty="0"/>
              <a:t> / </a:t>
            </a:r>
            <a:r>
              <a:rPr lang="de-DE" altLang="de-DE" sz="2000" dirty="0" err="1"/>
              <a:t>group</a:t>
            </a:r>
            <a:r>
              <a:rPr lang="de-DE" altLang="de-DE" sz="2000" dirty="0"/>
              <a:t> </a:t>
            </a:r>
            <a:r>
              <a:rPr lang="de-DE" altLang="de-DE" sz="2000" dirty="0" err="1"/>
              <a:t>member</a:t>
            </a:r>
            <a:r>
              <a:rPr lang="de-DE" altLang="de-DE" sz="2000" dirty="0"/>
              <a:t>) (2 </a:t>
            </a:r>
            <a:r>
              <a:rPr lang="de-DE" altLang="de-DE" sz="2000" dirty="0" err="1"/>
              <a:t>weeks</a:t>
            </a:r>
            <a:r>
              <a:rPr lang="de-DE" altLang="de-DE" sz="2000" dirty="0"/>
              <a:t> </a:t>
            </a:r>
            <a:r>
              <a:rPr lang="de-DE" altLang="de-DE" sz="2000" dirty="0" err="1"/>
              <a:t>preparation</a:t>
            </a:r>
            <a:r>
              <a:rPr lang="de-DE" altLang="de-DE" sz="2000" dirty="0"/>
              <a:t> time) (</a:t>
            </a:r>
            <a:r>
              <a:rPr lang="de-DE" altLang="de-DE" sz="2000" dirty="0" err="1"/>
              <a:t>these</a:t>
            </a:r>
            <a:r>
              <a:rPr lang="de-DE" altLang="de-DE" sz="2000" dirty="0"/>
              <a:t> </a:t>
            </a:r>
            <a:r>
              <a:rPr lang="de-DE" altLang="de-DE" sz="2000" dirty="0" err="1"/>
              <a:t>two</a:t>
            </a:r>
            <a:r>
              <a:rPr lang="de-DE" altLang="de-DE" sz="2000" dirty="0"/>
              <a:t> </a:t>
            </a:r>
            <a:r>
              <a:rPr lang="de-DE" altLang="de-DE" sz="2000" dirty="0" err="1"/>
              <a:t>pieces</a:t>
            </a:r>
            <a:r>
              <a:rPr lang="de-DE" altLang="de-DE" sz="2000" dirty="0"/>
              <a:t> </a:t>
            </a:r>
            <a:r>
              <a:rPr lang="de-DE" altLang="de-DE" sz="2000" dirty="0" err="1"/>
              <a:t>of</a:t>
            </a:r>
            <a:r>
              <a:rPr lang="de-DE" altLang="de-DE" sz="2000" dirty="0"/>
              <a:t> </a:t>
            </a:r>
            <a:r>
              <a:rPr lang="de-DE" altLang="de-DE" sz="2000" dirty="0" err="1"/>
              <a:t>work</a:t>
            </a:r>
            <a:r>
              <a:rPr lang="de-DE" altLang="de-DE" sz="2000" dirty="0"/>
              <a:t> </a:t>
            </a:r>
            <a:r>
              <a:rPr lang="de-DE" altLang="de-DE" sz="2000" dirty="0" err="1"/>
              <a:t>are</a:t>
            </a:r>
            <a:r>
              <a:rPr lang="de-DE" altLang="de-DE" sz="2000" dirty="0"/>
              <a:t> </a:t>
            </a:r>
            <a:r>
              <a:rPr lang="de-DE" altLang="de-DE" sz="2000" dirty="0" err="1"/>
              <a:t>worth</a:t>
            </a:r>
            <a:r>
              <a:rPr lang="de-DE" altLang="de-DE" sz="2000" dirty="0"/>
              <a:t> </a:t>
            </a:r>
            <a:r>
              <a:rPr lang="de-DE" altLang="de-DE" sz="2000" dirty="0" err="1"/>
              <a:t>together</a:t>
            </a:r>
            <a:r>
              <a:rPr lang="de-DE" altLang="de-DE" sz="2000" dirty="0"/>
              <a:t> 90% </a:t>
            </a:r>
            <a:r>
              <a:rPr lang="de-DE" altLang="de-DE" sz="2000" dirty="0" err="1"/>
              <a:t>of</a:t>
            </a:r>
            <a:r>
              <a:rPr lang="de-DE" altLang="de-DE" sz="2000" dirty="0"/>
              <a:t> </a:t>
            </a:r>
            <a:r>
              <a:rPr lang="de-DE" altLang="de-DE" sz="2000" dirty="0" err="1"/>
              <a:t>the</a:t>
            </a:r>
            <a:r>
              <a:rPr lang="de-DE" altLang="de-DE" sz="2000" dirty="0"/>
              <a:t> final grade: </a:t>
            </a:r>
            <a:r>
              <a:rPr lang="de-DE" altLang="de-DE" sz="2000" dirty="0" err="1"/>
              <a:t>written</a:t>
            </a:r>
            <a:r>
              <a:rPr lang="de-DE" altLang="de-DE" sz="2000" dirty="0"/>
              <a:t> </a:t>
            </a:r>
            <a:r>
              <a:rPr lang="de-DE" altLang="de-DE" sz="2000" dirty="0" err="1"/>
              <a:t>work</a:t>
            </a:r>
            <a:r>
              <a:rPr lang="de-DE" altLang="de-DE" sz="2000" dirty="0"/>
              <a:t> 30%, </a:t>
            </a:r>
            <a:r>
              <a:rPr lang="de-DE" altLang="de-DE" sz="2000" dirty="0" err="1"/>
              <a:t>presentation</a:t>
            </a:r>
            <a:r>
              <a:rPr lang="de-DE" altLang="de-DE" sz="2000" dirty="0"/>
              <a:t> 60%</a:t>
            </a:r>
            <a:r>
              <a:rPr lang="de-DE" altLang="de-DE" sz="2000" dirty="0">
                <a:solidFill>
                  <a:srgbClr val="FF0000"/>
                </a:solidFill>
              </a:rPr>
              <a:t>).  Project </a:t>
            </a:r>
            <a:r>
              <a:rPr lang="de-DE" altLang="de-DE" sz="2000" dirty="0" err="1">
                <a:solidFill>
                  <a:srgbClr val="FF0000"/>
                </a:solidFill>
              </a:rPr>
              <a:t>work</a:t>
            </a:r>
            <a:r>
              <a:rPr lang="de-DE" altLang="de-DE" sz="2000" dirty="0">
                <a:solidFill>
                  <a:srgbClr val="FF0000"/>
                </a:solidFill>
              </a:rPr>
              <a:t> </a:t>
            </a:r>
            <a:r>
              <a:rPr lang="de-DE" altLang="de-DE" sz="2000" dirty="0" err="1">
                <a:solidFill>
                  <a:srgbClr val="FF0000"/>
                </a:solidFill>
              </a:rPr>
              <a:t>information</a:t>
            </a:r>
            <a:r>
              <a:rPr lang="de-DE" altLang="de-DE" sz="2000" dirty="0">
                <a:solidFill>
                  <a:srgbClr val="FF0000"/>
                </a:solidFill>
              </a:rPr>
              <a:t> will </a:t>
            </a:r>
            <a:r>
              <a:rPr lang="de-DE" altLang="de-DE" sz="2000" dirty="0" err="1">
                <a:solidFill>
                  <a:srgbClr val="FF0000"/>
                </a:solidFill>
              </a:rPr>
              <a:t>be</a:t>
            </a:r>
            <a:r>
              <a:rPr lang="de-DE" altLang="de-DE" sz="2000" dirty="0">
                <a:solidFill>
                  <a:srgbClr val="FF0000"/>
                </a:solidFill>
              </a:rPr>
              <a:t> </a:t>
            </a:r>
            <a:r>
              <a:rPr lang="de-DE" altLang="de-DE" sz="2000" dirty="0" err="1">
                <a:solidFill>
                  <a:srgbClr val="FF0000"/>
                </a:solidFill>
              </a:rPr>
              <a:t>posted</a:t>
            </a:r>
            <a:r>
              <a:rPr lang="de-DE" altLang="de-DE" sz="2000" dirty="0">
                <a:solidFill>
                  <a:srgbClr val="FF0000"/>
                </a:solidFill>
              </a:rPr>
              <a:t> on </a:t>
            </a:r>
            <a:r>
              <a:rPr lang="de-DE" altLang="de-DE" sz="2000" dirty="0" err="1">
                <a:solidFill>
                  <a:srgbClr val="FF0000"/>
                </a:solidFill>
              </a:rPr>
              <a:t>the</a:t>
            </a:r>
            <a:r>
              <a:rPr lang="de-DE" altLang="de-DE" sz="2000" dirty="0">
                <a:solidFill>
                  <a:srgbClr val="FF0000"/>
                </a:solidFill>
              </a:rPr>
              <a:t> </a:t>
            </a:r>
            <a:r>
              <a:rPr lang="de-DE" altLang="de-DE" sz="2000" dirty="0" err="1">
                <a:solidFill>
                  <a:srgbClr val="FF0000"/>
                </a:solidFill>
              </a:rPr>
              <a:t>campUAS</a:t>
            </a:r>
            <a:r>
              <a:rPr lang="de-DE" altLang="de-DE" sz="2000" dirty="0">
                <a:solidFill>
                  <a:srgbClr val="FF0000"/>
                </a:solidFill>
              </a:rPr>
              <a:t> </a:t>
            </a:r>
            <a:r>
              <a:rPr lang="de-DE" altLang="de-DE" sz="2000" dirty="0" err="1">
                <a:solidFill>
                  <a:srgbClr val="FF0000"/>
                </a:solidFill>
              </a:rPr>
              <a:t>course</a:t>
            </a:r>
            <a:r>
              <a:rPr lang="de-DE" altLang="de-DE" sz="2000" dirty="0">
                <a:solidFill>
                  <a:srgbClr val="FF0000"/>
                </a:solidFill>
              </a:rPr>
              <a:t> </a:t>
            </a:r>
            <a:r>
              <a:rPr lang="de-DE" altLang="de-DE" sz="2000" dirty="0" err="1">
                <a:solidFill>
                  <a:srgbClr val="FF0000"/>
                </a:solidFill>
              </a:rPr>
              <a:t>by</a:t>
            </a:r>
            <a:r>
              <a:rPr lang="de-DE" altLang="de-DE" sz="2000" dirty="0">
                <a:solidFill>
                  <a:srgbClr val="FF0000"/>
                </a:solidFill>
              </a:rPr>
              <a:t> CW 44</a:t>
            </a:r>
            <a:r>
              <a:rPr lang="de-DE" altLang="de-DE" sz="2000" dirty="0"/>
              <a:t>, </a:t>
            </a:r>
            <a:r>
              <a:rPr lang="de-DE" altLang="de-DE" sz="2000" dirty="0" err="1"/>
              <a:t>typically</a:t>
            </a:r>
            <a:r>
              <a:rPr lang="de-DE" altLang="de-DE" sz="2000" dirty="0"/>
              <a:t> </a:t>
            </a:r>
            <a:r>
              <a:rPr lang="de-DE" altLang="de-DE" sz="2000" dirty="0" err="1"/>
              <a:t>the</a:t>
            </a:r>
            <a:r>
              <a:rPr lang="de-DE" altLang="de-DE" sz="2000" dirty="0"/>
              <a:t> </a:t>
            </a:r>
            <a:r>
              <a:rPr lang="de-DE" altLang="de-DE" sz="2000" dirty="0" err="1"/>
              <a:t>general</a:t>
            </a:r>
            <a:r>
              <a:rPr lang="de-DE" altLang="de-DE" sz="2000" dirty="0"/>
              <a:t> </a:t>
            </a:r>
            <a:r>
              <a:rPr lang="de-DE" altLang="de-DE" sz="2000" dirty="0" err="1"/>
              <a:t>topic</a:t>
            </a:r>
            <a:r>
              <a:rPr lang="de-DE" altLang="de-DE" sz="2000" dirty="0"/>
              <a:t> </a:t>
            </a:r>
            <a:r>
              <a:rPr lang="de-DE" altLang="de-DE" sz="2000" dirty="0" err="1"/>
              <a:t>for</a:t>
            </a:r>
            <a:r>
              <a:rPr lang="de-DE" altLang="de-DE" sz="2000" dirty="0"/>
              <a:t> </a:t>
            </a:r>
            <a:r>
              <a:rPr lang="de-DE" altLang="de-DE" sz="2000" dirty="0" err="1"/>
              <a:t>it</a:t>
            </a:r>
            <a:r>
              <a:rPr lang="de-DE" altLang="de-DE" sz="2000" dirty="0"/>
              <a:t> </a:t>
            </a:r>
            <a:r>
              <a:rPr lang="de-DE" altLang="de-DE" sz="2000" dirty="0" err="1"/>
              <a:t>has</a:t>
            </a:r>
            <a:r>
              <a:rPr lang="de-DE" altLang="de-DE" sz="2000" dirty="0"/>
              <a:t> </a:t>
            </a:r>
            <a:r>
              <a:rPr lang="de-DE" altLang="de-DE" sz="2000" dirty="0" err="1"/>
              <a:t>been</a:t>
            </a:r>
            <a:r>
              <a:rPr lang="de-DE" altLang="de-DE" sz="2000" dirty="0"/>
              <a:t> „Finance </a:t>
            </a:r>
            <a:r>
              <a:rPr lang="de-DE" altLang="de-DE" sz="2000" dirty="0" err="1"/>
              <a:t>Crises</a:t>
            </a:r>
            <a:r>
              <a:rPr lang="de-DE" altLang="de-DE" sz="2000" dirty="0"/>
              <a:t>“ </a:t>
            </a:r>
            <a:r>
              <a:rPr lang="de-DE" altLang="de-DE" sz="2000" dirty="0" err="1"/>
              <a:t>or</a:t>
            </a:r>
            <a:r>
              <a:rPr lang="de-DE" altLang="de-DE" sz="2000" dirty="0"/>
              <a:t> „Fintech and New Banking Services“, </a:t>
            </a:r>
            <a:r>
              <a:rPr lang="de-DE" altLang="de-DE" sz="2000" dirty="0" err="1"/>
              <a:t>written</a:t>
            </a:r>
            <a:r>
              <a:rPr lang="de-DE" altLang="de-DE" sz="2000" dirty="0"/>
              <a:t> report will </a:t>
            </a:r>
            <a:r>
              <a:rPr lang="de-DE" altLang="de-DE" sz="2000" dirty="0" err="1"/>
              <a:t>be</a:t>
            </a:r>
            <a:r>
              <a:rPr lang="de-DE" altLang="de-DE" sz="2000" dirty="0"/>
              <a:t> </a:t>
            </a:r>
            <a:r>
              <a:rPr lang="de-DE" altLang="de-DE" sz="2000" dirty="0">
                <a:solidFill>
                  <a:srgbClr val="FF0000"/>
                </a:solidFill>
              </a:rPr>
              <a:t>due CW 50 (in 2025)</a:t>
            </a:r>
            <a:r>
              <a:rPr lang="de-DE" altLang="de-DE" sz="2000" dirty="0"/>
              <a:t>, </a:t>
            </a:r>
            <a:r>
              <a:rPr lang="de-DE" altLang="de-DE" sz="2000" dirty="0" err="1">
                <a:solidFill>
                  <a:srgbClr val="FF0000"/>
                </a:solidFill>
              </a:rPr>
              <a:t>presentations</a:t>
            </a:r>
            <a:r>
              <a:rPr lang="de-DE" altLang="de-DE" sz="2000" dirty="0">
                <a:solidFill>
                  <a:srgbClr val="FF0000"/>
                </a:solidFill>
              </a:rPr>
              <a:t> </a:t>
            </a:r>
            <a:r>
              <a:rPr lang="de-DE" altLang="de-DE" sz="2000" dirty="0" err="1">
                <a:solidFill>
                  <a:srgbClr val="FF0000"/>
                </a:solidFill>
              </a:rPr>
              <a:t>are</a:t>
            </a:r>
            <a:r>
              <a:rPr lang="de-DE" altLang="de-DE" sz="2000" dirty="0">
                <a:solidFill>
                  <a:srgbClr val="FF0000"/>
                </a:solidFill>
              </a:rPr>
              <a:t> </a:t>
            </a:r>
            <a:r>
              <a:rPr lang="de-DE" altLang="de-DE" sz="2000" dirty="0" err="1">
                <a:solidFill>
                  <a:srgbClr val="FF0000"/>
                </a:solidFill>
              </a:rPr>
              <a:t>done</a:t>
            </a:r>
            <a:r>
              <a:rPr lang="de-DE" altLang="de-DE" sz="2000" dirty="0">
                <a:solidFill>
                  <a:srgbClr val="FF0000"/>
                </a:solidFill>
              </a:rPr>
              <a:t> in </a:t>
            </a:r>
            <a:r>
              <a:rPr lang="de-DE" altLang="de-DE" sz="2000" dirty="0" err="1">
                <a:solidFill>
                  <a:srgbClr val="FF0000"/>
                </a:solidFill>
              </a:rPr>
              <a:t>class</a:t>
            </a:r>
            <a:r>
              <a:rPr lang="de-DE" altLang="de-DE" sz="2000" dirty="0">
                <a:solidFill>
                  <a:srgbClr val="FF0000"/>
                </a:solidFill>
              </a:rPr>
              <a:t> on CW 3, 4 und 5 (in 2026)</a:t>
            </a:r>
            <a:r>
              <a:rPr lang="de-DE" altLang="de-DE" sz="2000" dirty="0"/>
              <a:t>, </a:t>
            </a:r>
            <a:r>
              <a:rPr lang="de-DE" altLang="de-DE" sz="2000" dirty="0" err="1"/>
              <a:t>sign</a:t>
            </a:r>
            <a:r>
              <a:rPr lang="de-DE" altLang="de-DE" sz="2000" dirty="0"/>
              <a:t> </a:t>
            </a:r>
            <a:r>
              <a:rPr lang="de-DE" altLang="de-DE" sz="2000" dirty="0" err="1"/>
              <a:t>up</a:t>
            </a:r>
            <a:r>
              <a:rPr lang="de-DE" altLang="de-DE" sz="2000" dirty="0"/>
              <a:t> </a:t>
            </a:r>
            <a:r>
              <a:rPr lang="de-DE" altLang="de-DE" sz="2000" dirty="0" err="1"/>
              <a:t>for</a:t>
            </a:r>
            <a:r>
              <a:rPr lang="de-DE" altLang="de-DE" sz="2000" dirty="0"/>
              <a:t> </a:t>
            </a:r>
            <a:r>
              <a:rPr lang="de-DE" altLang="de-DE" sz="2000" dirty="0" err="1"/>
              <a:t>appointment</a:t>
            </a:r>
            <a:r>
              <a:rPr lang="de-DE" altLang="de-DE" sz="2000" dirty="0"/>
              <a:t> on </a:t>
            </a:r>
            <a:r>
              <a:rPr lang="de-DE" altLang="de-DE" sz="2000" dirty="0" err="1"/>
              <a:t>Moodle</a:t>
            </a:r>
            <a:r>
              <a:rPr lang="de-DE" altLang="de-DE" sz="2000" dirty="0"/>
              <a:t>).</a:t>
            </a:r>
          </a:p>
          <a:p>
            <a:pPr marL="0" indent="0">
              <a:buNone/>
            </a:pPr>
            <a:r>
              <a:rPr lang="de-DE" altLang="de-DE" sz="2000" dirty="0"/>
              <a:t>	Summary </a:t>
            </a:r>
            <a:r>
              <a:rPr lang="de-DE" altLang="de-DE" sz="2000" dirty="0" err="1"/>
              <a:t>of</a:t>
            </a:r>
            <a:r>
              <a:rPr lang="de-DE" altLang="de-DE" sz="2000" dirty="0"/>
              <a:t> 1 </a:t>
            </a:r>
            <a:r>
              <a:rPr lang="de-DE" altLang="de-DE" sz="2000" dirty="0" err="1"/>
              <a:t>presentation</a:t>
            </a:r>
            <a:r>
              <a:rPr lang="de-DE" altLang="de-DE" sz="2000" dirty="0"/>
              <a:t> </a:t>
            </a:r>
            <a:r>
              <a:rPr lang="de-DE" altLang="de-DE" sz="2000" dirty="0" err="1"/>
              <a:t>of</a:t>
            </a:r>
            <a:r>
              <a:rPr lang="de-DE" altLang="de-DE" sz="2000" dirty="0"/>
              <a:t> </a:t>
            </a:r>
            <a:r>
              <a:rPr lang="de-DE" altLang="de-DE" sz="2000" dirty="0" err="1"/>
              <a:t>another</a:t>
            </a:r>
            <a:r>
              <a:rPr lang="de-DE" altLang="de-DE" sz="2000" dirty="0"/>
              <a:t> </a:t>
            </a:r>
            <a:r>
              <a:rPr lang="de-DE" altLang="de-DE" sz="2000" dirty="0" err="1"/>
              <a:t>group</a:t>
            </a:r>
            <a:r>
              <a:rPr lang="de-DE" altLang="de-DE" sz="2000" dirty="0"/>
              <a:t> (2 </a:t>
            </a:r>
            <a:r>
              <a:rPr lang="de-DE" altLang="de-DE" sz="2000" dirty="0" err="1"/>
              <a:t>weeks</a:t>
            </a:r>
            <a:r>
              <a:rPr lang="de-DE" altLang="de-DE" sz="2000" dirty="0"/>
              <a:t> </a:t>
            </a:r>
            <a:r>
              <a:rPr lang="de-DE" altLang="de-DE" sz="2000" dirty="0" err="1"/>
              <a:t>preparation</a:t>
            </a:r>
            <a:r>
              <a:rPr lang="de-DE" altLang="de-DE" sz="2000" dirty="0"/>
              <a:t> time, 10% </a:t>
            </a:r>
            <a:r>
              <a:rPr lang="de-DE" altLang="de-DE" sz="2000" dirty="0" err="1"/>
              <a:t>of</a:t>
            </a:r>
            <a:r>
              <a:rPr lang="de-DE" altLang="de-DE" sz="2000" dirty="0"/>
              <a:t> </a:t>
            </a:r>
            <a:r>
              <a:rPr lang="de-DE" altLang="de-DE" sz="2000" dirty="0" err="1"/>
              <a:t>the</a:t>
            </a:r>
            <a:r>
              <a:rPr lang="de-DE" altLang="de-DE" sz="2000" dirty="0"/>
              <a:t> final grade) </a:t>
            </a:r>
            <a:r>
              <a:rPr lang="de-DE" altLang="de-DE" sz="2000" dirty="0">
                <a:solidFill>
                  <a:srgbClr val="FF0000"/>
                </a:solidFill>
              </a:rPr>
              <a:t>due CW 7</a:t>
            </a:r>
            <a:r>
              <a:rPr lang="de-DE" altLang="de-DE" sz="2000" dirty="0"/>
              <a:t>.	</a:t>
            </a:r>
          </a:p>
          <a:p>
            <a:pPr marL="0" indent="0">
              <a:buNone/>
            </a:pPr>
            <a:r>
              <a:rPr lang="de-DE" sz="2000" dirty="0"/>
              <a:t>	NO </a:t>
            </a:r>
            <a:r>
              <a:rPr lang="de-DE" sz="2000" dirty="0" err="1"/>
              <a:t>written</a:t>
            </a:r>
            <a:r>
              <a:rPr lang="de-DE" sz="2000" dirty="0"/>
              <a:t> </a:t>
            </a:r>
            <a:r>
              <a:rPr lang="de-DE" sz="2000" dirty="0" err="1"/>
              <a:t>exam</a:t>
            </a:r>
            <a:r>
              <a:rPr lang="de-DE" sz="2000" dirty="0"/>
              <a:t> </a:t>
            </a:r>
            <a:r>
              <a:rPr lang="de-DE" sz="2000" dirty="0" err="1"/>
              <a:t>during</a:t>
            </a:r>
            <a:r>
              <a:rPr lang="de-DE" sz="2000" dirty="0"/>
              <a:t> </a:t>
            </a:r>
            <a:r>
              <a:rPr lang="de-DE" sz="2000" dirty="0" err="1"/>
              <a:t>exam</a:t>
            </a:r>
            <a:r>
              <a:rPr lang="de-DE" sz="2000" dirty="0"/>
              <a:t> </a:t>
            </a:r>
            <a:r>
              <a:rPr lang="de-DE" sz="2000" dirty="0" err="1"/>
              <a:t>period</a:t>
            </a:r>
            <a:r>
              <a:rPr lang="de-DE" sz="2000" dirty="0"/>
              <a:t>.</a:t>
            </a:r>
          </a:p>
        </p:txBody>
      </p:sp>
    </p:spTree>
    <p:extLst>
      <p:ext uri="{BB962C8B-B14F-4D97-AF65-F5344CB8AC3E}">
        <p14:creationId xmlns:p14="http://schemas.microsoft.com/office/powerpoint/2010/main" val="1265719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de-DE" altLang="de-DE" dirty="0"/>
              <a:t>Learning Material </a:t>
            </a:r>
            <a:r>
              <a:rPr lang="de-DE" altLang="de-DE" dirty="0" err="1"/>
              <a:t>for</a:t>
            </a:r>
            <a:r>
              <a:rPr lang="de-DE" altLang="de-DE" dirty="0"/>
              <a:t> „English </a:t>
            </a:r>
            <a:r>
              <a:rPr lang="de-DE" altLang="de-DE" dirty="0" err="1"/>
              <a:t>for</a:t>
            </a:r>
            <a:r>
              <a:rPr lang="de-DE" altLang="de-DE" dirty="0"/>
              <a:t> </a:t>
            </a:r>
            <a:r>
              <a:rPr lang="de-DE" altLang="de-DE" dirty="0" err="1"/>
              <a:t>Finance</a:t>
            </a:r>
            <a:r>
              <a:rPr lang="de-DE" altLang="de-DE" dirty="0"/>
              <a:t>“</a:t>
            </a:r>
          </a:p>
        </p:txBody>
      </p:sp>
      <p:sp>
        <p:nvSpPr>
          <p:cNvPr id="13315" name="Rectangle 3"/>
          <p:cNvSpPr>
            <a:spLocks noGrp="1" noChangeArrowheads="1"/>
          </p:cNvSpPr>
          <p:nvPr>
            <p:ph type="body" idx="1"/>
          </p:nvPr>
        </p:nvSpPr>
        <p:spPr/>
        <p:txBody>
          <a:bodyPr>
            <a:normAutofit fontScale="92500" lnSpcReduction="20000"/>
          </a:bodyPr>
          <a:lstStyle/>
          <a:p>
            <a:pPr marL="0" indent="0">
              <a:buNone/>
            </a:pPr>
            <a:r>
              <a:rPr lang="de-DE" altLang="de-DE" b="1" i="1" dirty="0"/>
              <a:t>1.  Script</a:t>
            </a:r>
            <a:r>
              <a:rPr lang="de-DE" altLang="de-DE" b="1" dirty="0"/>
              <a:t> </a:t>
            </a:r>
            <a:r>
              <a:rPr lang="de-DE" altLang="de-DE" b="1" dirty="0" err="1"/>
              <a:t>containing</a:t>
            </a:r>
            <a:r>
              <a:rPr lang="de-DE" altLang="de-DE" b="1" dirty="0"/>
              <a:t> </a:t>
            </a:r>
            <a:r>
              <a:rPr lang="de-DE" altLang="de-DE" b="1" dirty="0" err="1"/>
              <a:t>the</a:t>
            </a:r>
            <a:r>
              <a:rPr lang="de-DE" altLang="de-DE" b="1" dirty="0"/>
              <a:t> </a:t>
            </a:r>
            <a:r>
              <a:rPr lang="de-DE" altLang="de-DE" b="1" dirty="0" err="1"/>
              <a:t>exercises</a:t>
            </a:r>
            <a:r>
              <a:rPr lang="de-DE" altLang="de-DE" b="1" dirty="0"/>
              <a:t> and </a:t>
            </a:r>
            <a:r>
              <a:rPr lang="de-DE" altLang="de-DE" b="1" dirty="0" err="1"/>
              <a:t>texts</a:t>
            </a:r>
            <a:r>
              <a:rPr lang="de-DE" altLang="de-DE" b="1" dirty="0"/>
              <a:t> </a:t>
            </a:r>
            <a:r>
              <a:rPr lang="de-DE" altLang="de-DE" b="1" dirty="0" err="1"/>
              <a:t>for</a:t>
            </a:r>
            <a:r>
              <a:rPr lang="de-DE" altLang="de-DE" b="1" dirty="0"/>
              <a:t> </a:t>
            </a:r>
            <a:r>
              <a:rPr lang="de-DE" altLang="de-DE" b="1" dirty="0" err="1"/>
              <a:t>the</a:t>
            </a:r>
            <a:r>
              <a:rPr lang="de-DE" altLang="de-DE" b="1" dirty="0"/>
              <a:t> </a:t>
            </a:r>
            <a:r>
              <a:rPr lang="de-DE" altLang="de-DE" b="1" dirty="0" err="1"/>
              <a:t>semester</a:t>
            </a:r>
            <a:r>
              <a:rPr lang="de-DE" altLang="de-DE" b="1" dirty="0"/>
              <a:t>. </a:t>
            </a:r>
            <a:r>
              <a:rPr lang="de-DE" altLang="de-DE" b="1" i="1" dirty="0"/>
              <a:t>(</a:t>
            </a:r>
            <a:r>
              <a:rPr lang="de-DE" altLang="de-DE" b="1" i="1" dirty="0" err="1">
                <a:solidFill>
                  <a:srgbClr val="FF0000"/>
                </a:solidFill>
              </a:rPr>
              <a:t>as</a:t>
            </a:r>
            <a:r>
              <a:rPr lang="de-DE" altLang="de-DE" b="1" i="1" dirty="0">
                <a:solidFill>
                  <a:srgbClr val="FF0000"/>
                </a:solidFill>
              </a:rPr>
              <a:t> </a:t>
            </a:r>
            <a:r>
              <a:rPr lang="de-DE" altLang="de-DE" b="1" i="1" dirty="0" err="1">
                <a:solidFill>
                  <a:srgbClr val="FF0000"/>
                </a:solidFill>
              </a:rPr>
              <a:t>pdf</a:t>
            </a:r>
            <a:r>
              <a:rPr lang="de-DE" altLang="de-DE" b="1" i="1" dirty="0">
                <a:solidFill>
                  <a:srgbClr val="FF0000"/>
                </a:solidFill>
              </a:rPr>
              <a:t> </a:t>
            </a:r>
            <a:r>
              <a:rPr lang="de-DE" altLang="de-DE" b="1" i="1" dirty="0" err="1">
                <a:solidFill>
                  <a:srgbClr val="FF0000"/>
                </a:solidFill>
              </a:rPr>
              <a:t>download</a:t>
            </a:r>
            <a:r>
              <a:rPr lang="de-DE" altLang="de-DE" b="1" i="1" dirty="0">
                <a:solidFill>
                  <a:srgbClr val="FF0000"/>
                </a:solidFill>
              </a:rPr>
              <a:t> via </a:t>
            </a:r>
            <a:r>
              <a:rPr lang="de-DE" altLang="de-DE" b="1" i="1" dirty="0" err="1">
                <a:solidFill>
                  <a:srgbClr val="FF0000"/>
                </a:solidFill>
              </a:rPr>
              <a:t>CampUAS</a:t>
            </a:r>
            <a:r>
              <a:rPr lang="de-DE" altLang="de-DE" b="1" i="1" dirty="0"/>
              <a:t>)</a:t>
            </a:r>
          </a:p>
          <a:p>
            <a:pPr marL="0" indent="0">
              <a:buNone/>
            </a:pPr>
            <a:r>
              <a:rPr lang="de-DE" altLang="de-DE" b="1" i="1" dirty="0"/>
              <a:t>2.  Course Reader (</a:t>
            </a:r>
            <a:r>
              <a:rPr lang="de-DE" altLang="de-DE" b="1" i="1" dirty="0" err="1">
                <a:solidFill>
                  <a:srgbClr val="FF0000"/>
                </a:solidFill>
              </a:rPr>
              <a:t>as</a:t>
            </a:r>
            <a:r>
              <a:rPr lang="de-DE" altLang="de-DE" b="1" i="1" dirty="0">
                <a:solidFill>
                  <a:srgbClr val="FF0000"/>
                </a:solidFill>
              </a:rPr>
              <a:t> </a:t>
            </a:r>
            <a:r>
              <a:rPr lang="de-DE" altLang="de-DE" b="1" i="1" dirty="0" err="1">
                <a:solidFill>
                  <a:srgbClr val="FF0000"/>
                </a:solidFill>
              </a:rPr>
              <a:t>pdf</a:t>
            </a:r>
            <a:r>
              <a:rPr lang="de-DE" altLang="de-DE" b="1" i="1" dirty="0">
                <a:solidFill>
                  <a:srgbClr val="FF0000"/>
                </a:solidFill>
              </a:rPr>
              <a:t> </a:t>
            </a:r>
            <a:r>
              <a:rPr lang="de-DE" altLang="de-DE" b="1" i="1" dirty="0" err="1">
                <a:solidFill>
                  <a:srgbClr val="FF0000"/>
                </a:solidFill>
              </a:rPr>
              <a:t>download</a:t>
            </a:r>
            <a:r>
              <a:rPr lang="de-DE" altLang="de-DE" b="1" i="1" dirty="0">
                <a:solidFill>
                  <a:srgbClr val="FF0000"/>
                </a:solidFill>
              </a:rPr>
              <a:t> via </a:t>
            </a:r>
            <a:r>
              <a:rPr lang="de-DE" altLang="de-DE" b="1" i="1" dirty="0" err="1">
                <a:solidFill>
                  <a:srgbClr val="FF0000"/>
                </a:solidFill>
              </a:rPr>
              <a:t>CampUAS</a:t>
            </a:r>
            <a:r>
              <a:rPr lang="de-DE" altLang="de-DE" b="1" i="1" dirty="0"/>
              <a:t>)</a:t>
            </a:r>
          </a:p>
          <a:p>
            <a:pPr marL="0" indent="0">
              <a:buNone/>
            </a:pPr>
            <a:r>
              <a:rPr lang="de-DE" altLang="de-DE" b="1" i="1" dirty="0"/>
              <a:t>3.  Media</a:t>
            </a:r>
            <a:r>
              <a:rPr lang="de-DE" altLang="de-DE" i="1" dirty="0"/>
              <a:t>.  </a:t>
            </a:r>
            <a:r>
              <a:rPr lang="de-DE" altLang="de-DE" b="1" i="1" dirty="0"/>
              <a:t>S</a:t>
            </a:r>
            <a:r>
              <a:rPr lang="de-DE" altLang="de-DE" b="1" dirty="0"/>
              <a:t>elected </a:t>
            </a:r>
            <a:r>
              <a:rPr lang="de-DE" altLang="de-DE" b="1" dirty="0" err="1"/>
              <a:t>videos</a:t>
            </a:r>
            <a:r>
              <a:rPr lang="de-DE" altLang="de-DE" b="1" dirty="0"/>
              <a:t> and </a:t>
            </a:r>
            <a:r>
              <a:rPr lang="de-DE" altLang="de-DE" b="1" dirty="0" err="1"/>
              <a:t>films</a:t>
            </a:r>
            <a:r>
              <a:rPr lang="de-DE" altLang="de-DE" b="1" dirty="0"/>
              <a:t> </a:t>
            </a:r>
            <a:r>
              <a:rPr lang="de-DE" altLang="de-DE" b="1" dirty="0" err="1"/>
              <a:t>from</a:t>
            </a:r>
            <a:r>
              <a:rPr lang="de-DE" altLang="de-DE" b="1" dirty="0"/>
              <a:t> YouTube and Netflix </a:t>
            </a:r>
            <a:r>
              <a:rPr lang="de-DE" altLang="de-DE" b="1" dirty="0" err="1"/>
              <a:t>shown</a:t>
            </a:r>
            <a:r>
              <a:rPr lang="de-DE" altLang="de-DE" b="1" dirty="0"/>
              <a:t> in </a:t>
            </a:r>
            <a:r>
              <a:rPr lang="de-DE" altLang="de-DE" b="1" dirty="0" err="1"/>
              <a:t>class</a:t>
            </a:r>
            <a:r>
              <a:rPr lang="de-DE" altLang="de-DE" b="1" dirty="0"/>
              <a:t> </a:t>
            </a:r>
            <a:r>
              <a:rPr lang="de-DE" altLang="de-DE" b="1" dirty="0" err="1"/>
              <a:t>with</a:t>
            </a:r>
            <a:r>
              <a:rPr lang="de-DE" altLang="de-DE" b="1" dirty="0"/>
              <a:t> </a:t>
            </a:r>
            <a:r>
              <a:rPr lang="de-DE" altLang="de-DE" b="1" dirty="0" err="1"/>
              <a:t>worksheets</a:t>
            </a:r>
            <a:r>
              <a:rPr lang="de-DE" altLang="de-DE" b="1" dirty="0"/>
              <a:t> (</a:t>
            </a:r>
            <a:r>
              <a:rPr lang="de-DE" altLang="de-DE" b="1" dirty="0" err="1"/>
              <a:t>interviews</a:t>
            </a:r>
            <a:r>
              <a:rPr lang="de-DE" altLang="de-DE" b="1" dirty="0"/>
              <a:t> </a:t>
            </a:r>
            <a:r>
              <a:rPr lang="de-DE" altLang="de-DE" b="1" dirty="0" err="1"/>
              <a:t>with</a:t>
            </a:r>
            <a:r>
              <a:rPr lang="de-DE" altLang="de-DE" b="1" dirty="0"/>
              <a:t> Michael Lewis, Nassim Taleb, Warren Buffet; </a:t>
            </a:r>
            <a:r>
              <a:rPr lang="de-DE" altLang="de-DE" b="1" dirty="0" err="1"/>
              <a:t>presentations</a:t>
            </a:r>
            <a:r>
              <a:rPr lang="de-DE" altLang="de-DE" b="1" dirty="0"/>
              <a:t> </a:t>
            </a:r>
            <a:r>
              <a:rPr lang="de-DE" altLang="de-DE" b="1" dirty="0" err="1"/>
              <a:t>from</a:t>
            </a:r>
            <a:r>
              <a:rPr lang="de-DE" altLang="de-DE" b="1" dirty="0"/>
              <a:t> </a:t>
            </a:r>
            <a:r>
              <a:rPr lang="de-DE" altLang="de-DE" b="1" dirty="0" err="1"/>
              <a:t>hedge</a:t>
            </a:r>
            <a:r>
              <a:rPr lang="de-DE" altLang="de-DE" b="1" dirty="0"/>
              <a:t> </a:t>
            </a:r>
            <a:r>
              <a:rPr lang="de-DE" altLang="de-DE" b="1" dirty="0" err="1"/>
              <a:t>fund</a:t>
            </a:r>
            <a:r>
              <a:rPr lang="de-DE" altLang="de-DE" b="1" dirty="0"/>
              <a:t> </a:t>
            </a:r>
            <a:r>
              <a:rPr lang="de-DE" altLang="de-DE" b="1" dirty="0" err="1"/>
              <a:t>managers</a:t>
            </a:r>
            <a:r>
              <a:rPr lang="de-DE" altLang="de-DE" b="1" dirty="0"/>
              <a:t>; </a:t>
            </a:r>
            <a:r>
              <a:rPr lang="de-DE" altLang="de-DE" b="1" dirty="0" err="1"/>
              <a:t>the</a:t>
            </a:r>
            <a:r>
              <a:rPr lang="de-DE" altLang="de-DE" b="1" dirty="0"/>
              <a:t> </a:t>
            </a:r>
            <a:r>
              <a:rPr lang="de-DE" altLang="de-DE" b="1" dirty="0" err="1"/>
              <a:t>films</a:t>
            </a:r>
            <a:r>
              <a:rPr lang="de-DE" altLang="de-DE" b="1" dirty="0"/>
              <a:t> „The Big Short“ and „Margin Call“; </a:t>
            </a:r>
            <a:r>
              <a:rPr lang="de-DE" altLang="de-DE" b="1" dirty="0" err="1"/>
              <a:t>documentaries</a:t>
            </a:r>
            <a:r>
              <a:rPr lang="de-DE" altLang="de-DE" b="1" dirty="0"/>
              <a:t> </a:t>
            </a:r>
            <a:r>
              <a:rPr lang="de-DE" altLang="de-DE" b="1" dirty="0" err="1"/>
              <a:t>about</a:t>
            </a:r>
            <a:r>
              <a:rPr lang="de-DE" altLang="de-DE" b="1" dirty="0"/>
              <a:t> </a:t>
            </a:r>
            <a:r>
              <a:rPr lang="de-DE" altLang="de-DE" b="1" dirty="0" err="1"/>
              <a:t>the</a:t>
            </a:r>
            <a:r>
              <a:rPr lang="de-DE" altLang="de-DE" b="1" dirty="0"/>
              <a:t> Federal Reserve such </a:t>
            </a:r>
            <a:r>
              <a:rPr lang="de-DE" altLang="de-DE" b="1" dirty="0" err="1"/>
              <a:t>as</a:t>
            </a:r>
            <a:r>
              <a:rPr lang="de-DE" altLang="de-DE" b="1" dirty="0"/>
              <a:t> „Money </a:t>
            </a:r>
            <a:r>
              <a:rPr lang="de-DE" altLang="de-DE" b="1" dirty="0" err="1"/>
              <a:t>for</a:t>
            </a:r>
            <a:r>
              <a:rPr lang="de-DE" altLang="de-DE" b="1" dirty="0"/>
              <a:t> Nothing“; </a:t>
            </a:r>
            <a:r>
              <a:rPr lang="de-DE" altLang="de-DE" b="1" dirty="0" err="1"/>
              <a:t>videos</a:t>
            </a:r>
            <a:r>
              <a:rPr lang="de-DE" altLang="de-DE" b="1" dirty="0"/>
              <a:t> </a:t>
            </a:r>
            <a:r>
              <a:rPr lang="de-DE" altLang="de-DE" b="1" dirty="0" err="1"/>
              <a:t>from</a:t>
            </a:r>
            <a:r>
              <a:rPr lang="de-DE" altLang="de-DE" b="1" dirty="0"/>
              <a:t> </a:t>
            </a:r>
            <a:r>
              <a:rPr lang="de-DE" altLang="de-DE" b="1" dirty="0" err="1"/>
              <a:t>the</a:t>
            </a:r>
            <a:r>
              <a:rPr lang="de-DE" altLang="de-DE" b="1" dirty="0"/>
              <a:t> ECB; </a:t>
            </a:r>
            <a:r>
              <a:rPr lang="de-DE" altLang="de-DE" b="1" dirty="0" err="1"/>
              <a:t>various</a:t>
            </a:r>
            <a:r>
              <a:rPr lang="de-DE" altLang="de-DE" b="1" dirty="0"/>
              <a:t> TED </a:t>
            </a:r>
            <a:r>
              <a:rPr lang="de-DE" altLang="de-DE" b="1" dirty="0" err="1"/>
              <a:t>talks</a:t>
            </a:r>
            <a:r>
              <a:rPr lang="de-DE" altLang="de-DE" b="1" dirty="0"/>
              <a:t> </a:t>
            </a:r>
            <a:r>
              <a:rPr lang="de-DE" altLang="de-DE" b="1" dirty="0" err="1"/>
              <a:t>from</a:t>
            </a:r>
            <a:r>
              <a:rPr lang="de-DE" altLang="de-DE" b="1" dirty="0"/>
              <a:t> TED </a:t>
            </a:r>
            <a:r>
              <a:rPr lang="de-DE" altLang="de-DE" b="1" dirty="0" err="1"/>
              <a:t>video</a:t>
            </a:r>
            <a:r>
              <a:rPr lang="de-DE" altLang="de-DE" b="1" dirty="0"/>
              <a:t> </a:t>
            </a:r>
            <a:r>
              <a:rPr lang="de-DE" altLang="de-DE" b="1" dirty="0" err="1"/>
              <a:t>library</a:t>
            </a:r>
            <a:r>
              <a:rPr lang="de-DE" altLang="de-DE" b="1" dirty="0"/>
              <a:t>.</a:t>
            </a:r>
            <a:endParaRPr lang="de-DE" altLang="de-DE" b="1" i="1" dirty="0"/>
          </a:p>
        </p:txBody>
      </p:sp>
    </p:spTree>
    <p:extLst>
      <p:ext uri="{BB962C8B-B14F-4D97-AF65-F5344CB8AC3E}">
        <p14:creationId xmlns:p14="http://schemas.microsoft.com/office/powerpoint/2010/main" val="1473031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B058A4-0FA5-4D5E-B5D9-1F1C8C053AA7}"/>
              </a:ext>
            </a:extLst>
          </p:cNvPr>
          <p:cNvSpPr>
            <a:spLocks noGrp="1"/>
          </p:cNvSpPr>
          <p:nvPr>
            <p:ph type="title"/>
          </p:nvPr>
        </p:nvSpPr>
        <p:spPr/>
        <p:txBody>
          <a:bodyPr>
            <a:normAutofit fontScale="90000"/>
          </a:bodyPr>
          <a:lstStyle/>
          <a:p>
            <a:r>
              <a:rPr lang="de-DE" dirty="0"/>
              <a:t>The </a:t>
            </a:r>
            <a:r>
              <a:rPr lang="de-DE" dirty="0" err="1"/>
              <a:t>Slides</a:t>
            </a:r>
            <a:r>
              <a:rPr lang="de-DE" dirty="0"/>
              <a:t> </a:t>
            </a:r>
            <a:r>
              <a:rPr lang="de-DE" dirty="0" err="1"/>
              <a:t>for</a:t>
            </a:r>
            <a:r>
              <a:rPr lang="de-DE" dirty="0"/>
              <a:t> </a:t>
            </a:r>
            <a:r>
              <a:rPr lang="de-DE" dirty="0" err="1"/>
              <a:t>this</a:t>
            </a:r>
            <a:r>
              <a:rPr lang="de-DE" dirty="0"/>
              <a:t> Orientation Session </a:t>
            </a:r>
            <a:r>
              <a:rPr lang="de-DE" dirty="0" err="1"/>
              <a:t>are</a:t>
            </a:r>
            <a:r>
              <a:rPr lang="de-DE" dirty="0"/>
              <a:t> </a:t>
            </a:r>
            <a:r>
              <a:rPr lang="de-DE" dirty="0" err="1"/>
              <a:t>Available</a:t>
            </a:r>
            <a:r>
              <a:rPr lang="de-DE" dirty="0"/>
              <a:t> </a:t>
            </a:r>
            <a:r>
              <a:rPr lang="de-DE" dirty="0" err="1"/>
              <a:t>as</a:t>
            </a:r>
            <a:r>
              <a:rPr lang="de-DE" dirty="0"/>
              <a:t> Download…</a:t>
            </a:r>
          </a:p>
        </p:txBody>
      </p:sp>
      <p:sp>
        <p:nvSpPr>
          <p:cNvPr id="3" name="Inhaltsplatzhalter 2">
            <a:extLst>
              <a:ext uri="{FF2B5EF4-FFF2-40B4-BE49-F238E27FC236}">
                <a16:creationId xmlns:a16="http://schemas.microsoft.com/office/drawing/2014/main" id="{DFB7BC6D-33DD-4CB0-AC63-6E4BB1EB9660}"/>
              </a:ext>
            </a:extLst>
          </p:cNvPr>
          <p:cNvSpPr>
            <a:spLocks noGrp="1"/>
          </p:cNvSpPr>
          <p:nvPr>
            <p:ph idx="1"/>
          </p:nvPr>
        </p:nvSpPr>
        <p:spPr/>
        <p:txBody>
          <a:bodyPr>
            <a:normAutofit fontScale="85000" lnSpcReduction="10000"/>
          </a:bodyPr>
          <a:lstStyle/>
          <a:p>
            <a:pPr marL="0" indent="0">
              <a:buNone/>
            </a:pPr>
            <a:r>
              <a:rPr lang="de-DE" dirty="0"/>
              <a:t>… on </a:t>
            </a:r>
            <a:r>
              <a:rPr lang="de-DE" dirty="0" err="1"/>
              <a:t>the</a:t>
            </a:r>
            <a:r>
              <a:rPr lang="de-DE" dirty="0"/>
              <a:t> </a:t>
            </a:r>
            <a:r>
              <a:rPr lang="de-DE" dirty="0" err="1"/>
              <a:t>campUAS</a:t>
            </a:r>
            <a:r>
              <a:rPr lang="de-DE" dirty="0"/>
              <a:t> </a:t>
            </a:r>
            <a:r>
              <a:rPr lang="de-DE" dirty="0" err="1"/>
              <a:t>platform</a:t>
            </a:r>
            <a:r>
              <a:rPr lang="de-DE" dirty="0"/>
              <a:t> </a:t>
            </a:r>
            <a:r>
              <a:rPr lang="de-DE" dirty="0" err="1"/>
              <a:t>for</a:t>
            </a:r>
            <a:r>
              <a:rPr lang="de-DE" dirty="0"/>
              <a:t> </a:t>
            </a:r>
            <a:r>
              <a:rPr lang="de-DE" dirty="0" err="1"/>
              <a:t>the</a:t>
            </a:r>
            <a:r>
              <a:rPr lang="de-DE" dirty="0"/>
              <a:t> </a:t>
            </a:r>
            <a:r>
              <a:rPr lang="de-DE" dirty="0" err="1"/>
              <a:t>course</a:t>
            </a:r>
            <a:r>
              <a:rPr lang="de-DE" dirty="0"/>
              <a:t> </a:t>
            </a:r>
            <a:r>
              <a:rPr lang="de-DE" dirty="0" err="1"/>
              <a:t>you</a:t>
            </a:r>
            <a:r>
              <a:rPr lang="de-DE" dirty="0"/>
              <a:t> </a:t>
            </a:r>
            <a:r>
              <a:rPr lang="de-DE" dirty="0" err="1"/>
              <a:t>are</a:t>
            </a:r>
            <a:r>
              <a:rPr lang="de-DE" dirty="0"/>
              <a:t> </a:t>
            </a:r>
            <a:r>
              <a:rPr lang="de-DE" dirty="0" err="1"/>
              <a:t>visiting</a:t>
            </a:r>
            <a:r>
              <a:rPr lang="de-DE" dirty="0"/>
              <a:t>.  </a:t>
            </a:r>
            <a:r>
              <a:rPr lang="de-DE" dirty="0" err="1"/>
              <a:t>Please</a:t>
            </a:r>
            <a:r>
              <a:rPr lang="de-DE" dirty="0"/>
              <a:t> </a:t>
            </a:r>
            <a:r>
              <a:rPr lang="de-DE" dirty="0" err="1"/>
              <a:t>feel</a:t>
            </a:r>
            <a:r>
              <a:rPr lang="de-DE" dirty="0"/>
              <a:t> </a:t>
            </a:r>
            <a:r>
              <a:rPr lang="de-DE" dirty="0" err="1"/>
              <a:t>free</a:t>
            </a:r>
            <a:r>
              <a:rPr lang="de-DE" dirty="0"/>
              <a:t> </a:t>
            </a:r>
            <a:r>
              <a:rPr lang="de-DE" dirty="0" err="1"/>
              <a:t>to</a:t>
            </a:r>
            <a:r>
              <a:rPr lang="de-DE" dirty="0"/>
              <a:t> </a:t>
            </a:r>
            <a:r>
              <a:rPr lang="de-DE" dirty="0" err="1"/>
              <a:t>sign</a:t>
            </a:r>
            <a:r>
              <a:rPr lang="de-DE" dirty="0"/>
              <a:t> in </a:t>
            </a:r>
            <a:r>
              <a:rPr lang="de-DE" dirty="0" err="1"/>
              <a:t>to</a:t>
            </a:r>
            <a:r>
              <a:rPr lang="de-DE" dirty="0"/>
              <a:t> </a:t>
            </a:r>
            <a:r>
              <a:rPr lang="de-DE" dirty="0" err="1"/>
              <a:t>the</a:t>
            </a:r>
            <a:r>
              <a:rPr lang="de-DE" dirty="0"/>
              <a:t> </a:t>
            </a:r>
            <a:r>
              <a:rPr lang="de-DE" dirty="0" err="1"/>
              <a:t>campUAS</a:t>
            </a:r>
            <a:r>
              <a:rPr lang="de-DE" dirty="0"/>
              <a:t> </a:t>
            </a:r>
            <a:r>
              <a:rPr lang="de-DE" dirty="0" err="1"/>
              <a:t>course</a:t>
            </a:r>
            <a:r>
              <a:rPr lang="de-DE" dirty="0"/>
              <a:t> </a:t>
            </a:r>
            <a:r>
              <a:rPr lang="de-DE" dirty="0" err="1"/>
              <a:t>right</a:t>
            </a:r>
            <a:r>
              <a:rPr lang="de-DE" dirty="0"/>
              <a:t> </a:t>
            </a:r>
            <a:r>
              <a:rPr lang="de-DE" dirty="0" err="1"/>
              <a:t>now</a:t>
            </a:r>
            <a:r>
              <a:rPr lang="de-DE" dirty="0"/>
              <a:t>.</a:t>
            </a:r>
          </a:p>
          <a:p>
            <a:pPr marL="0" indent="0">
              <a:buNone/>
            </a:pPr>
            <a:r>
              <a:rPr lang="de-DE" b="1" dirty="0"/>
              <a:t>„English </a:t>
            </a:r>
            <a:r>
              <a:rPr lang="de-DE" b="1" dirty="0" err="1"/>
              <a:t>for</a:t>
            </a:r>
            <a:r>
              <a:rPr lang="de-DE" b="1" dirty="0"/>
              <a:t> Finance“</a:t>
            </a:r>
            <a:r>
              <a:rPr lang="de-DE" dirty="0"/>
              <a:t>:</a:t>
            </a:r>
          </a:p>
          <a:p>
            <a:pPr marL="0" indent="0">
              <a:buNone/>
            </a:pPr>
            <a:r>
              <a:rPr lang="de-DE" dirty="0"/>
              <a:t>Slawney: English </a:t>
            </a:r>
            <a:r>
              <a:rPr lang="de-DE" dirty="0" err="1"/>
              <a:t>for</a:t>
            </a:r>
            <a:r>
              <a:rPr lang="de-DE" dirty="0"/>
              <a:t> Finance (C1) (semesterübergreifend)</a:t>
            </a:r>
          </a:p>
          <a:p>
            <a:pPr marL="0" indent="0">
              <a:buNone/>
            </a:pPr>
            <a:r>
              <a:rPr lang="de-DE" b="1" dirty="0"/>
              <a:t>Password: </a:t>
            </a:r>
            <a:r>
              <a:rPr lang="de-DE" b="1" dirty="0" err="1">
                <a:solidFill>
                  <a:srgbClr val="FF0000"/>
                </a:solidFill>
              </a:rPr>
              <a:t>finance</a:t>
            </a:r>
            <a:endParaRPr lang="de-DE" b="1" dirty="0">
              <a:solidFill>
                <a:srgbClr val="FF0000"/>
              </a:solidFill>
            </a:endParaRPr>
          </a:p>
          <a:p>
            <a:pPr marL="0" indent="0">
              <a:buNone/>
            </a:pPr>
            <a:r>
              <a:rPr lang="de-DE" b="1" dirty="0"/>
              <a:t>„English </a:t>
            </a:r>
            <a:r>
              <a:rPr lang="de-DE" b="1" dirty="0" err="1"/>
              <a:t>for</a:t>
            </a:r>
            <a:r>
              <a:rPr lang="de-DE" b="1" dirty="0"/>
              <a:t> </a:t>
            </a:r>
            <a:r>
              <a:rPr lang="de-DE" b="1" dirty="0" err="1"/>
              <a:t>Presentations</a:t>
            </a:r>
            <a:r>
              <a:rPr lang="de-DE" b="1" dirty="0"/>
              <a:t>“</a:t>
            </a:r>
            <a:r>
              <a:rPr lang="de-DE" dirty="0"/>
              <a:t>:</a:t>
            </a:r>
          </a:p>
          <a:p>
            <a:pPr marL="0" indent="0">
              <a:buNone/>
            </a:pPr>
            <a:r>
              <a:rPr lang="de-DE" dirty="0"/>
              <a:t>Slawney: English </a:t>
            </a:r>
            <a:r>
              <a:rPr lang="de-DE" dirty="0" err="1"/>
              <a:t>for</a:t>
            </a:r>
            <a:r>
              <a:rPr lang="de-DE" dirty="0"/>
              <a:t> </a:t>
            </a:r>
            <a:r>
              <a:rPr lang="de-DE" dirty="0" err="1"/>
              <a:t>Presentations</a:t>
            </a:r>
            <a:r>
              <a:rPr lang="de-DE" dirty="0"/>
              <a:t> (C1) (semesterübergreifend)</a:t>
            </a:r>
          </a:p>
          <a:p>
            <a:pPr marL="0" indent="0">
              <a:buNone/>
            </a:pPr>
            <a:r>
              <a:rPr lang="de-DE" b="1" dirty="0"/>
              <a:t>Password: </a:t>
            </a:r>
            <a:r>
              <a:rPr lang="de-DE" b="1" dirty="0" err="1">
                <a:solidFill>
                  <a:srgbClr val="FF0000"/>
                </a:solidFill>
              </a:rPr>
              <a:t>presentations</a:t>
            </a:r>
            <a:endParaRPr lang="de-DE" dirty="0"/>
          </a:p>
          <a:p>
            <a:pPr marL="0" indent="0">
              <a:buNone/>
            </a:pPr>
            <a:endParaRPr lang="de-DE" dirty="0"/>
          </a:p>
        </p:txBody>
      </p:sp>
    </p:spTree>
    <p:extLst>
      <p:ext uri="{BB962C8B-B14F-4D97-AF65-F5344CB8AC3E}">
        <p14:creationId xmlns:p14="http://schemas.microsoft.com/office/powerpoint/2010/main" val="3520104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C7A8E-C57F-4D15-B2D0-A42A4F956F57}"/>
              </a:ext>
            </a:extLst>
          </p:cNvPr>
          <p:cNvSpPr>
            <a:spLocks noGrp="1"/>
          </p:cNvSpPr>
          <p:nvPr>
            <p:ph type="title"/>
          </p:nvPr>
        </p:nvSpPr>
        <p:spPr/>
        <p:txBody>
          <a:bodyPr/>
          <a:lstStyle/>
          <a:p>
            <a:r>
              <a:rPr lang="de-DE" dirty="0"/>
              <a:t>DAAD C1 Sprachzeugnis</a:t>
            </a:r>
          </a:p>
        </p:txBody>
      </p:sp>
      <p:sp>
        <p:nvSpPr>
          <p:cNvPr id="3" name="Inhaltsplatzhalter 2">
            <a:extLst>
              <a:ext uri="{FF2B5EF4-FFF2-40B4-BE49-F238E27FC236}">
                <a16:creationId xmlns:a16="http://schemas.microsoft.com/office/drawing/2014/main" id="{4502A726-082E-4DF7-AA1D-15B8CFCE2766}"/>
              </a:ext>
            </a:extLst>
          </p:cNvPr>
          <p:cNvSpPr>
            <a:spLocks noGrp="1"/>
          </p:cNvSpPr>
          <p:nvPr>
            <p:ph idx="1"/>
          </p:nvPr>
        </p:nvSpPr>
        <p:spPr>
          <a:xfrm>
            <a:off x="457200" y="1628800"/>
            <a:ext cx="8229600" cy="4525963"/>
          </a:xfrm>
        </p:spPr>
        <p:txBody>
          <a:bodyPr>
            <a:normAutofit fontScale="62500" lnSpcReduction="20000"/>
          </a:bodyPr>
          <a:lstStyle/>
          <a:p>
            <a:pPr marL="0" indent="0">
              <a:buNone/>
            </a:pPr>
            <a:r>
              <a:rPr lang="en-US" dirty="0">
                <a:solidFill>
                  <a:srgbClr val="FF0000"/>
                </a:solidFill>
              </a:rPr>
              <a:t>Successful completion of a C1 English course allows you to get a Language Certificate (DAAD “</a:t>
            </a:r>
            <a:r>
              <a:rPr lang="en-US" dirty="0" err="1">
                <a:solidFill>
                  <a:srgbClr val="FF0000"/>
                </a:solidFill>
              </a:rPr>
              <a:t>Sprachzeugnis</a:t>
            </a:r>
            <a:r>
              <a:rPr lang="en-US" dirty="0">
                <a:solidFill>
                  <a:srgbClr val="FF0000"/>
                </a:solidFill>
              </a:rPr>
              <a:t>”) that certifies your language level at C1 level and provides </a:t>
            </a:r>
            <a:r>
              <a:rPr lang="en-US" u="sng" dirty="0">
                <a:solidFill>
                  <a:srgbClr val="FF0000"/>
                </a:solidFill>
              </a:rPr>
              <a:t>a valuable and required qualification for overseas study</a:t>
            </a:r>
            <a:r>
              <a:rPr lang="en-US" dirty="0">
                <a:solidFill>
                  <a:srgbClr val="FF0000"/>
                </a:solidFill>
              </a:rPr>
              <a:t>.   </a:t>
            </a:r>
          </a:p>
          <a:p>
            <a:pPr marL="0" indent="0">
              <a:buNone/>
            </a:pPr>
            <a:r>
              <a:rPr lang="en-US" dirty="0"/>
              <a:t>Without the successful completion of an English course you will need to take a written and oral exam for a fee before you can receive a “Language Certificate” or register for a TOEFL or other language test for a fee before you can study abroad.</a:t>
            </a:r>
          </a:p>
          <a:p>
            <a:pPr marL="0" indent="0">
              <a:buNone/>
            </a:pPr>
            <a:r>
              <a:rPr lang="en-US" dirty="0"/>
              <a:t>Because these IF English courses are effectively C1 CEFR qualification courses, the exam, assignments and also the grading will be made with an eye towards your ability to use English at C1 level</a:t>
            </a:r>
            <a:r>
              <a:rPr lang="en-US" dirty="0">
                <a:solidFill>
                  <a:srgbClr val="FF0000"/>
                </a:solidFill>
              </a:rPr>
              <a:t>.   If your submitted course work is not at the C1 level then you cannot pass the course. </a:t>
            </a:r>
          </a:p>
          <a:p>
            <a:pPr marL="0" indent="0">
              <a:buNone/>
            </a:pPr>
            <a:r>
              <a:rPr lang="en-US" dirty="0">
                <a:solidFill>
                  <a:srgbClr val="FF0000"/>
                </a:solidFill>
              </a:rPr>
              <a:t>The DAAD C1 Language certificate is normally transmitted to the students following the application procedure outlined on the University Language Center (</a:t>
            </a:r>
            <a:r>
              <a:rPr lang="en-US" dirty="0" err="1">
                <a:solidFill>
                  <a:srgbClr val="FF0000"/>
                </a:solidFill>
              </a:rPr>
              <a:t>Fachsprachenzentrum</a:t>
            </a:r>
            <a:r>
              <a:rPr lang="en-US" dirty="0">
                <a:solidFill>
                  <a:srgbClr val="FF0000"/>
                </a:solidFill>
              </a:rPr>
              <a:t>) homepage after successful completion of one of the English classes in the International Finance program.</a:t>
            </a:r>
          </a:p>
          <a:p>
            <a:pPr marL="0" indent="0">
              <a:buNone/>
            </a:pPr>
            <a:endParaRPr lang="de-DE" dirty="0"/>
          </a:p>
        </p:txBody>
      </p:sp>
    </p:spTree>
    <p:extLst>
      <p:ext uri="{BB962C8B-B14F-4D97-AF65-F5344CB8AC3E}">
        <p14:creationId xmlns:p14="http://schemas.microsoft.com/office/powerpoint/2010/main" val="1172784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Curricula </a:t>
            </a:r>
            <a:r>
              <a:rPr lang="de-DE" dirty="0" err="1"/>
              <a:t>for</a:t>
            </a:r>
            <a:r>
              <a:rPr lang="de-DE" dirty="0"/>
              <a:t> „English </a:t>
            </a:r>
            <a:r>
              <a:rPr lang="de-DE" dirty="0" err="1"/>
              <a:t>for</a:t>
            </a:r>
            <a:r>
              <a:rPr lang="de-DE" dirty="0"/>
              <a:t> Finance“</a:t>
            </a:r>
          </a:p>
        </p:txBody>
      </p:sp>
      <p:sp>
        <p:nvSpPr>
          <p:cNvPr id="3" name="Inhaltsplatzhalter 2"/>
          <p:cNvSpPr>
            <a:spLocks noGrp="1"/>
          </p:cNvSpPr>
          <p:nvPr>
            <p:ph idx="1"/>
          </p:nvPr>
        </p:nvSpPr>
        <p:spPr/>
        <p:txBody>
          <a:bodyPr>
            <a:normAutofit fontScale="47500" lnSpcReduction="20000"/>
          </a:bodyPr>
          <a:lstStyle/>
          <a:p>
            <a:pPr marL="0" indent="0">
              <a:buNone/>
            </a:pPr>
            <a:r>
              <a:rPr lang="de-DE" u="sng" dirty="0"/>
              <a:t>Week		Topics			Material</a:t>
            </a:r>
            <a:endParaRPr lang="de-DE" dirty="0"/>
          </a:p>
          <a:p>
            <a:pPr marL="0" indent="0">
              <a:buNone/>
            </a:pPr>
            <a:r>
              <a:rPr lang="de-DE" dirty="0"/>
              <a:t>KW 43	</a:t>
            </a:r>
            <a:r>
              <a:rPr lang="de-DE" dirty="0" err="1"/>
              <a:t>Introduction</a:t>
            </a:r>
            <a:r>
              <a:rPr lang="de-DE" dirty="0"/>
              <a:t> </a:t>
            </a:r>
            <a:r>
              <a:rPr lang="de-DE" dirty="0" err="1"/>
              <a:t>to</a:t>
            </a:r>
            <a:r>
              <a:rPr lang="de-DE" dirty="0"/>
              <a:t> Course			Course Intro </a:t>
            </a:r>
            <a:r>
              <a:rPr lang="de-DE" dirty="0" err="1"/>
              <a:t>Slides</a:t>
            </a:r>
            <a:endParaRPr lang="de-DE" dirty="0"/>
          </a:p>
          <a:p>
            <a:pPr marL="0" indent="0">
              <a:buNone/>
            </a:pPr>
            <a:r>
              <a:rPr lang="de-DE" dirty="0"/>
              <a:t>KW 44	1: The Euro, Payment Systems		</a:t>
            </a:r>
            <a:r>
              <a:rPr lang="de-DE" dirty="0" err="1"/>
              <a:t>Lesson</a:t>
            </a:r>
            <a:r>
              <a:rPr lang="de-DE" dirty="0"/>
              <a:t> 1 Reading </a:t>
            </a:r>
          </a:p>
          <a:p>
            <a:pPr marL="0" indent="0">
              <a:buNone/>
            </a:pPr>
            <a:r>
              <a:rPr lang="de-DE" dirty="0"/>
              <a:t>KW 45	2: Payment Cards, </a:t>
            </a:r>
            <a:r>
              <a:rPr lang="de-DE" dirty="0" err="1"/>
              <a:t>Cryptocurrencies</a:t>
            </a:r>
            <a:r>
              <a:rPr lang="de-DE" dirty="0"/>
              <a:t>	</a:t>
            </a:r>
            <a:r>
              <a:rPr lang="de-DE" dirty="0" err="1"/>
              <a:t>Lesson</a:t>
            </a:r>
            <a:r>
              <a:rPr lang="de-DE" dirty="0"/>
              <a:t> 2 Reading</a:t>
            </a:r>
          </a:p>
          <a:p>
            <a:pPr marL="0" indent="0">
              <a:buNone/>
            </a:pPr>
            <a:r>
              <a:rPr lang="de-DE" dirty="0"/>
              <a:t>KW 46	3: Commercial Banks, Investment Banking	</a:t>
            </a:r>
            <a:r>
              <a:rPr lang="de-DE" dirty="0" err="1"/>
              <a:t>Lesson</a:t>
            </a:r>
            <a:r>
              <a:rPr lang="de-DE" dirty="0"/>
              <a:t> 3 Reading</a:t>
            </a:r>
          </a:p>
          <a:p>
            <a:pPr marL="0" indent="0">
              <a:buNone/>
            </a:pPr>
            <a:r>
              <a:rPr lang="de-DE" dirty="0"/>
              <a:t>KW 47	4: Central Banking, 			</a:t>
            </a:r>
            <a:r>
              <a:rPr lang="de-DE" dirty="0" err="1"/>
              <a:t>Lesson</a:t>
            </a:r>
            <a:r>
              <a:rPr lang="de-DE" dirty="0"/>
              <a:t> 4 Reading</a:t>
            </a:r>
          </a:p>
          <a:p>
            <a:pPr marL="0" indent="0">
              <a:buNone/>
            </a:pPr>
            <a:r>
              <a:rPr lang="de-DE" dirty="0"/>
              <a:t>	Multilateral Development Banks</a:t>
            </a:r>
          </a:p>
          <a:p>
            <a:pPr marL="0" indent="0">
              <a:buNone/>
            </a:pPr>
            <a:r>
              <a:rPr lang="de-DE" dirty="0"/>
              <a:t>KW 48	5: Investment Funds and Hedge Funds, 	</a:t>
            </a:r>
            <a:r>
              <a:rPr lang="de-DE" dirty="0" err="1"/>
              <a:t>Lesson</a:t>
            </a:r>
            <a:r>
              <a:rPr lang="de-DE" dirty="0"/>
              <a:t> 5 Reading</a:t>
            </a:r>
          </a:p>
          <a:p>
            <a:pPr marL="914400" lvl="2" indent="0">
              <a:buNone/>
            </a:pPr>
            <a:r>
              <a:rPr lang="de-DE" dirty="0"/>
              <a:t>Stock </a:t>
            </a:r>
            <a:r>
              <a:rPr lang="de-DE" dirty="0" err="1"/>
              <a:t>Markets</a:t>
            </a:r>
            <a:endParaRPr lang="de-DE" dirty="0"/>
          </a:p>
          <a:p>
            <a:pPr marL="0" indent="0">
              <a:buNone/>
            </a:pPr>
            <a:r>
              <a:rPr lang="de-DE" dirty="0"/>
              <a:t>KW 49	6: Equity Securities, Bonds		</a:t>
            </a:r>
            <a:r>
              <a:rPr lang="de-DE" dirty="0" err="1"/>
              <a:t>Lesson</a:t>
            </a:r>
            <a:r>
              <a:rPr lang="de-DE" dirty="0"/>
              <a:t> 6 Reading</a:t>
            </a:r>
          </a:p>
          <a:p>
            <a:pPr marL="0" indent="0">
              <a:buNone/>
            </a:pPr>
            <a:r>
              <a:rPr lang="de-DE" dirty="0"/>
              <a:t>KW 50	7: Derivatives, Private Equity		</a:t>
            </a:r>
            <a:r>
              <a:rPr lang="de-DE" dirty="0" err="1"/>
              <a:t>Lesson</a:t>
            </a:r>
            <a:r>
              <a:rPr lang="de-DE" dirty="0"/>
              <a:t> 7 Reading</a:t>
            </a:r>
          </a:p>
          <a:p>
            <a:pPr marL="0" indent="0">
              <a:buNone/>
            </a:pPr>
            <a:r>
              <a:rPr lang="de-DE" dirty="0"/>
              <a:t>KW 51	8: </a:t>
            </a:r>
            <a:r>
              <a:rPr lang="de-DE" dirty="0" err="1"/>
              <a:t>Foreign</a:t>
            </a:r>
            <a:r>
              <a:rPr lang="de-DE" dirty="0"/>
              <a:t> Exchange (FX) Market, 		</a:t>
            </a:r>
            <a:r>
              <a:rPr lang="de-DE" dirty="0" err="1"/>
              <a:t>Lesson</a:t>
            </a:r>
            <a:r>
              <a:rPr lang="de-DE" dirty="0"/>
              <a:t> 8 Reading</a:t>
            </a:r>
          </a:p>
          <a:p>
            <a:pPr marL="0" indent="0">
              <a:buNone/>
            </a:pPr>
            <a:r>
              <a:rPr lang="de-DE" dirty="0"/>
              <a:t>      	Money </a:t>
            </a:r>
            <a:r>
              <a:rPr lang="de-DE" dirty="0" err="1"/>
              <a:t>Markets</a:t>
            </a:r>
            <a:endParaRPr lang="de-DE" dirty="0"/>
          </a:p>
          <a:p>
            <a:pPr marL="0" indent="0">
              <a:buNone/>
            </a:pPr>
            <a:r>
              <a:rPr lang="de-DE" dirty="0"/>
              <a:t>KW 2	9: Financial Regulation, 		</a:t>
            </a:r>
            <a:r>
              <a:rPr lang="de-DE" dirty="0" err="1"/>
              <a:t>Lesson</a:t>
            </a:r>
            <a:r>
              <a:rPr lang="de-DE" dirty="0"/>
              <a:t> 9 Reading</a:t>
            </a:r>
          </a:p>
          <a:p>
            <a:pPr marL="0" indent="0">
              <a:buNone/>
            </a:pPr>
            <a:r>
              <a:rPr lang="de-DE" dirty="0"/>
              <a:t>	Financial Supervision</a:t>
            </a:r>
          </a:p>
          <a:p>
            <a:pPr marL="0" indent="0">
              <a:buNone/>
            </a:pPr>
            <a:r>
              <a:rPr lang="de-DE" dirty="0"/>
              <a:t>KW 3	Student </a:t>
            </a:r>
            <a:r>
              <a:rPr lang="de-DE" dirty="0" err="1"/>
              <a:t>Presentations</a:t>
            </a:r>
            <a:endParaRPr lang="de-DE" dirty="0"/>
          </a:p>
          <a:p>
            <a:pPr marL="0" indent="0">
              <a:buNone/>
            </a:pPr>
            <a:r>
              <a:rPr lang="de-DE" dirty="0"/>
              <a:t>KW 4	Student </a:t>
            </a:r>
            <a:r>
              <a:rPr lang="de-DE" dirty="0" err="1"/>
              <a:t>Presentations</a:t>
            </a:r>
            <a:endParaRPr lang="de-DE" dirty="0"/>
          </a:p>
          <a:p>
            <a:pPr marL="0" indent="0">
              <a:buNone/>
            </a:pPr>
            <a:r>
              <a:rPr lang="de-DE" dirty="0"/>
              <a:t>KW 5	Student </a:t>
            </a:r>
            <a:r>
              <a:rPr lang="de-DE" dirty="0" err="1"/>
              <a:t>Presentations</a:t>
            </a:r>
            <a:endParaRPr lang="de-DE" dirty="0"/>
          </a:p>
          <a:p>
            <a:pPr marL="0" indent="0">
              <a:buNone/>
            </a:pPr>
            <a:r>
              <a:rPr lang="de-DE" dirty="0"/>
              <a:t>KW 6	Student </a:t>
            </a:r>
            <a:r>
              <a:rPr lang="de-DE" dirty="0" err="1"/>
              <a:t>Presentations</a:t>
            </a:r>
            <a:endParaRPr lang="de-DE" dirty="0"/>
          </a:p>
          <a:p>
            <a:pPr marL="0" indent="0">
              <a:buNone/>
            </a:pPr>
            <a:endParaRPr lang="de-DE" b="1" dirty="0"/>
          </a:p>
        </p:txBody>
      </p:sp>
    </p:spTree>
    <p:extLst>
      <p:ext uri="{BB962C8B-B14F-4D97-AF65-F5344CB8AC3E}">
        <p14:creationId xmlns:p14="http://schemas.microsoft.com/office/powerpoint/2010/main" val="2960668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EAA4D-F90A-4986-8EE1-FA734FD7B785}"/>
              </a:ext>
            </a:extLst>
          </p:cNvPr>
          <p:cNvSpPr>
            <a:spLocks noGrp="1"/>
          </p:cNvSpPr>
          <p:nvPr>
            <p:ph type="title"/>
          </p:nvPr>
        </p:nvSpPr>
        <p:spPr/>
        <p:txBody>
          <a:bodyPr/>
          <a:lstStyle/>
          <a:p>
            <a:r>
              <a:rPr lang="de-DE" dirty="0"/>
              <a:t>Approach </a:t>
            </a:r>
            <a:r>
              <a:rPr lang="de-DE" dirty="0" err="1"/>
              <a:t>to</a:t>
            </a:r>
            <a:r>
              <a:rPr lang="de-DE" dirty="0"/>
              <a:t> </a:t>
            </a:r>
            <a:r>
              <a:rPr lang="de-DE" dirty="0" err="1"/>
              <a:t>EfF</a:t>
            </a:r>
            <a:r>
              <a:rPr lang="de-DE" dirty="0"/>
              <a:t> </a:t>
            </a:r>
            <a:r>
              <a:rPr lang="de-DE" dirty="0" err="1"/>
              <a:t>Lessons</a:t>
            </a:r>
            <a:endParaRPr lang="de-DE" dirty="0"/>
          </a:p>
        </p:txBody>
      </p:sp>
      <p:sp>
        <p:nvSpPr>
          <p:cNvPr id="3" name="Inhaltsplatzhalter 2">
            <a:extLst>
              <a:ext uri="{FF2B5EF4-FFF2-40B4-BE49-F238E27FC236}">
                <a16:creationId xmlns:a16="http://schemas.microsoft.com/office/drawing/2014/main" id="{C38B3485-0DF1-487B-BD28-902251C24018}"/>
              </a:ext>
            </a:extLst>
          </p:cNvPr>
          <p:cNvSpPr>
            <a:spLocks noGrp="1"/>
          </p:cNvSpPr>
          <p:nvPr>
            <p:ph idx="1"/>
          </p:nvPr>
        </p:nvSpPr>
        <p:spPr/>
        <p:txBody>
          <a:bodyPr>
            <a:normAutofit fontScale="92500" lnSpcReduction="10000"/>
          </a:bodyPr>
          <a:lstStyle/>
          <a:p>
            <a:pPr marL="0" indent="0">
              <a:buNone/>
            </a:pPr>
            <a:r>
              <a:rPr lang="de-DE" b="1" u="sng" dirty="0" err="1"/>
              <a:t>Blended</a:t>
            </a:r>
            <a:r>
              <a:rPr lang="de-DE" b="1" u="sng" dirty="0"/>
              <a:t> Learning and </a:t>
            </a:r>
            <a:r>
              <a:rPr lang="de-DE" b="1" u="sng" dirty="0" err="1"/>
              <a:t>Flipped</a:t>
            </a:r>
            <a:r>
              <a:rPr lang="de-DE" b="1" u="sng" dirty="0"/>
              <a:t> </a:t>
            </a:r>
            <a:r>
              <a:rPr lang="de-DE" b="1" u="sng" dirty="0" err="1"/>
              <a:t>Classroom</a:t>
            </a:r>
            <a:r>
              <a:rPr lang="de-DE" b="1" u="sng" dirty="0"/>
              <a:t> Description</a:t>
            </a:r>
            <a:r>
              <a:rPr lang="de-DE" dirty="0"/>
              <a:t>  </a:t>
            </a:r>
            <a:r>
              <a:rPr lang="de-DE" dirty="0" err="1"/>
              <a:t>Combines</a:t>
            </a:r>
            <a:r>
              <a:rPr lang="de-DE" dirty="0"/>
              <a:t> traditional face-</a:t>
            </a:r>
            <a:r>
              <a:rPr lang="de-DE" dirty="0" err="1"/>
              <a:t>to</a:t>
            </a:r>
            <a:r>
              <a:rPr lang="de-DE" dirty="0"/>
              <a:t>-face </a:t>
            </a:r>
            <a:r>
              <a:rPr lang="de-DE" dirty="0" err="1"/>
              <a:t>instruction</a:t>
            </a:r>
            <a:r>
              <a:rPr lang="de-DE" dirty="0"/>
              <a:t> </a:t>
            </a:r>
            <a:r>
              <a:rPr lang="de-DE" dirty="0" err="1"/>
              <a:t>with</a:t>
            </a:r>
            <a:r>
              <a:rPr lang="de-DE" dirty="0"/>
              <a:t> online </a:t>
            </a:r>
            <a:r>
              <a:rPr lang="de-DE" dirty="0" err="1"/>
              <a:t>learning</a:t>
            </a:r>
            <a:r>
              <a:rPr lang="de-DE" dirty="0"/>
              <a:t>, </a:t>
            </a:r>
            <a:r>
              <a:rPr lang="de-DE" dirty="0" err="1"/>
              <a:t>allowing</a:t>
            </a:r>
            <a:r>
              <a:rPr lang="de-DE" dirty="0"/>
              <a:t> </a:t>
            </a:r>
            <a:r>
              <a:rPr lang="de-DE" dirty="0" err="1"/>
              <a:t>learners</a:t>
            </a:r>
            <a:r>
              <a:rPr lang="de-DE" dirty="0"/>
              <a:t> </a:t>
            </a:r>
            <a:r>
              <a:rPr lang="de-DE" dirty="0" err="1"/>
              <a:t>to</a:t>
            </a:r>
            <a:r>
              <a:rPr lang="de-DE" dirty="0"/>
              <a:t> </a:t>
            </a:r>
            <a:r>
              <a:rPr lang="de-DE" dirty="0" err="1"/>
              <a:t>work</a:t>
            </a:r>
            <a:r>
              <a:rPr lang="de-DE" dirty="0"/>
              <a:t> at </a:t>
            </a:r>
            <a:r>
              <a:rPr lang="de-DE" dirty="0" err="1"/>
              <a:t>their</a:t>
            </a:r>
            <a:r>
              <a:rPr lang="de-DE" dirty="0"/>
              <a:t> own </a:t>
            </a:r>
            <a:r>
              <a:rPr lang="de-DE" dirty="0" err="1"/>
              <a:t>pace</a:t>
            </a:r>
            <a:r>
              <a:rPr lang="de-DE" dirty="0"/>
              <a:t> outside </a:t>
            </a:r>
            <a:r>
              <a:rPr lang="de-DE" dirty="0" err="1"/>
              <a:t>the</a:t>
            </a:r>
            <a:r>
              <a:rPr lang="de-DE" dirty="0"/>
              <a:t> </a:t>
            </a:r>
            <a:r>
              <a:rPr lang="de-DE" dirty="0" err="1"/>
              <a:t>classroom</a:t>
            </a:r>
            <a:r>
              <a:rPr lang="de-DE" dirty="0"/>
              <a:t> </a:t>
            </a:r>
            <a:r>
              <a:rPr lang="de-DE" dirty="0" err="1"/>
              <a:t>while</a:t>
            </a:r>
            <a:r>
              <a:rPr lang="de-DE" dirty="0"/>
              <a:t> </a:t>
            </a:r>
            <a:r>
              <a:rPr lang="de-DE" dirty="0" err="1"/>
              <a:t>receiving</a:t>
            </a:r>
            <a:r>
              <a:rPr lang="de-DE" dirty="0"/>
              <a:t> support </a:t>
            </a:r>
            <a:r>
              <a:rPr lang="de-DE" dirty="0" err="1"/>
              <a:t>from</a:t>
            </a:r>
            <a:r>
              <a:rPr lang="de-DE" dirty="0"/>
              <a:t> </a:t>
            </a:r>
            <a:r>
              <a:rPr lang="de-DE" dirty="0" err="1"/>
              <a:t>the</a:t>
            </a:r>
            <a:r>
              <a:rPr lang="de-DE" dirty="0"/>
              <a:t> </a:t>
            </a:r>
            <a:r>
              <a:rPr lang="de-DE" dirty="0" err="1"/>
              <a:t>teacher</a:t>
            </a:r>
            <a:r>
              <a:rPr lang="de-DE" dirty="0"/>
              <a:t> in </a:t>
            </a:r>
            <a:r>
              <a:rPr lang="de-DE" dirty="0" err="1"/>
              <a:t>person</a:t>
            </a:r>
            <a:r>
              <a:rPr lang="de-DE" dirty="0"/>
              <a:t>.  </a:t>
            </a:r>
            <a:r>
              <a:rPr lang="de-DE" dirty="0" err="1"/>
              <a:t>Learners</a:t>
            </a:r>
            <a:r>
              <a:rPr lang="de-DE" dirty="0"/>
              <a:t> </a:t>
            </a:r>
            <a:r>
              <a:rPr lang="de-DE" dirty="0" err="1"/>
              <a:t>first</a:t>
            </a:r>
            <a:r>
              <a:rPr lang="de-DE" dirty="0"/>
              <a:t> </a:t>
            </a:r>
            <a:r>
              <a:rPr lang="de-DE" dirty="0" err="1"/>
              <a:t>engage</a:t>
            </a:r>
            <a:r>
              <a:rPr lang="de-DE" dirty="0"/>
              <a:t> </a:t>
            </a:r>
            <a:r>
              <a:rPr lang="de-DE" dirty="0" err="1"/>
              <a:t>with</a:t>
            </a:r>
            <a:r>
              <a:rPr lang="de-DE" dirty="0"/>
              <a:t> </a:t>
            </a:r>
            <a:r>
              <a:rPr lang="de-DE" dirty="0" err="1"/>
              <a:t>new</a:t>
            </a:r>
            <a:r>
              <a:rPr lang="de-DE" dirty="0"/>
              <a:t> </a:t>
            </a:r>
            <a:r>
              <a:rPr lang="de-DE" dirty="0" err="1"/>
              <a:t>content</a:t>
            </a:r>
            <a:r>
              <a:rPr lang="de-DE" dirty="0"/>
              <a:t> at </a:t>
            </a:r>
            <a:r>
              <a:rPr lang="de-DE" dirty="0" err="1"/>
              <a:t>home</a:t>
            </a:r>
            <a:r>
              <a:rPr lang="de-DE" dirty="0"/>
              <a:t> (e.g., </a:t>
            </a:r>
            <a:r>
              <a:rPr lang="de-DE" dirty="0" err="1"/>
              <a:t>readings</a:t>
            </a:r>
            <a:r>
              <a:rPr lang="de-DE" dirty="0"/>
              <a:t>), and </a:t>
            </a:r>
            <a:r>
              <a:rPr lang="de-DE" dirty="0" err="1"/>
              <a:t>classroom</a:t>
            </a:r>
            <a:r>
              <a:rPr lang="de-DE" dirty="0"/>
              <a:t> time </a:t>
            </a:r>
            <a:r>
              <a:rPr lang="de-DE" dirty="0" err="1"/>
              <a:t>is</a:t>
            </a:r>
            <a:r>
              <a:rPr lang="de-DE" dirty="0"/>
              <a:t> </a:t>
            </a:r>
            <a:r>
              <a:rPr lang="de-DE" dirty="0" err="1"/>
              <a:t>used</a:t>
            </a:r>
            <a:r>
              <a:rPr lang="de-DE" dirty="0"/>
              <a:t> </a:t>
            </a:r>
            <a:r>
              <a:rPr lang="de-DE" dirty="0" err="1"/>
              <a:t>for</a:t>
            </a:r>
            <a:r>
              <a:rPr lang="de-DE" dirty="0"/>
              <a:t> </a:t>
            </a:r>
            <a:r>
              <a:rPr lang="de-DE" dirty="0" err="1"/>
              <a:t>interactive</a:t>
            </a:r>
            <a:r>
              <a:rPr lang="de-DE" dirty="0"/>
              <a:t> </a:t>
            </a:r>
            <a:r>
              <a:rPr lang="de-DE" dirty="0" err="1"/>
              <a:t>exercises</a:t>
            </a:r>
            <a:r>
              <a:rPr lang="de-DE" dirty="0"/>
              <a:t>, </a:t>
            </a:r>
            <a:r>
              <a:rPr lang="de-DE" dirty="0" err="1"/>
              <a:t>discussions</a:t>
            </a:r>
            <a:r>
              <a:rPr lang="de-DE" dirty="0"/>
              <a:t>, and </a:t>
            </a:r>
            <a:r>
              <a:rPr lang="de-DE" dirty="0" err="1"/>
              <a:t>collaborative</a:t>
            </a:r>
            <a:r>
              <a:rPr lang="de-DE" dirty="0"/>
              <a:t> </a:t>
            </a:r>
            <a:r>
              <a:rPr lang="de-DE" dirty="0" err="1"/>
              <a:t>work</a:t>
            </a:r>
            <a:r>
              <a:rPr lang="de-DE" dirty="0"/>
              <a:t>.  The </a:t>
            </a:r>
            <a:r>
              <a:rPr lang="de-DE" dirty="0" err="1"/>
              <a:t>discussion</a:t>
            </a:r>
            <a:r>
              <a:rPr lang="de-DE" dirty="0"/>
              <a:t> </a:t>
            </a:r>
            <a:r>
              <a:rPr lang="de-DE" dirty="0" err="1"/>
              <a:t>points</a:t>
            </a:r>
            <a:r>
              <a:rPr lang="de-DE" dirty="0"/>
              <a:t> </a:t>
            </a:r>
            <a:r>
              <a:rPr lang="de-DE" dirty="0" err="1"/>
              <a:t>for</a:t>
            </a:r>
            <a:r>
              <a:rPr lang="de-DE" dirty="0"/>
              <a:t> </a:t>
            </a:r>
            <a:r>
              <a:rPr lang="de-DE" dirty="0" err="1"/>
              <a:t>each</a:t>
            </a:r>
            <a:r>
              <a:rPr lang="de-DE" dirty="0"/>
              <a:t> </a:t>
            </a:r>
            <a:r>
              <a:rPr lang="de-DE" dirty="0" err="1"/>
              <a:t>week</a:t>
            </a:r>
            <a:r>
              <a:rPr lang="de-DE" dirty="0"/>
              <a:t> </a:t>
            </a:r>
            <a:r>
              <a:rPr lang="de-DE" dirty="0" err="1"/>
              <a:t>are</a:t>
            </a:r>
            <a:r>
              <a:rPr lang="de-DE" dirty="0"/>
              <a:t> </a:t>
            </a:r>
            <a:r>
              <a:rPr lang="de-DE" dirty="0" err="1"/>
              <a:t>listed</a:t>
            </a:r>
            <a:r>
              <a:rPr lang="de-DE" dirty="0"/>
              <a:t> on </a:t>
            </a:r>
            <a:r>
              <a:rPr lang="de-DE" dirty="0" err="1"/>
              <a:t>the</a:t>
            </a:r>
            <a:r>
              <a:rPr lang="de-DE" dirty="0"/>
              <a:t> </a:t>
            </a:r>
            <a:r>
              <a:rPr lang="de-DE" dirty="0" err="1"/>
              <a:t>CampUAS</a:t>
            </a:r>
            <a:r>
              <a:rPr lang="de-DE" dirty="0"/>
              <a:t> </a:t>
            </a:r>
            <a:r>
              <a:rPr lang="de-DE" dirty="0" err="1"/>
              <a:t>course</a:t>
            </a:r>
            <a:r>
              <a:rPr lang="de-DE" dirty="0"/>
              <a:t>.</a:t>
            </a:r>
          </a:p>
          <a:p>
            <a:pPr marL="0" indent="0">
              <a:buNone/>
            </a:pPr>
            <a:endParaRPr lang="de-DE" dirty="0"/>
          </a:p>
        </p:txBody>
      </p:sp>
    </p:spTree>
    <p:extLst>
      <p:ext uri="{BB962C8B-B14F-4D97-AF65-F5344CB8AC3E}">
        <p14:creationId xmlns:p14="http://schemas.microsoft.com/office/powerpoint/2010/main" val="2935815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35811D-3311-4292-9708-CC332D49307B}"/>
              </a:ext>
            </a:extLst>
          </p:cNvPr>
          <p:cNvSpPr>
            <a:spLocks noGrp="1"/>
          </p:cNvSpPr>
          <p:nvPr>
            <p:ph type="title"/>
          </p:nvPr>
        </p:nvSpPr>
        <p:spPr/>
        <p:txBody>
          <a:bodyPr/>
          <a:lstStyle/>
          <a:p>
            <a:r>
              <a:rPr lang="de-DE" dirty="0"/>
              <a:t>Approach </a:t>
            </a:r>
            <a:r>
              <a:rPr lang="de-DE" dirty="0" err="1"/>
              <a:t>to</a:t>
            </a:r>
            <a:r>
              <a:rPr lang="de-DE" dirty="0"/>
              <a:t> </a:t>
            </a:r>
            <a:r>
              <a:rPr lang="de-DE" dirty="0" err="1"/>
              <a:t>EfF</a:t>
            </a:r>
            <a:r>
              <a:rPr lang="de-DE" dirty="0"/>
              <a:t> </a:t>
            </a:r>
            <a:r>
              <a:rPr lang="de-DE" dirty="0" err="1"/>
              <a:t>Lessons</a:t>
            </a:r>
            <a:endParaRPr lang="de-DE" dirty="0"/>
          </a:p>
        </p:txBody>
      </p:sp>
      <p:sp>
        <p:nvSpPr>
          <p:cNvPr id="3" name="Inhaltsplatzhalter 2">
            <a:extLst>
              <a:ext uri="{FF2B5EF4-FFF2-40B4-BE49-F238E27FC236}">
                <a16:creationId xmlns:a16="http://schemas.microsoft.com/office/drawing/2014/main" id="{02685BF8-B585-464C-8569-890DD93CDB1E}"/>
              </a:ext>
            </a:extLst>
          </p:cNvPr>
          <p:cNvSpPr>
            <a:spLocks noGrp="1"/>
          </p:cNvSpPr>
          <p:nvPr>
            <p:ph idx="1"/>
          </p:nvPr>
        </p:nvSpPr>
        <p:spPr/>
        <p:txBody>
          <a:bodyPr/>
          <a:lstStyle/>
          <a:p>
            <a:pPr marL="0" indent="0">
              <a:buNone/>
            </a:pPr>
            <a:r>
              <a:rPr lang="de-DE" b="1" u="sng" dirty="0"/>
              <a:t>Content and Language Integrated Learning (CLIL)Description </a:t>
            </a:r>
            <a:r>
              <a:rPr lang="de-DE" dirty="0"/>
              <a:t>CLIL </a:t>
            </a:r>
            <a:r>
              <a:rPr lang="de-DE" dirty="0" err="1"/>
              <a:t>involves</a:t>
            </a:r>
            <a:r>
              <a:rPr lang="de-DE" dirty="0"/>
              <a:t> </a:t>
            </a:r>
            <a:r>
              <a:rPr lang="de-DE" dirty="0" err="1"/>
              <a:t>teaching</a:t>
            </a:r>
            <a:r>
              <a:rPr lang="de-DE" dirty="0"/>
              <a:t> a </a:t>
            </a:r>
            <a:r>
              <a:rPr lang="de-DE" dirty="0" err="1"/>
              <a:t>subject</a:t>
            </a:r>
            <a:r>
              <a:rPr lang="de-DE" dirty="0"/>
              <a:t> (e.g., </a:t>
            </a:r>
            <a:r>
              <a:rPr lang="de-DE" dirty="0" err="1"/>
              <a:t>money</a:t>
            </a:r>
            <a:r>
              <a:rPr lang="de-DE" dirty="0"/>
              <a:t> </a:t>
            </a:r>
            <a:r>
              <a:rPr lang="de-DE" dirty="0" err="1"/>
              <a:t>markets</a:t>
            </a:r>
            <a:r>
              <a:rPr lang="de-DE" dirty="0"/>
              <a:t>, </a:t>
            </a:r>
            <a:r>
              <a:rPr lang="de-DE" dirty="0" err="1"/>
              <a:t>cryptocurrencies</a:t>
            </a:r>
            <a:r>
              <a:rPr lang="de-DE" dirty="0"/>
              <a:t>, etc.) in </a:t>
            </a:r>
            <a:r>
              <a:rPr lang="de-DE" dirty="0" err="1"/>
              <a:t>the</a:t>
            </a:r>
            <a:r>
              <a:rPr lang="de-DE" dirty="0"/>
              <a:t> </a:t>
            </a:r>
            <a:r>
              <a:rPr lang="de-DE" dirty="0" err="1"/>
              <a:t>target</a:t>
            </a:r>
            <a:r>
              <a:rPr lang="de-DE" dirty="0"/>
              <a:t> </a:t>
            </a:r>
            <a:r>
              <a:rPr lang="de-DE" dirty="0" err="1"/>
              <a:t>language</a:t>
            </a:r>
            <a:r>
              <a:rPr lang="de-DE" dirty="0"/>
              <a:t>. </a:t>
            </a:r>
            <a:r>
              <a:rPr lang="de-DE" dirty="0" err="1"/>
              <a:t>Learners</a:t>
            </a:r>
            <a:r>
              <a:rPr lang="de-DE" dirty="0"/>
              <a:t> </a:t>
            </a:r>
            <a:r>
              <a:rPr lang="de-DE" dirty="0" err="1"/>
              <a:t>acquire</a:t>
            </a:r>
            <a:r>
              <a:rPr lang="de-DE" dirty="0"/>
              <a:t> </a:t>
            </a:r>
            <a:r>
              <a:rPr lang="de-DE" dirty="0" err="1"/>
              <a:t>content</a:t>
            </a:r>
            <a:r>
              <a:rPr lang="de-DE" dirty="0"/>
              <a:t> </a:t>
            </a:r>
            <a:r>
              <a:rPr lang="de-DE" dirty="0" err="1"/>
              <a:t>knowledge</a:t>
            </a:r>
            <a:r>
              <a:rPr lang="de-DE" dirty="0"/>
              <a:t> and </a:t>
            </a:r>
            <a:r>
              <a:rPr lang="de-DE" dirty="0" err="1"/>
              <a:t>language</a:t>
            </a:r>
            <a:r>
              <a:rPr lang="de-DE" dirty="0"/>
              <a:t> </a:t>
            </a:r>
            <a:r>
              <a:rPr lang="de-DE" dirty="0" err="1"/>
              <a:t>skills</a:t>
            </a:r>
            <a:r>
              <a:rPr lang="de-DE" dirty="0"/>
              <a:t> </a:t>
            </a:r>
            <a:r>
              <a:rPr lang="de-DE" dirty="0" err="1"/>
              <a:t>simultaneously</a:t>
            </a:r>
            <a:endParaRPr lang="de-DE" dirty="0"/>
          </a:p>
        </p:txBody>
      </p:sp>
    </p:spTree>
    <p:extLst>
      <p:ext uri="{BB962C8B-B14F-4D97-AF65-F5344CB8AC3E}">
        <p14:creationId xmlns:p14="http://schemas.microsoft.com/office/powerpoint/2010/main" val="459679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9735D0-5F63-49F1-846D-846A6F51AB5C}"/>
              </a:ext>
            </a:extLst>
          </p:cNvPr>
          <p:cNvSpPr>
            <a:spLocks noGrp="1"/>
          </p:cNvSpPr>
          <p:nvPr>
            <p:ph type="title"/>
          </p:nvPr>
        </p:nvSpPr>
        <p:spPr/>
        <p:txBody>
          <a:bodyPr>
            <a:normAutofit fontScale="90000"/>
          </a:bodyPr>
          <a:lstStyle/>
          <a:p>
            <a:r>
              <a:rPr lang="de-DE" dirty="0" err="1"/>
              <a:t>What</a:t>
            </a:r>
            <a:r>
              <a:rPr lang="de-DE" dirty="0"/>
              <a:t> </a:t>
            </a:r>
            <a:r>
              <a:rPr lang="de-DE" dirty="0" err="1"/>
              <a:t>to</a:t>
            </a:r>
            <a:r>
              <a:rPr lang="de-DE" dirty="0"/>
              <a:t> Do Every Week in English </a:t>
            </a:r>
            <a:r>
              <a:rPr lang="de-DE" dirty="0" err="1"/>
              <a:t>for</a:t>
            </a:r>
            <a:r>
              <a:rPr lang="de-DE" dirty="0"/>
              <a:t> Finance</a:t>
            </a:r>
          </a:p>
        </p:txBody>
      </p:sp>
      <p:sp>
        <p:nvSpPr>
          <p:cNvPr id="3" name="Inhaltsplatzhalter 2">
            <a:extLst>
              <a:ext uri="{FF2B5EF4-FFF2-40B4-BE49-F238E27FC236}">
                <a16:creationId xmlns:a16="http://schemas.microsoft.com/office/drawing/2014/main" id="{07123D31-D66E-4CCE-882C-E3AB7F431115}"/>
              </a:ext>
            </a:extLst>
          </p:cNvPr>
          <p:cNvSpPr>
            <a:spLocks noGrp="1"/>
          </p:cNvSpPr>
          <p:nvPr>
            <p:ph idx="1"/>
          </p:nvPr>
        </p:nvSpPr>
        <p:spPr/>
        <p:txBody>
          <a:bodyPr>
            <a:normAutofit fontScale="92500" lnSpcReduction="10000"/>
          </a:bodyPr>
          <a:lstStyle/>
          <a:p>
            <a:r>
              <a:rPr lang="de-DE" dirty="0"/>
              <a:t>Read </a:t>
            </a:r>
            <a:r>
              <a:rPr lang="de-DE" dirty="0" err="1"/>
              <a:t>Assigned</a:t>
            </a:r>
            <a:r>
              <a:rPr lang="de-DE" dirty="0"/>
              <a:t> Reading </a:t>
            </a:r>
            <a:r>
              <a:rPr lang="de-DE" dirty="0" err="1"/>
              <a:t>for</a:t>
            </a:r>
            <a:r>
              <a:rPr lang="de-DE" dirty="0"/>
              <a:t> </a:t>
            </a:r>
            <a:r>
              <a:rPr lang="de-DE" dirty="0" err="1"/>
              <a:t>that</a:t>
            </a:r>
            <a:r>
              <a:rPr lang="de-DE" dirty="0"/>
              <a:t> Week and Do </a:t>
            </a:r>
            <a:r>
              <a:rPr lang="de-DE" dirty="0" err="1"/>
              <a:t>the</a:t>
            </a:r>
            <a:r>
              <a:rPr lang="de-DE" dirty="0"/>
              <a:t> </a:t>
            </a:r>
            <a:r>
              <a:rPr lang="de-DE" dirty="0" err="1"/>
              <a:t>Attached</a:t>
            </a:r>
            <a:r>
              <a:rPr lang="de-DE" dirty="0"/>
              <a:t> </a:t>
            </a:r>
            <a:r>
              <a:rPr lang="de-DE" dirty="0" err="1"/>
              <a:t>Exercises</a:t>
            </a:r>
            <a:r>
              <a:rPr lang="de-DE" dirty="0"/>
              <a:t> (on </a:t>
            </a:r>
            <a:r>
              <a:rPr lang="de-DE" dirty="0" err="1"/>
              <a:t>CampUAS</a:t>
            </a:r>
            <a:r>
              <a:rPr lang="de-DE" dirty="0"/>
              <a:t>) BEFORE Coming </a:t>
            </a:r>
            <a:r>
              <a:rPr lang="de-DE" dirty="0" err="1"/>
              <a:t>to</a:t>
            </a:r>
            <a:r>
              <a:rPr lang="de-DE" dirty="0"/>
              <a:t> Class.</a:t>
            </a:r>
          </a:p>
          <a:p>
            <a:r>
              <a:rPr lang="de-DE" dirty="0"/>
              <a:t>Look at </a:t>
            </a:r>
            <a:r>
              <a:rPr lang="de-DE" dirty="0" err="1"/>
              <a:t>the</a:t>
            </a:r>
            <a:r>
              <a:rPr lang="de-DE" dirty="0"/>
              <a:t> „</a:t>
            </a:r>
            <a:r>
              <a:rPr lang="de-DE" dirty="0" err="1"/>
              <a:t>Discussion</a:t>
            </a:r>
            <a:r>
              <a:rPr lang="de-DE" dirty="0"/>
              <a:t> Points“ BEFORE </a:t>
            </a:r>
            <a:r>
              <a:rPr lang="de-DE" dirty="0" err="1"/>
              <a:t>coming</a:t>
            </a:r>
            <a:r>
              <a:rPr lang="de-DE" dirty="0"/>
              <a:t> </a:t>
            </a:r>
            <a:r>
              <a:rPr lang="de-DE" dirty="0" err="1"/>
              <a:t>to</a:t>
            </a:r>
            <a:r>
              <a:rPr lang="de-DE" dirty="0"/>
              <a:t> </a:t>
            </a:r>
            <a:r>
              <a:rPr lang="de-DE" dirty="0" err="1"/>
              <a:t>class</a:t>
            </a:r>
            <a:r>
              <a:rPr lang="de-DE" dirty="0"/>
              <a:t>.  Think </a:t>
            </a:r>
            <a:r>
              <a:rPr lang="de-DE" dirty="0" err="1"/>
              <a:t>about</a:t>
            </a:r>
            <a:r>
              <a:rPr lang="de-DE" dirty="0"/>
              <a:t> </a:t>
            </a:r>
            <a:r>
              <a:rPr lang="de-DE" dirty="0" err="1"/>
              <a:t>them</a:t>
            </a:r>
            <a:r>
              <a:rPr lang="de-DE" dirty="0"/>
              <a:t> and </a:t>
            </a:r>
            <a:r>
              <a:rPr lang="de-DE" dirty="0" err="1"/>
              <a:t>what</a:t>
            </a:r>
            <a:r>
              <a:rPr lang="de-DE" dirty="0"/>
              <a:t> </a:t>
            </a:r>
            <a:r>
              <a:rPr lang="de-DE" dirty="0" err="1"/>
              <a:t>to</a:t>
            </a:r>
            <a:r>
              <a:rPr lang="de-DE" dirty="0"/>
              <a:t> </a:t>
            </a:r>
            <a:r>
              <a:rPr lang="de-DE" dirty="0" err="1"/>
              <a:t>say</a:t>
            </a:r>
            <a:r>
              <a:rPr lang="de-DE" dirty="0"/>
              <a:t> in </a:t>
            </a:r>
            <a:r>
              <a:rPr lang="de-DE" dirty="0" err="1"/>
              <a:t>class</a:t>
            </a:r>
            <a:r>
              <a:rPr lang="de-DE" dirty="0"/>
              <a:t> </a:t>
            </a:r>
            <a:r>
              <a:rPr lang="de-DE" dirty="0" err="1"/>
              <a:t>about</a:t>
            </a:r>
            <a:r>
              <a:rPr lang="de-DE" dirty="0"/>
              <a:t> </a:t>
            </a:r>
            <a:r>
              <a:rPr lang="de-DE" dirty="0" err="1"/>
              <a:t>them</a:t>
            </a:r>
            <a:r>
              <a:rPr lang="de-DE" dirty="0"/>
              <a:t>.</a:t>
            </a:r>
          </a:p>
          <a:p>
            <a:r>
              <a:rPr lang="de-DE" dirty="0" err="1"/>
              <a:t>Answers</a:t>
            </a:r>
            <a:r>
              <a:rPr lang="de-DE" dirty="0"/>
              <a:t> </a:t>
            </a:r>
            <a:r>
              <a:rPr lang="de-DE" dirty="0" err="1"/>
              <a:t>to</a:t>
            </a:r>
            <a:r>
              <a:rPr lang="de-DE" dirty="0"/>
              <a:t> </a:t>
            </a:r>
            <a:r>
              <a:rPr lang="de-DE" dirty="0" err="1"/>
              <a:t>the</a:t>
            </a:r>
            <a:r>
              <a:rPr lang="de-DE" dirty="0"/>
              <a:t> </a:t>
            </a:r>
            <a:r>
              <a:rPr lang="de-DE" dirty="0" err="1"/>
              <a:t>Exercises</a:t>
            </a:r>
            <a:r>
              <a:rPr lang="de-DE" dirty="0"/>
              <a:t> will </a:t>
            </a:r>
            <a:r>
              <a:rPr lang="de-DE" dirty="0" err="1"/>
              <a:t>be</a:t>
            </a:r>
            <a:r>
              <a:rPr lang="de-DE" dirty="0"/>
              <a:t> </a:t>
            </a:r>
            <a:r>
              <a:rPr lang="de-DE" dirty="0" err="1"/>
              <a:t>made</a:t>
            </a:r>
            <a:r>
              <a:rPr lang="de-DE" dirty="0"/>
              <a:t> </a:t>
            </a:r>
            <a:r>
              <a:rPr lang="de-DE" dirty="0" err="1"/>
              <a:t>available</a:t>
            </a:r>
            <a:r>
              <a:rPr lang="de-DE" dirty="0"/>
              <a:t> on </a:t>
            </a:r>
            <a:r>
              <a:rPr lang="de-DE" dirty="0" err="1"/>
              <a:t>CampUAS</a:t>
            </a:r>
            <a:r>
              <a:rPr lang="de-DE" dirty="0"/>
              <a:t> </a:t>
            </a:r>
            <a:r>
              <a:rPr lang="de-DE" dirty="0" err="1"/>
              <a:t>the</a:t>
            </a:r>
            <a:r>
              <a:rPr lang="de-DE" dirty="0"/>
              <a:t> </a:t>
            </a:r>
            <a:r>
              <a:rPr lang="de-DE" dirty="0" err="1"/>
              <a:t>day</a:t>
            </a:r>
            <a:r>
              <a:rPr lang="de-DE" dirty="0"/>
              <a:t> </a:t>
            </a:r>
            <a:r>
              <a:rPr lang="de-DE" dirty="0" err="1"/>
              <a:t>of</a:t>
            </a:r>
            <a:r>
              <a:rPr lang="de-DE" dirty="0"/>
              <a:t> </a:t>
            </a:r>
            <a:r>
              <a:rPr lang="de-DE" dirty="0" err="1"/>
              <a:t>the</a:t>
            </a:r>
            <a:r>
              <a:rPr lang="de-DE" dirty="0"/>
              <a:t> </a:t>
            </a:r>
            <a:r>
              <a:rPr lang="de-DE" dirty="0" err="1"/>
              <a:t>lesson</a:t>
            </a:r>
            <a:r>
              <a:rPr lang="de-DE" dirty="0"/>
              <a:t>.</a:t>
            </a:r>
          </a:p>
          <a:p>
            <a:r>
              <a:rPr lang="de-DE" dirty="0"/>
              <a:t>The „</a:t>
            </a:r>
            <a:r>
              <a:rPr lang="de-DE" dirty="0" err="1"/>
              <a:t>Discussion</a:t>
            </a:r>
            <a:r>
              <a:rPr lang="de-DE" dirty="0"/>
              <a:t> Points“ will </a:t>
            </a:r>
            <a:r>
              <a:rPr lang="de-DE" dirty="0" err="1"/>
              <a:t>be</a:t>
            </a:r>
            <a:r>
              <a:rPr lang="de-DE" dirty="0"/>
              <a:t> </a:t>
            </a:r>
            <a:r>
              <a:rPr lang="de-DE" dirty="0" err="1"/>
              <a:t>covered</a:t>
            </a:r>
            <a:r>
              <a:rPr lang="de-DE" dirty="0"/>
              <a:t> in </a:t>
            </a:r>
            <a:r>
              <a:rPr lang="de-DE" dirty="0" err="1"/>
              <a:t>class</a:t>
            </a:r>
            <a:r>
              <a:rPr lang="de-DE" dirty="0"/>
              <a:t> in </a:t>
            </a:r>
            <a:r>
              <a:rPr lang="de-DE" dirty="0" err="1"/>
              <a:t>seminar</a:t>
            </a:r>
            <a:r>
              <a:rPr lang="de-DE" dirty="0"/>
              <a:t> </a:t>
            </a:r>
            <a:r>
              <a:rPr lang="de-DE" dirty="0" err="1"/>
              <a:t>format</a:t>
            </a:r>
            <a:r>
              <a:rPr lang="de-DE" dirty="0"/>
              <a:t>.</a:t>
            </a:r>
          </a:p>
        </p:txBody>
      </p:sp>
    </p:spTree>
    <p:extLst>
      <p:ext uri="{BB962C8B-B14F-4D97-AF65-F5344CB8AC3E}">
        <p14:creationId xmlns:p14="http://schemas.microsoft.com/office/powerpoint/2010/main" val="2297297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ltLang="de-DE" dirty="0"/>
              <a:t>„English </a:t>
            </a:r>
            <a:r>
              <a:rPr lang="de-DE" altLang="de-DE" dirty="0" err="1"/>
              <a:t>for</a:t>
            </a:r>
            <a:r>
              <a:rPr lang="de-DE" altLang="de-DE" dirty="0"/>
              <a:t> Finance“: </a:t>
            </a:r>
            <a:r>
              <a:rPr lang="de-DE" altLang="de-DE" dirty="0" err="1"/>
              <a:t>Written</a:t>
            </a:r>
            <a:r>
              <a:rPr lang="de-DE" altLang="de-DE" dirty="0"/>
              <a:t> Reports </a:t>
            </a:r>
            <a:endParaRPr lang="de-DE" dirty="0"/>
          </a:p>
        </p:txBody>
      </p:sp>
      <p:sp>
        <p:nvSpPr>
          <p:cNvPr id="3" name="Inhaltsplatzhalter 2"/>
          <p:cNvSpPr>
            <a:spLocks noGrp="1"/>
          </p:cNvSpPr>
          <p:nvPr>
            <p:ph idx="1"/>
          </p:nvPr>
        </p:nvSpPr>
        <p:spPr/>
        <p:txBody>
          <a:bodyPr>
            <a:normAutofit lnSpcReduction="10000"/>
          </a:bodyPr>
          <a:lstStyle/>
          <a:p>
            <a:pPr marL="0" indent="0">
              <a:buNone/>
            </a:pPr>
            <a:r>
              <a:rPr lang="de-DE" dirty="0"/>
              <a:t>First </a:t>
            </a:r>
            <a:r>
              <a:rPr lang="de-DE" dirty="0" err="1"/>
              <a:t>written</a:t>
            </a:r>
            <a:r>
              <a:rPr lang="de-DE" dirty="0"/>
              <a:t> report </a:t>
            </a:r>
            <a:r>
              <a:rPr lang="de-DE" dirty="0" err="1"/>
              <a:t>assignments</a:t>
            </a:r>
            <a:r>
              <a:rPr lang="de-DE" dirty="0"/>
              <a:t> </a:t>
            </a:r>
            <a:r>
              <a:rPr lang="de-DE" dirty="0" err="1"/>
              <a:t>is</a:t>
            </a:r>
            <a:r>
              <a:rPr lang="de-DE" dirty="0"/>
              <a:t> </a:t>
            </a:r>
            <a:r>
              <a:rPr lang="de-DE" dirty="0" err="1"/>
              <a:t>given</a:t>
            </a:r>
            <a:r>
              <a:rPr lang="de-DE" dirty="0"/>
              <a:t> out </a:t>
            </a:r>
            <a:r>
              <a:rPr lang="de-DE" dirty="0">
                <a:solidFill>
                  <a:srgbClr val="FF0000"/>
                </a:solidFill>
              </a:rPr>
              <a:t>CW 43</a:t>
            </a:r>
            <a:r>
              <a:rPr lang="de-DE" dirty="0"/>
              <a:t>, </a:t>
            </a:r>
            <a:r>
              <a:rPr lang="de-DE" dirty="0" err="1"/>
              <a:t>you</a:t>
            </a:r>
            <a:r>
              <a:rPr lang="de-DE" dirty="0"/>
              <a:t> </a:t>
            </a:r>
            <a:r>
              <a:rPr lang="de-DE" dirty="0" err="1"/>
              <a:t>hand</a:t>
            </a:r>
            <a:r>
              <a:rPr lang="de-DE" dirty="0"/>
              <a:t> in </a:t>
            </a:r>
            <a:r>
              <a:rPr lang="de-DE" dirty="0" err="1"/>
              <a:t>assignment</a:t>
            </a:r>
            <a:r>
              <a:rPr lang="de-DE" dirty="0"/>
              <a:t> #1 in </a:t>
            </a:r>
            <a:r>
              <a:rPr lang="de-DE" dirty="0">
                <a:solidFill>
                  <a:srgbClr val="FF0000"/>
                </a:solidFill>
              </a:rPr>
              <a:t>CW 45</a:t>
            </a:r>
            <a:r>
              <a:rPr lang="de-DE" dirty="0"/>
              <a:t>.</a:t>
            </a:r>
          </a:p>
          <a:p>
            <a:pPr marL="0" indent="0">
              <a:buNone/>
            </a:pPr>
            <a:r>
              <a:rPr lang="de-DE" dirty="0"/>
              <a:t>Second </a:t>
            </a:r>
            <a:r>
              <a:rPr lang="de-DE" dirty="0" err="1"/>
              <a:t>written</a:t>
            </a:r>
            <a:r>
              <a:rPr lang="de-DE" dirty="0"/>
              <a:t> </a:t>
            </a:r>
            <a:r>
              <a:rPr lang="de-DE" dirty="0" err="1"/>
              <a:t>assignment</a:t>
            </a:r>
            <a:r>
              <a:rPr lang="de-DE" dirty="0"/>
              <a:t> </a:t>
            </a:r>
            <a:r>
              <a:rPr lang="de-DE" dirty="0" err="1"/>
              <a:t>is</a:t>
            </a:r>
            <a:r>
              <a:rPr lang="de-DE" dirty="0"/>
              <a:t> </a:t>
            </a:r>
            <a:r>
              <a:rPr lang="de-DE" dirty="0" err="1"/>
              <a:t>given</a:t>
            </a:r>
            <a:r>
              <a:rPr lang="de-DE" dirty="0"/>
              <a:t> out </a:t>
            </a:r>
            <a:r>
              <a:rPr lang="de-DE" dirty="0">
                <a:solidFill>
                  <a:srgbClr val="FF0000"/>
                </a:solidFill>
              </a:rPr>
              <a:t>CW 46</a:t>
            </a:r>
            <a:r>
              <a:rPr lang="de-DE" dirty="0"/>
              <a:t>, </a:t>
            </a:r>
            <a:r>
              <a:rPr lang="de-DE" dirty="0" err="1"/>
              <a:t>you</a:t>
            </a:r>
            <a:r>
              <a:rPr lang="de-DE" dirty="0"/>
              <a:t> </a:t>
            </a:r>
            <a:r>
              <a:rPr lang="de-DE" dirty="0" err="1"/>
              <a:t>hand</a:t>
            </a:r>
            <a:r>
              <a:rPr lang="de-DE" dirty="0"/>
              <a:t> in </a:t>
            </a:r>
            <a:r>
              <a:rPr lang="de-DE" dirty="0" err="1"/>
              <a:t>assignment</a:t>
            </a:r>
            <a:r>
              <a:rPr lang="de-DE" dirty="0"/>
              <a:t> # 2 in </a:t>
            </a:r>
            <a:r>
              <a:rPr lang="de-DE" dirty="0">
                <a:solidFill>
                  <a:srgbClr val="FF0000"/>
                </a:solidFill>
              </a:rPr>
              <a:t>CW 48</a:t>
            </a:r>
            <a:r>
              <a:rPr lang="de-DE" dirty="0"/>
              <a:t>.</a:t>
            </a:r>
          </a:p>
          <a:p>
            <a:pPr marL="0" indent="0">
              <a:buNone/>
            </a:pPr>
            <a:r>
              <a:rPr lang="de-DE" dirty="0"/>
              <a:t>Third </a:t>
            </a:r>
            <a:r>
              <a:rPr lang="de-DE" dirty="0" err="1"/>
              <a:t>written</a:t>
            </a:r>
            <a:r>
              <a:rPr lang="de-DE" dirty="0"/>
              <a:t> </a:t>
            </a:r>
            <a:r>
              <a:rPr lang="de-DE" dirty="0" err="1"/>
              <a:t>assigment</a:t>
            </a:r>
            <a:r>
              <a:rPr lang="de-DE" dirty="0"/>
              <a:t> </a:t>
            </a:r>
            <a:r>
              <a:rPr lang="de-DE" dirty="0" err="1"/>
              <a:t>is</a:t>
            </a:r>
            <a:r>
              <a:rPr lang="de-DE" dirty="0"/>
              <a:t> </a:t>
            </a:r>
            <a:r>
              <a:rPr lang="de-DE" dirty="0" err="1"/>
              <a:t>given</a:t>
            </a:r>
            <a:r>
              <a:rPr lang="de-DE" dirty="0"/>
              <a:t> out </a:t>
            </a:r>
            <a:r>
              <a:rPr lang="de-DE" dirty="0">
                <a:solidFill>
                  <a:srgbClr val="FF0000"/>
                </a:solidFill>
              </a:rPr>
              <a:t>CW 49 </a:t>
            </a:r>
            <a:r>
              <a:rPr lang="de-DE" dirty="0"/>
              <a:t>and </a:t>
            </a:r>
            <a:r>
              <a:rPr lang="de-DE" dirty="0" err="1"/>
              <a:t>is</a:t>
            </a:r>
            <a:r>
              <a:rPr lang="de-DE" dirty="0"/>
              <a:t> due </a:t>
            </a:r>
            <a:r>
              <a:rPr lang="de-DE" dirty="0">
                <a:solidFill>
                  <a:srgbClr val="FF0000"/>
                </a:solidFill>
              </a:rPr>
              <a:t>CW 51</a:t>
            </a:r>
            <a:r>
              <a:rPr lang="de-DE" dirty="0"/>
              <a:t>.</a:t>
            </a:r>
          </a:p>
          <a:p>
            <a:pPr marL="0" indent="0">
              <a:buNone/>
            </a:pPr>
            <a:r>
              <a:rPr lang="de-DE" dirty="0"/>
              <a:t>By </a:t>
            </a:r>
            <a:r>
              <a:rPr lang="de-DE" dirty="0">
                <a:solidFill>
                  <a:srgbClr val="FF0000"/>
                </a:solidFill>
              </a:rPr>
              <a:t>CW 51 </a:t>
            </a:r>
            <a:r>
              <a:rPr lang="de-DE" dirty="0" err="1"/>
              <a:t>you</a:t>
            </a:r>
            <a:r>
              <a:rPr lang="de-DE" dirty="0"/>
              <a:t> </a:t>
            </a:r>
            <a:r>
              <a:rPr lang="de-DE" dirty="0" err="1"/>
              <a:t>need</a:t>
            </a:r>
            <a:r>
              <a:rPr lang="de-DE" dirty="0"/>
              <a:t> </a:t>
            </a:r>
            <a:r>
              <a:rPr lang="de-DE" dirty="0" err="1"/>
              <a:t>to</a:t>
            </a:r>
            <a:r>
              <a:rPr lang="de-DE" dirty="0"/>
              <a:t> </a:t>
            </a:r>
            <a:r>
              <a:rPr lang="de-DE" dirty="0" err="1"/>
              <a:t>decide</a:t>
            </a:r>
            <a:r>
              <a:rPr lang="de-DE" dirty="0"/>
              <a:t> </a:t>
            </a:r>
            <a:r>
              <a:rPr lang="de-DE" dirty="0" err="1"/>
              <a:t>which</a:t>
            </a:r>
            <a:r>
              <a:rPr lang="de-DE" dirty="0"/>
              <a:t> </a:t>
            </a:r>
            <a:r>
              <a:rPr lang="de-DE" dirty="0" err="1"/>
              <a:t>of</a:t>
            </a:r>
            <a:r>
              <a:rPr lang="de-DE" dirty="0"/>
              <a:t> </a:t>
            </a:r>
            <a:r>
              <a:rPr lang="de-DE" dirty="0" err="1"/>
              <a:t>the</a:t>
            </a:r>
            <a:r>
              <a:rPr lang="de-DE" dirty="0"/>
              <a:t> </a:t>
            </a:r>
            <a:r>
              <a:rPr lang="de-DE" dirty="0" err="1"/>
              <a:t>three</a:t>
            </a:r>
            <a:r>
              <a:rPr lang="de-DE" dirty="0"/>
              <a:t> </a:t>
            </a:r>
            <a:r>
              <a:rPr lang="de-DE" dirty="0" err="1"/>
              <a:t>writing</a:t>
            </a:r>
            <a:r>
              <a:rPr lang="de-DE" dirty="0"/>
              <a:t> </a:t>
            </a:r>
            <a:r>
              <a:rPr lang="de-DE" dirty="0" err="1"/>
              <a:t>assignments</a:t>
            </a:r>
            <a:r>
              <a:rPr lang="de-DE" dirty="0"/>
              <a:t> </a:t>
            </a:r>
            <a:r>
              <a:rPr lang="de-DE" dirty="0" err="1"/>
              <a:t>you</a:t>
            </a:r>
            <a:r>
              <a:rPr lang="de-DE" dirty="0"/>
              <a:t> will </a:t>
            </a:r>
            <a:r>
              <a:rPr lang="de-DE" dirty="0" err="1"/>
              <a:t>present</a:t>
            </a:r>
            <a:r>
              <a:rPr lang="de-DE" dirty="0"/>
              <a:t> </a:t>
            </a:r>
            <a:r>
              <a:rPr lang="de-DE" dirty="0" err="1"/>
              <a:t>to</a:t>
            </a:r>
            <a:r>
              <a:rPr lang="de-DE" dirty="0"/>
              <a:t> </a:t>
            </a:r>
            <a:r>
              <a:rPr lang="de-DE" dirty="0" err="1"/>
              <a:t>class</a:t>
            </a:r>
            <a:r>
              <a:rPr lang="de-DE" dirty="0"/>
              <a:t> in </a:t>
            </a:r>
            <a:r>
              <a:rPr lang="de-DE" dirty="0">
                <a:solidFill>
                  <a:srgbClr val="FF0000"/>
                </a:solidFill>
              </a:rPr>
              <a:t>CW 3, 4 and 5 (2026)</a:t>
            </a:r>
            <a:r>
              <a:rPr lang="de-DE" dirty="0"/>
              <a:t>.</a:t>
            </a:r>
          </a:p>
        </p:txBody>
      </p:sp>
    </p:spTree>
    <p:extLst>
      <p:ext uri="{BB962C8B-B14F-4D97-AF65-F5344CB8AC3E}">
        <p14:creationId xmlns:p14="http://schemas.microsoft.com/office/powerpoint/2010/main" val="3741046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Sample Writing </a:t>
            </a:r>
            <a:r>
              <a:rPr lang="de-DE" dirty="0" err="1"/>
              <a:t>Assignment</a:t>
            </a:r>
            <a:r>
              <a:rPr lang="de-DE" dirty="0"/>
              <a:t> #2 </a:t>
            </a:r>
            <a:r>
              <a:rPr lang="de-DE" dirty="0" err="1"/>
              <a:t>for</a:t>
            </a:r>
            <a:r>
              <a:rPr lang="de-DE" dirty="0"/>
              <a:t> English </a:t>
            </a:r>
            <a:r>
              <a:rPr lang="de-DE" dirty="0" err="1"/>
              <a:t>for</a:t>
            </a:r>
            <a:r>
              <a:rPr lang="de-DE" dirty="0"/>
              <a:t> Finance</a:t>
            </a:r>
          </a:p>
        </p:txBody>
      </p:sp>
      <p:sp>
        <p:nvSpPr>
          <p:cNvPr id="3" name="Inhaltsplatzhalter 2"/>
          <p:cNvSpPr>
            <a:spLocks noGrp="1"/>
          </p:cNvSpPr>
          <p:nvPr>
            <p:ph idx="1"/>
          </p:nvPr>
        </p:nvSpPr>
        <p:spPr/>
        <p:txBody>
          <a:bodyPr>
            <a:normAutofit fontScale="55000" lnSpcReduction="20000"/>
          </a:bodyPr>
          <a:lstStyle/>
          <a:p>
            <a:pPr marL="0" indent="0">
              <a:buNone/>
            </a:pPr>
            <a:r>
              <a:rPr lang="en-US" dirty="0"/>
              <a:t>General Topic: READER </a:t>
            </a:r>
            <a:r>
              <a:rPr lang="en-US" b="1" dirty="0"/>
              <a:t>Text Group 1: Foundations of Value Investing; Text Group 2: Contemporary Approaches to the Improbable” </a:t>
            </a:r>
            <a:endParaRPr lang="de-DE" dirty="0"/>
          </a:p>
          <a:p>
            <a:pPr marL="0" indent="0">
              <a:buNone/>
            </a:pPr>
            <a:r>
              <a:rPr lang="en-US" dirty="0"/>
              <a:t> </a:t>
            </a:r>
            <a:endParaRPr lang="de-DE" dirty="0"/>
          </a:p>
          <a:p>
            <a:pPr marL="0" indent="0">
              <a:buNone/>
            </a:pPr>
            <a:r>
              <a:rPr lang="en-US" dirty="0"/>
              <a:t>Pick </a:t>
            </a:r>
            <a:r>
              <a:rPr lang="en-US" b="1" u="sng" dirty="0"/>
              <a:t>one of the four</a:t>
            </a:r>
            <a:r>
              <a:rPr lang="en-US" dirty="0"/>
              <a:t> assignments below and write out at least 250 words on it double spaced (formatted as Microsoft Word document with proper citation and referencing).  </a:t>
            </a:r>
            <a:endParaRPr lang="de-DE" dirty="0"/>
          </a:p>
          <a:p>
            <a:pPr marL="0" indent="0">
              <a:buNone/>
            </a:pPr>
            <a:r>
              <a:rPr lang="en-US" dirty="0"/>
              <a:t> </a:t>
            </a:r>
            <a:endParaRPr lang="de-DE" dirty="0"/>
          </a:p>
          <a:p>
            <a:pPr marL="0" indent="0">
              <a:buNone/>
            </a:pPr>
            <a:r>
              <a:rPr lang="en-US" b="1" u="sng" dirty="0"/>
              <a:t>Topic 1</a:t>
            </a:r>
            <a:r>
              <a:rPr lang="en-US" dirty="0"/>
              <a:t>: Summarize text 1, “Benjamin Graham, </a:t>
            </a:r>
            <a:r>
              <a:rPr lang="en-US" b="1" u="sng" dirty="0"/>
              <a:t>The Intelligent Investor, Revised Edition</a:t>
            </a:r>
            <a:r>
              <a:rPr lang="en-US" dirty="0"/>
              <a:t>, Chapter 8 and Chapter 10.”  Possibly make reference to the use that these chapters have been put to by subsequent investors such as Warren Buffet, Seth </a:t>
            </a:r>
            <a:r>
              <a:rPr lang="en-US" dirty="0" err="1"/>
              <a:t>Klarman</a:t>
            </a:r>
            <a:r>
              <a:rPr lang="en-US" dirty="0"/>
              <a:t>, etc.</a:t>
            </a:r>
            <a:endParaRPr lang="de-DE" dirty="0"/>
          </a:p>
          <a:p>
            <a:pPr marL="0" indent="0">
              <a:buNone/>
            </a:pPr>
            <a:r>
              <a:rPr lang="en-US" b="1" u="sng" dirty="0"/>
              <a:t>Topic 2</a:t>
            </a:r>
            <a:r>
              <a:rPr lang="en-US" dirty="0"/>
              <a:t>:   Read text 2, the extract from </a:t>
            </a:r>
            <a:r>
              <a:rPr lang="en-US" b="1" u="sng" dirty="0"/>
              <a:t>Warren Buffett and the Interpretation of Financial Statements</a:t>
            </a:r>
            <a:r>
              <a:rPr lang="en-US" dirty="0"/>
              <a:t>, and apply the techniques Warren Buffett uses to interpret financial statements to the 1Q 2019 results of a real-life publicly-traded company to judge whether it passes Buffett’s criteria for a good investment.</a:t>
            </a:r>
            <a:endParaRPr lang="de-DE" dirty="0"/>
          </a:p>
          <a:p>
            <a:pPr marL="0" indent="0">
              <a:buNone/>
            </a:pPr>
            <a:r>
              <a:rPr lang="en-US" b="1" u="sng" dirty="0"/>
              <a:t>Topic 3</a:t>
            </a:r>
            <a:r>
              <a:rPr lang="en-US" dirty="0"/>
              <a:t>: Summarize text 3, Michael Lewis, </a:t>
            </a:r>
            <a:r>
              <a:rPr lang="en-US" b="1" u="sng" dirty="0"/>
              <a:t>The Big Short</a:t>
            </a:r>
            <a:r>
              <a:rPr lang="en-US" dirty="0"/>
              <a:t>, Chapter 2.  Possibly make reference to the texts and video-taped speeches and interviews with Michael Burry.</a:t>
            </a:r>
            <a:endParaRPr lang="de-DE" dirty="0"/>
          </a:p>
          <a:p>
            <a:pPr marL="0" indent="0">
              <a:buNone/>
            </a:pPr>
            <a:r>
              <a:rPr lang="en-US" b="1" u="sng" dirty="0"/>
              <a:t>Topic 4</a:t>
            </a:r>
            <a:r>
              <a:rPr lang="en-US" dirty="0"/>
              <a:t>: Summarize text 4, </a:t>
            </a:r>
            <a:r>
              <a:rPr lang="en-US" dirty="0" err="1"/>
              <a:t>Nassim</a:t>
            </a:r>
            <a:r>
              <a:rPr lang="en-US" dirty="0"/>
              <a:t> Nicholas </a:t>
            </a:r>
            <a:r>
              <a:rPr lang="en-US" dirty="0" err="1"/>
              <a:t>Taleb</a:t>
            </a:r>
            <a:r>
              <a:rPr lang="en-US" dirty="0"/>
              <a:t>, </a:t>
            </a:r>
            <a:r>
              <a:rPr lang="en-US" b="1" u="sng" dirty="0"/>
              <a:t>The Black Swan</a:t>
            </a:r>
            <a:r>
              <a:rPr lang="en-US" dirty="0"/>
              <a:t>, Part 2, pp. 135-164.  Possibly make reference to other approaches to prediction and probability.</a:t>
            </a:r>
            <a:endParaRPr lang="de-DE" dirty="0"/>
          </a:p>
          <a:p>
            <a:pPr marL="0" indent="0">
              <a:buNone/>
            </a:pPr>
            <a:endParaRPr lang="de-DE" dirty="0"/>
          </a:p>
        </p:txBody>
      </p:sp>
    </p:spTree>
    <p:extLst>
      <p:ext uri="{BB962C8B-B14F-4D97-AF65-F5344CB8AC3E}">
        <p14:creationId xmlns:p14="http://schemas.microsoft.com/office/powerpoint/2010/main" val="315364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ltLang="de-DE" dirty="0"/>
              <a:t>Learning Material </a:t>
            </a:r>
            <a:r>
              <a:rPr lang="de-DE" altLang="de-DE" dirty="0" err="1"/>
              <a:t>for</a:t>
            </a:r>
            <a:r>
              <a:rPr lang="de-DE" altLang="de-DE" dirty="0"/>
              <a:t> „English </a:t>
            </a:r>
            <a:r>
              <a:rPr lang="de-DE" altLang="de-DE" dirty="0" err="1"/>
              <a:t>for</a:t>
            </a:r>
            <a:r>
              <a:rPr lang="de-DE" altLang="de-DE" dirty="0"/>
              <a:t> </a:t>
            </a:r>
            <a:r>
              <a:rPr lang="de-DE" altLang="de-DE" dirty="0" err="1"/>
              <a:t>Presentations</a:t>
            </a:r>
            <a:r>
              <a:rPr lang="de-DE" altLang="de-DE" dirty="0"/>
              <a:t>“</a:t>
            </a:r>
            <a:endParaRPr lang="de-DE" dirty="0"/>
          </a:p>
        </p:txBody>
      </p:sp>
      <p:sp>
        <p:nvSpPr>
          <p:cNvPr id="3" name="Inhaltsplatzhalter 2"/>
          <p:cNvSpPr>
            <a:spLocks noGrp="1"/>
          </p:cNvSpPr>
          <p:nvPr>
            <p:ph idx="1"/>
          </p:nvPr>
        </p:nvSpPr>
        <p:spPr/>
        <p:txBody>
          <a:bodyPr>
            <a:normAutofit/>
          </a:bodyPr>
          <a:lstStyle/>
          <a:p>
            <a:pPr marL="0" indent="0">
              <a:buNone/>
            </a:pPr>
            <a:r>
              <a:rPr lang="de-DE" altLang="de-DE" dirty="0"/>
              <a:t>Selected </a:t>
            </a:r>
            <a:r>
              <a:rPr lang="de-DE" altLang="de-DE" dirty="0" err="1"/>
              <a:t>Exercises</a:t>
            </a:r>
            <a:r>
              <a:rPr lang="de-DE" altLang="de-DE" dirty="0"/>
              <a:t> and Texts </a:t>
            </a:r>
            <a:r>
              <a:rPr lang="de-DE" altLang="de-DE" dirty="0" err="1"/>
              <a:t>from</a:t>
            </a:r>
            <a:r>
              <a:rPr lang="de-DE" altLang="de-DE" dirty="0"/>
              <a:t> </a:t>
            </a:r>
            <a:r>
              <a:rPr lang="de-DE" altLang="de-DE" dirty="0" err="1"/>
              <a:t>the</a:t>
            </a:r>
            <a:r>
              <a:rPr lang="de-DE" altLang="de-DE" dirty="0"/>
              <a:t> </a:t>
            </a:r>
            <a:r>
              <a:rPr lang="de-DE" altLang="de-DE" i="1" dirty="0"/>
              <a:t>In-Class Materials (</a:t>
            </a:r>
            <a:r>
              <a:rPr lang="de-DE" altLang="de-DE" i="1" dirty="0" err="1">
                <a:solidFill>
                  <a:srgbClr val="FF0000"/>
                </a:solidFill>
              </a:rPr>
              <a:t>as</a:t>
            </a:r>
            <a:r>
              <a:rPr lang="de-DE" altLang="de-DE" i="1" dirty="0">
                <a:solidFill>
                  <a:srgbClr val="FF0000"/>
                </a:solidFill>
              </a:rPr>
              <a:t> </a:t>
            </a:r>
            <a:r>
              <a:rPr lang="de-DE" altLang="de-DE" i="1" dirty="0" err="1">
                <a:solidFill>
                  <a:srgbClr val="FF0000"/>
                </a:solidFill>
              </a:rPr>
              <a:t>pdf</a:t>
            </a:r>
            <a:r>
              <a:rPr lang="de-DE" altLang="de-DE" i="1" dirty="0">
                <a:solidFill>
                  <a:srgbClr val="FF0000"/>
                </a:solidFill>
              </a:rPr>
              <a:t> </a:t>
            </a:r>
            <a:r>
              <a:rPr lang="de-DE" altLang="de-DE" i="1" dirty="0" err="1">
                <a:solidFill>
                  <a:srgbClr val="FF0000"/>
                </a:solidFill>
              </a:rPr>
              <a:t>download</a:t>
            </a:r>
            <a:r>
              <a:rPr lang="de-DE" altLang="de-DE" i="1" dirty="0"/>
              <a:t>)</a:t>
            </a:r>
          </a:p>
          <a:p>
            <a:pPr marL="0" indent="0">
              <a:buNone/>
            </a:pPr>
            <a:r>
              <a:rPr lang="de-DE" altLang="de-DE" dirty="0"/>
              <a:t>Selected </a:t>
            </a:r>
            <a:r>
              <a:rPr lang="de-DE" altLang="de-DE" dirty="0" err="1"/>
              <a:t>videos</a:t>
            </a:r>
            <a:r>
              <a:rPr lang="de-DE" altLang="de-DE" dirty="0"/>
              <a:t> and </a:t>
            </a:r>
            <a:r>
              <a:rPr lang="de-DE" altLang="de-DE" dirty="0" err="1"/>
              <a:t>films</a:t>
            </a:r>
            <a:r>
              <a:rPr lang="de-DE" altLang="de-DE" dirty="0"/>
              <a:t> </a:t>
            </a:r>
            <a:r>
              <a:rPr lang="de-DE" altLang="de-DE" dirty="0" err="1"/>
              <a:t>from</a:t>
            </a:r>
            <a:r>
              <a:rPr lang="de-DE" altLang="de-DE" dirty="0"/>
              <a:t> YouTube, TED and Netflix </a:t>
            </a:r>
            <a:r>
              <a:rPr lang="de-DE" altLang="de-DE" dirty="0" err="1"/>
              <a:t>shown</a:t>
            </a:r>
            <a:r>
              <a:rPr lang="de-DE" altLang="de-DE" dirty="0"/>
              <a:t> in </a:t>
            </a:r>
            <a:r>
              <a:rPr lang="de-DE" altLang="de-DE" dirty="0" err="1"/>
              <a:t>class</a:t>
            </a:r>
            <a:r>
              <a:rPr lang="de-DE" altLang="de-DE" dirty="0"/>
              <a:t> </a:t>
            </a:r>
            <a:r>
              <a:rPr lang="de-DE" altLang="de-DE" dirty="0" err="1"/>
              <a:t>with</a:t>
            </a:r>
            <a:r>
              <a:rPr lang="de-DE" altLang="de-DE" dirty="0"/>
              <a:t> </a:t>
            </a:r>
            <a:r>
              <a:rPr lang="de-DE" altLang="de-DE" dirty="0" err="1"/>
              <a:t>worksheets</a:t>
            </a:r>
            <a:r>
              <a:rPr lang="de-DE" altLang="de-DE" dirty="0"/>
              <a:t>.  These </a:t>
            </a:r>
            <a:r>
              <a:rPr lang="de-DE" altLang="de-DE" dirty="0" err="1"/>
              <a:t>are</a:t>
            </a:r>
            <a:r>
              <a:rPr lang="de-DE" altLang="de-DE" dirty="0"/>
              <a:t> </a:t>
            </a:r>
            <a:r>
              <a:rPr lang="de-DE" altLang="de-DE" dirty="0" err="1"/>
              <a:t>videos</a:t>
            </a:r>
            <a:r>
              <a:rPr lang="de-DE" altLang="de-DE" dirty="0"/>
              <a:t> </a:t>
            </a:r>
            <a:r>
              <a:rPr lang="de-DE" altLang="de-DE" dirty="0" err="1"/>
              <a:t>of</a:t>
            </a:r>
            <a:r>
              <a:rPr lang="de-DE" altLang="de-DE" dirty="0"/>
              <a:t> </a:t>
            </a:r>
            <a:r>
              <a:rPr lang="de-DE" altLang="de-DE" dirty="0" err="1"/>
              <a:t>presentations</a:t>
            </a:r>
            <a:r>
              <a:rPr lang="de-DE" altLang="de-DE" dirty="0"/>
              <a:t> </a:t>
            </a:r>
            <a:r>
              <a:rPr lang="de-DE" altLang="de-DE" dirty="0" err="1"/>
              <a:t>by</a:t>
            </a:r>
            <a:r>
              <a:rPr lang="de-DE" altLang="de-DE" dirty="0"/>
              <a:t> </a:t>
            </a:r>
            <a:r>
              <a:rPr lang="de-DE" altLang="de-DE" dirty="0" err="1"/>
              <a:t>professionals</a:t>
            </a:r>
            <a:r>
              <a:rPr lang="de-DE" altLang="de-DE" dirty="0"/>
              <a:t> in </a:t>
            </a:r>
            <a:r>
              <a:rPr lang="de-DE" altLang="de-DE" dirty="0" err="1"/>
              <a:t>finance</a:t>
            </a:r>
            <a:r>
              <a:rPr lang="de-DE" altLang="de-DE" dirty="0"/>
              <a:t> and </a:t>
            </a:r>
            <a:r>
              <a:rPr lang="de-DE" altLang="de-DE" dirty="0" err="1"/>
              <a:t>investing</a:t>
            </a:r>
            <a:r>
              <a:rPr lang="de-DE" altLang="de-DE" dirty="0"/>
              <a:t> and also </a:t>
            </a:r>
            <a:r>
              <a:rPr lang="de-DE" altLang="de-DE" dirty="0" err="1"/>
              <a:t>videos</a:t>
            </a:r>
            <a:r>
              <a:rPr lang="de-DE" altLang="de-DE" dirty="0"/>
              <a:t> </a:t>
            </a:r>
            <a:r>
              <a:rPr lang="de-DE" altLang="de-DE" dirty="0" err="1"/>
              <a:t>of</a:t>
            </a:r>
            <a:r>
              <a:rPr lang="de-DE" altLang="de-DE" dirty="0"/>
              <a:t> </a:t>
            </a:r>
            <a:r>
              <a:rPr lang="de-DE" altLang="de-DE" dirty="0" err="1"/>
              <a:t>presentations</a:t>
            </a:r>
            <a:r>
              <a:rPr lang="de-DE" altLang="de-DE" dirty="0"/>
              <a:t> </a:t>
            </a:r>
            <a:r>
              <a:rPr lang="de-DE" altLang="de-DE" dirty="0" err="1"/>
              <a:t>about</a:t>
            </a:r>
            <a:r>
              <a:rPr lang="de-DE" altLang="de-DE" dirty="0"/>
              <a:t> </a:t>
            </a:r>
            <a:r>
              <a:rPr lang="de-DE" altLang="de-DE" dirty="0" err="1"/>
              <a:t>fintech</a:t>
            </a:r>
            <a:r>
              <a:rPr lang="de-DE" altLang="de-DE" dirty="0"/>
              <a:t> </a:t>
            </a:r>
            <a:r>
              <a:rPr lang="de-DE" altLang="de-DE" dirty="0" err="1"/>
              <a:t>start-ups</a:t>
            </a:r>
            <a:r>
              <a:rPr lang="de-DE" altLang="de-DE" dirty="0"/>
              <a:t> and </a:t>
            </a:r>
            <a:r>
              <a:rPr lang="de-DE" altLang="de-DE" dirty="0" err="1"/>
              <a:t>established</a:t>
            </a:r>
            <a:r>
              <a:rPr lang="de-DE" altLang="de-DE" dirty="0"/>
              <a:t> </a:t>
            </a:r>
            <a:r>
              <a:rPr lang="de-DE" altLang="de-DE" dirty="0" err="1"/>
              <a:t>finance</a:t>
            </a:r>
            <a:r>
              <a:rPr lang="de-DE" altLang="de-DE" dirty="0"/>
              <a:t> </a:t>
            </a:r>
            <a:r>
              <a:rPr lang="de-DE" altLang="de-DE" dirty="0" err="1"/>
              <a:t>companies</a:t>
            </a:r>
            <a:r>
              <a:rPr lang="de-DE" altLang="de-DE" dirty="0"/>
              <a:t>.</a:t>
            </a:r>
            <a:endParaRPr lang="de-DE" altLang="de-DE" i="1" dirty="0"/>
          </a:p>
          <a:p>
            <a:pPr marL="0" indent="0">
              <a:buNone/>
            </a:pPr>
            <a:endParaRPr lang="de-DE" dirty="0"/>
          </a:p>
        </p:txBody>
      </p:sp>
    </p:spTree>
    <p:extLst>
      <p:ext uri="{BB962C8B-B14F-4D97-AF65-F5344CB8AC3E}">
        <p14:creationId xmlns:p14="http://schemas.microsoft.com/office/powerpoint/2010/main" val="4209665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Curricula </a:t>
            </a:r>
            <a:r>
              <a:rPr lang="de-DE" dirty="0" err="1"/>
              <a:t>for</a:t>
            </a:r>
            <a:r>
              <a:rPr lang="de-DE" dirty="0"/>
              <a:t> „English </a:t>
            </a:r>
            <a:r>
              <a:rPr lang="de-DE" dirty="0" err="1"/>
              <a:t>for</a:t>
            </a:r>
            <a:r>
              <a:rPr lang="de-DE" dirty="0"/>
              <a:t> </a:t>
            </a:r>
            <a:r>
              <a:rPr lang="de-DE" dirty="0" err="1"/>
              <a:t>Presentations</a:t>
            </a:r>
            <a:r>
              <a:rPr lang="de-DE" dirty="0"/>
              <a:t>“</a:t>
            </a:r>
          </a:p>
        </p:txBody>
      </p:sp>
      <p:sp>
        <p:nvSpPr>
          <p:cNvPr id="3" name="Inhaltsplatzhalter 2"/>
          <p:cNvSpPr>
            <a:spLocks noGrp="1"/>
          </p:cNvSpPr>
          <p:nvPr>
            <p:ph idx="1"/>
          </p:nvPr>
        </p:nvSpPr>
        <p:spPr/>
        <p:txBody>
          <a:bodyPr>
            <a:normAutofit lnSpcReduction="10000"/>
          </a:bodyPr>
          <a:lstStyle/>
          <a:p>
            <a:pPr marL="0" indent="0">
              <a:buNone/>
            </a:pPr>
            <a:r>
              <a:rPr lang="de-DE" b="1" dirty="0"/>
              <a:t>Unit 1 </a:t>
            </a:r>
            <a:r>
              <a:rPr lang="de-DE" b="1" dirty="0" err="1"/>
              <a:t>What</a:t>
            </a:r>
            <a:r>
              <a:rPr lang="de-DE" b="1" dirty="0"/>
              <a:t> </a:t>
            </a:r>
            <a:r>
              <a:rPr lang="de-DE" b="1" dirty="0" err="1"/>
              <a:t>is</a:t>
            </a:r>
            <a:r>
              <a:rPr lang="de-DE" b="1" dirty="0"/>
              <a:t> Banking / Retail Banking</a:t>
            </a:r>
          </a:p>
          <a:p>
            <a:pPr marL="0" indent="0">
              <a:buNone/>
            </a:pPr>
            <a:r>
              <a:rPr lang="de-DE" b="1" dirty="0"/>
              <a:t>Unit 2 Banking </a:t>
            </a:r>
            <a:r>
              <a:rPr lang="de-DE" b="1" dirty="0" err="1"/>
              <a:t>Institutions</a:t>
            </a:r>
            <a:r>
              <a:rPr lang="de-DE" b="1" dirty="0"/>
              <a:t> / </a:t>
            </a:r>
            <a:r>
              <a:rPr lang="de-DE" b="1" dirty="0" err="1"/>
              <a:t>Fintech</a:t>
            </a:r>
            <a:endParaRPr lang="de-DE" b="1" dirty="0"/>
          </a:p>
          <a:p>
            <a:pPr marL="0" indent="0">
              <a:buNone/>
            </a:pPr>
            <a:r>
              <a:rPr lang="de-DE" b="1" dirty="0"/>
              <a:t>Unit 3 Bank Performance / New Business Performance</a:t>
            </a:r>
          </a:p>
          <a:p>
            <a:pPr marL="0" indent="0">
              <a:buNone/>
            </a:pPr>
            <a:r>
              <a:rPr lang="de-DE" b="1" dirty="0" err="1"/>
              <a:t>Presentation</a:t>
            </a:r>
            <a:r>
              <a:rPr lang="de-DE" b="1" dirty="0"/>
              <a:t> Workshop #1</a:t>
            </a:r>
          </a:p>
          <a:p>
            <a:pPr marL="0" indent="0">
              <a:buNone/>
            </a:pPr>
            <a:r>
              <a:rPr lang="de-DE" b="1" dirty="0" err="1"/>
              <a:t>Presentation</a:t>
            </a:r>
            <a:r>
              <a:rPr lang="de-DE" b="1" dirty="0"/>
              <a:t>  Workshop #2</a:t>
            </a:r>
          </a:p>
          <a:p>
            <a:pPr marL="0" indent="0">
              <a:buNone/>
            </a:pPr>
            <a:r>
              <a:rPr lang="de-DE" b="1" dirty="0" err="1"/>
              <a:t>Presentation</a:t>
            </a:r>
            <a:r>
              <a:rPr lang="de-DE" b="1" dirty="0"/>
              <a:t> Workshop #3</a:t>
            </a:r>
          </a:p>
          <a:p>
            <a:pPr marL="0" indent="0">
              <a:buNone/>
            </a:pPr>
            <a:r>
              <a:rPr lang="de-DE" b="1" dirty="0" err="1"/>
              <a:t>Presentation</a:t>
            </a:r>
            <a:r>
              <a:rPr lang="de-DE" b="1" dirty="0"/>
              <a:t> Workshop #4</a:t>
            </a:r>
          </a:p>
        </p:txBody>
      </p:sp>
    </p:spTree>
    <p:extLst>
      <p:ext uri="{BB962C8B-B14F-4D97-AF65-F5344CB8AC3E}">
        <p14:creationId xmlns:p14="http://schemas.microsoft.com/office/powerpoint/2010/main" val="2308567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644785-76F7-4229-BD08-23E4522D1D88}"/>
              </a:ext>
            </a:extLst>
          </p:cNvPr>
          <p:cNvSpPr>
            <a:spLocks noGrp="1"/>
          </p:cNvSpPr>
          <p:nvPr>
            <p:ph type="title"/>
          </p:nvPr>
        </p:nvSpPr>
        <p:spPr/>
        <p:txBody>
          <a:bodyPr/>
          <a:lstStyle/>
          <a:p>
            <a:r>
              <a:rPr lang="de-DE" altLang="de-DE" dirty="0"/>
              <a:t>Form </a:t>
            </a:r>
            <a:r>
              <a:rPr lang="de-DE" altLang="de-DE" dirty="0" err="1"/>
              <a:t>of</a:t>
            </a:r>
            <a:r>
              <a:rPr lang="de-DE" altLang="de-DE" dirty="0"/>
              <a:t> </a:t>
            </a:r>
            <a:r>
              <a:rPr lang="de-DE" altLang="de-DE" dirty="0" err="1"/>
              <a:t>Classes</a:t>
            </a:r>
            <a:r>
              <a:rPr lang="de-DE" altLang="de-DE" dirty="0"/>
              <a:t> </a:t>
            </a:r>
            <a:r>
              <a:rPr lang="de-DE" altLang="de-DE" dirty="0" err="1"/>
              <a:t>for</a:t>
            </a:r>
            <a:r>
              <a:rPr lang="de-DE" altLang="de-DE" dirty="0"/>
              <a:t> </a:t>
            </a:r>
            <a:r>
              <a:rPr lang="de-DE" altLang="de-DE" dirty="0" err="1"/>
              <a:t>EfP</a:t>
            </a:r>
            <a:endParaRPr lang="de-DE" dirty="0"/>
          </a:p>
        </p:txBody>
      </p:sp>
      <p:sp>
        <p:nvSpPr>
          <p:cNvPr id="3" name="Inhaltsplatzhalter 2">
            <a:extLst>
              <a:ext uri="{FF2B5EF4-FFF2-40B4-BE49-F238E27FC236}">
                <a16:creationId xmlns:a16="http://schemas.microsoft.com/office/drawing/2014/main" id="{6C9629D7-C2B6-407E-B7E5-90D373DE2D38}"/>
              </a:ext>
            </a:extLst>
          </p:cNvPr>
          <p:cNvSpPr>
            <a:spLocks noGrp="1"/>
          </p:cNvSpPr>
          <p:nvPr>
            <p:ph idx="1"/>
          </p:nvPr>
        </p:nvSpPr>
        <p:spPr/>
        <p:txBody>
          <a:bodyPr/>
          <a:lstStyle/>
          <a:p>
            <a:pPr marL="0" indent="0">
              <a:buNone/>
            </a:pPr>
            <a:r>
              <a:rPr lang="de-DE" b="1" u="sng" dirty="0"/>
              <a:t>Project-</a:t>
            </a:r>
            <a:r>
              <a:rPr lang="de-DE" b="1" u="sng" dirty="0" err="1"/>
              <a:t>Based</a:t>
            </a:r>
            <a:r>
              <a:rPr lang="de-DE" b="1" u="sng" dirty="0"/>
              <a:t> Learning (PBL) Description </a:t>
            </a:r>
            <a:r>
              <a:rPr lang="de-DE" dirty="0" err="1"/>
              <a:t>Students</a:t>
            </a:r>
            <a:r>
              <a:rPr lang="de-DE" dirty="0"/>
              <a:t> </a:t>
            </a:r>
            <a:r>
              <a:rPr lang="de-DE" dirty="0" err="1"/>
              <a:t>work</a:t>
            </a:r>
            <a:r>
              <a:rPr lang="de-DE" dirty="0"/>
              <a:t> on </a:t>
            </a:r>
            <a:r>
              <a:rPr lang="de-DE" dirty="0" err="1"/>
              <a:t>complex</a:t>
            </a:r>
            <a:r>
              <a:rPr lang="de-DE" dirty="0"/>
              <a:t>, real-</a:t>
            </a:r>
            <a:r>
              <a:rPr lang="de-DE" dirty="0" err="1"/>
              <a:t>world</a:t>
            </a:r>
            <a:r>
              <a:rPr lang="de-DE" dirty="0"/>
              <a:t> </a:t>
            </a:r>
            <a:r>
              <a:rPr lang="de-DE" dirty="0" err="1"/>
              <a:t>projects</a:t>
            </a:r>
            <a:r>
              <a:rPr lang="de-DE" dirty="0"/>
              <a:t> </a:t>
            </a:r>
            <a:r>
              <a:rPr lang="de-DE" dirty="0" err="1"/>
              <a:t>over</a:t>
            </a:r>
            <a:r>
              <a:rPr lang="de-DE" dirty="0"/>
              <a:t> </a:t>
            </a:r>
            <a:r>
              <a:rPr lang="de-DE" dirty="0" err="1"/>
              <a:t>extended</a:t>
            </a:r>
            <a:r>
              <a:rPr lang="de-DE" dirty="0"/>
              <a:t> </a:t>
            </a:r>
            <a:r>
              <a:rPr lang="de-DE" dirty="0" err="1"/>
              <a:t>periods</a:t>
            </a:r>
            <a:r>
              <a:rPr lang="de-DE" dirty="0"/>
              <a:t>, </a:t>
            </a:r>
            <a:r>
              <a:rPr lang="de-DE" dirty="0" err="1"/>
              <a:t>using</a:t>
            </a:r>
            <a:r>
              <a:rPr lang="de-DE" dirty="0"/>
              <a:t> </a:t>
            </a:r>
            <a:r>
              <a:rPr lang="de-DE" dirty="0" err="1"/>
              <a:t>the</a:t>
            </a:r>
            <a:r>
              <a:rPr lang="de-DE" dirty="0"/>
              <a:t> </a:t>
            </a:r>
            <a:r>
              <a:rPr lang="de-DE" dirty="0" err="1"/>
              <a:t>target</a:t>
            </a:r>
            <a:r>
              <a:rPr lang="de-DE" dirty="0"/>
              <a:t> </a:t>
            </a:r>
            <a:r>
              <a:rPr lang="de-DE" dirty="0" err="1"/>
              <a:t>language</a:t>
            </a:r>
            <a:r>
              <a:rPr lang="de-DE" dirty="0"/>
              <a:t> </a:t>
            </a:r>
            <a:r>
              <a:rPr lang="de-DE" dirty="0" err="1"/>
              <a:t>to</a:t>
            </a:r>
            <a:r>
              <a:rPr lang="de-DE" dirty="0"/>
              <a:t> </a:t>
            </a:r>
            <a:r>
              <a:rPr lang="de-DE" dirty="0" err="1"/>
              <a:t>research</a:t>
            </a:r>
            <a:r>
              <a:rPr lang="de-DE" dirty="0"/>
              <a:t>, </a:t>
            </a:r>
            <a:r>
              <a:rPr lang="de-DE" dirty="0" err="1"/>
              <a:t>collaborate</a:t>
            </a:r>
            <a:r>
              <a:rPr lang="de-DE" dirty="0"/>
              <a:t>, and </a:t>
            </a:r>
            <a:r>
              <a:rPr lang="de-DE" dirty="0" err="1"/>
              <a:t>present</a:t>
            </a:r>
            <a:r>
              <a:rPr lang="de-DE" dirty="0"/>
              <a:t> </a:t>
            </a:r>
            <a:r>
              <a:rPr lang="de-DE" dirty="0" err="1"/>
              <a:t>their</a:t>
            </a:r>
            <a:r>
              <a:rPr lang="de-DE" dirty="0"/>
              <a:t> </a:t>
            </a:r>
            <a:r>
              <a:rPr lang="de-DE" dirty="0" err="1"/>
              <a:t>findings</a:t>
            </a:r>
            <a:r>
              <a:rPr lang="de-DE" dirty="0"/>
              <a:t>. The </a:t>
            </a:r>
            <a:r>
              <a:rPr lang="de-DE" dirty="0" err="1"/>
              <a:t>language</a:t>
            </a:r>
            <a:r>
              <a:rPr lang="de-DE" dirty="0"/>
              <a:t> </a:t>
            </a:r>
            <a:r>
              <a:rPr lang="de-DE" dirty="0" err="1"/>
              <a:t>becomes</a:t>
            </a:r>
            <a:r>
              <a:rPr lang="de-DE" dirty="0"/>
              <a:t> a </a:t>
            </a:r>
            <a:r>
              <a:rPr lang="de-DE" dirty="0" err="1"/>
              <a:t>tool</a:t>
            </a:r>
            <a:r>
              <a:rPr lang="de-DE" dirty="0"/>
              <a:t> </a:t>
            </a:r>
            <a:r>
              <a:rPr lang="de-DE" dirty="0" err="1"/>
              <a:t>for</a:t>
            </a:r>
            <a:r>
              <a:rPr lang="de-DE" dirty="0"/>
              <a:t> </a:t>
            </a:r>
            <a:r>
              <a:rPr lang="de-DE" dirty="0" err="1"/>
              <a:t>achieving</a:t>
            </a:r>
            <a:r>
              <a:rPr lang="de-DE" dirty="0"/>
              <a:t> tangible </a:t>
            </a:r>
            <a:r>
              <a:rPr lang="de-DE" dirty="0" err="1"/>
              <a:t>goals</a:t>
            </a:r>
            <a:r>
              <a:rPr lang="de-DE" dirty="0"/>
              <a:t>, such </a:t>
            </a:r>
            <a:r>
              <a:rPr lang="de-DE" dirty="0" err="1"/>
              <a:t>as</a:t>
            </a:r>
            <a:r>
              <a:rPr lang="de-DE" dirty="0"/>
              <a:t> </a:t>
            </a:r>
            <a:r>
              <a:rPr lang="de-DE" dirty="0" err="1"/>
              <a:t>creating</a:t>
            </a:r>
            <a:r>
              <a:rPr lang="de-DE" dirty="0"/>
              <a:t> a </a:t>
            </a:r>
            <a:r>
              <a:rPr lang="de-DE" dirty="0" err="1"/>
              <a:t>product</a:t>
            </a:r>
            <a:r>
              <a:rPr lang="de-DE" dirty="0"/>
              <a:t>, </a:t>
            </a:r>
            <a:r>
              <a:rPr lang="de-DE" dirty="0" err="1"/>
              <a:t>event</a:t>
            </a:r>
            <a:r>
              <a:rPr lang="de-DE" dirty="0"/>
              <a:t>, </a:t>
            </a:r>
            <a:r>
              <a:rPr lang="de-DE" dirty="0" err="1"/>
              <a:t>or</a:t>
            </a:r>
            <a:r>
              <a:rPr lang="de-DE" dirty="0"/>
              <a:t> </a:t>
            </a:r>
            <a:r>
              <a:rPr lang="de-DE" dirty="0" err="1"/>
              <a:t>publication</a:t>
            </a:r>
            <a:r>
              <a:rPr lang="de-DE" dirty="0"/>
              <a:t>.</a:t>
            </a:r>
          </a:p>
          <a:p>
            <a:pPr marL="0" indent="0">
              <a:buNone/>
            </a:pPr>
            <a:endParaRPr lang="de-DE" dirty="0"/>
          </a:p>
        </p:txBody>
      </p:sp>
    </p:spTree>
    <p:extLst>
      <p:ext uri="{BB962C8B-B14F-4D97-AF65-F5344CB8AC3E}">
        <p14:creationId xmlns:p14="http://schemas.microsoft.com/office/powerpoint/2010/main" val="96378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Kick-Off Topics </a:t>
            </a:r>
          </a:p>
        </p:txBody>
      </p:sp>
      <p:sp>
        <p:nvSpPr>
          <p:cNvPr id="3" name="Inhaltsplatzhalter 2"/>
          <p:cNvSpPr>
            <a:spLocks noGrp="1"/>
          </p:cNvSpPr>
          <p:nvPr>
            <p:ph idx="1"/>
          </p:nvPr>
        </p:nvSpPr>
        <p:spPr/>
        <p:txBody>
          <a:bodyPr>
            <a:normAutofit lnSpcReduction="10000"/>
          </a:bodyPr>
          <a:lstStyle/>
          <a:p>
            <a:r>
              <a:rPr lang="de-DE" dirty="0"/>
              <a:t>Welcome</a:t>
            </a:r>
          </a:p>
          <a:p>
            <a:r>
              <a:rPr lang="de-DE" dirty="0"/>
              <a:t>Course Schedule</a:t>
            </a:r>
          </a:p>
          <a:p>
            <a:r>
              <a:rPr lang="de-DE" dirty="0"/>
              <a:t>Course </a:t>
            </a:r>
            <a:r>
              <a:rPr lang="de-DE" dirty="0" err="1"/>
              <a:t>Prerequisites</a:t>
            </a:r>
            <a:endParaRPr lang="de-DE" dirty="0"/>
          </a:p>
          <a:p>
            <a:r>
              <a:rPr lang="de-DE" dirty="0"/>
              <a:t>C1 Level: </a:t>
            </a:r>
            <a:r>
              <a:rPr lang="de-DE" dirty="0" err="1"/>
              <a:t>What</a:t>
            </a:r>
            <a:r>
              <a:rPr lang="de-DE" dirty="0"/>
              <a:t> </a:t>
            </a:r>
            <a:r>
              <a:rPr lang="de-DE" dirty="0" err="1"/>
              <a:t>it</a:t>
            </a:r>
            <a:r>
              <a:rPr lang="de-DE" dirty="0"/>
              <a:t> </a:t>
            </a:r>
            <a:r>
              <a:rPr lang="de-DE" dirty="0" err="1"/>
              <a:t>Means</a:t>
            </a:r>
            <a:endParaRPr lang="de-DE" dirty="0"/>
          </a:p>
          <a:p>
            <a:r>
              <a:rPr lang="de-DE" dirty="0" err="1"/>
              <a:t>Entrance</a:t>
            </a:r>
            <a:r>
              <a:rPr lang="de-DE" dirty="0"/>
              <a:t> </a:t>
            </a:r>
            <a:r>
              <a:rPr lang="de-DE" dirty="0" err="1"/>
              <a:t>Exam</a:t>
            </a:r>
            <a:endParaRPr lang="de-DE" dirty="0"/>
          </a:p>
          <a:p>
            <a:r>
              <a:rPr lang="de-DE" dirty="0"/>
              <a:t>Course </a:t>
            </a:r>
            <a:r>
              <a:rPr lang="de-DE" dirty="0" err="1"/>
              <a:t>Grading</a:t>
            </a:r>
            <a:r>
              <a:rPr lang="de-DE" dirty="0"/>
              <a:t> System</a:t>
            </a:r>
          </a:p>
          <a:p>
            <a:r>
              <a:rPr lang="de-DE" dirty="0"/>
              <a:t>Forms </a:t>
            </a:r>
            <a:r>
              <a:rPr lang="de-DE" dirty="0" err="1"/>
              <a:t>of</a:t>
            </a:r>
            <a:r>
              <a:rPr lang="de-DE" dirty="0"/>
              <a:t> </a:t>
            </a:r>
            <a:r>
              <a:rPr lang="de-DE" dirty="0" err="1"/>
              <a:t>Classes</a:t>
            </a:r>
            <a:endParaRPr lang="de-DE" dirty="0"/>
          </a:p>
          <a:p>
            <a:r>
              <a:rPr lang="de-DE" dirty="0" err="1"/>
              <a:t>Program</a:t>
            </a:r>
            <a:r>
              <a:rPr lang="de-DE" dirty="0"/>
              <a:t> Deadlines </a:t>
            </a:r>
            <a:r>
              <a:rPr lang="de-DE" dirty="0" err="1"/>
              <a:t>and</a:t>
            </a:r>
            <a:r>
              <a:rPr lang="de-DE" dirty="0"/>
              <a:t> Dates</a:t>
            </a:r>
          </a:p>
          <a:p>
            <a:endParaRPr lang="de-DE" dirty="0"/>
          </a:p>
        </p:txBody>
      </p:sp>
    </p:spTree>
    <p:extLst>
      <p:ext uri="{BB962C8B-B14F-4D97-AF65-F5344CB8AC3E}">
        <p14:creationId xmlns:p14="http://schemas.microsoft.com/office/powerpoint/2010/main" val="1654905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ltLang="de-DE" dirty="0"/>
              <a:t>„</a:t>
            </a:r>
            <a:r>
              <a:rPr lang="de-DE" altLang="de-DE" sz="3600" dirty="0"/>
              <a:t>English </a:t>
            </a:r>
            <a:r>
              <a:rPr lang="de-DE" altLang="de-DE" sz="3600" dirty="0" err="1"/>
              <a:t>for</a:t>
            </a:r>
            <a:r>
              <a:rPr lang="de-DE" altLang="de-DE" sz="3600" dirty="0"/>
              <a:t> </a:t>
            </a:r>
            <a:r>
              <a:rPr lang="de-DE" altLang="de-DE" sz="3600" dirty="0" err="1"/>
              <a:t>Presentations</a:t>
            </a:r>
            <a:r>
              <a:rPr lang="de-DE" altLang="de-DE" sz="3600" dirty="0"/>
              <a:t>“: Group Project (Sample </a:t>
            </a:r>
            <a:r>
              <a:rPr lang="de-DE" altLang="de-DE" sz="3600" dirty="0" err="1"/>
              <a:t>from</a:t>
            </a:r>
            <a:r>
              <a:rPr lang="de-DE" altLang="de-DE" sz="3600" dirty="0"/>
              <a:t> </a:t>
            </a:r>
            <a:r>
              <a:rPr lang="de-DE" altLang="de-DE" sz="3600" dirty="0" err="1"/>
              <a:t>Previous</a:t>
            </a:r>
            <a:r>
              <a:rPr lang="de-DE" altLang="de-DE" sz="3600" dirty="0"/>
              <a:t> Semester)</a:t>
            </a:r>
            <a:endParaRPr lang="de-DE" sz="3600" dirty="0"/>
          </a:p>
        </p:txBody>
      </p:sp>
      <p:sp>
        <p:nvSpPr>
          <p:cNvPr id="3" name="Inhaltsplatzhalter 2"/>
          <p:cNvSpPr>
            <a:spLocks noGrp="1"/>
          </p:cNvSpPr>
          <p:nvPr>
            <p:ph idx="1"/>
          </p:nvPr>
        </p:nvSpPr>
        <p:spPr/>
        <p:txBody>
          <a:bodyPr>
            <a:normAutofit fontScale="55000" lnSpcReduction="20000"/>
          </a:bodyPr>
          <a:lstStyle/>
          <a:p>
            <a:pPr marL="0" indent="0">
              <a:buNone/>
            </a:pPr>
            <a:r>
              <a:rPr lang="en-US" dirty="0"/>
              <a:t>General Topic: </a:t>
            </a:r>
            <a:r>
              <a:rPr lang="en-US" b="1" dirty="0"/>
              <a:t>New Banking Services and Fintech </a:t>
            </a:r>
            <a:endParaRPr lang="de-DE" dirty="0"/>
          </a:p>
          <a:p>
            <a:pPr marL="0" indent="0">
              <a:buNone/>
            </a:pPr>
            <a:r>
              <a:rPr lang="en-US" dirty="0"/>
              <a:t>Since the internet revolution and the mobile internet revolution, financial technology has grown explosively, and </a:t>
            </a:r>
            <a:r>
              <a:rPr lang="en-US" dirty="0" err="1"/>
              <a:t>fintech</a:t>
            </a:r>
            <a:r>
              <a:rPr lang="en-US" dirty="0"/>
              <a:t>, which originally referred to computer technology applied to the back office of banks or trading firms, now describes a wide variety of technological interventions into personal and commercial finance.  One third of consumers use at least two or more </a:t>
            </a:r>
            <a:r>
              <a:rPr lang="en-US" dirty="0" err="1"/>
              <a:t>fintech</a:t>
            </a:r>
            <a:r>
              <a:rPr lang="en-US" dirty="0"/>
              <a:t> services and investment in the </a:t>
            </a:r>
            <a:r>
              <a:rPr lang="en-US" dirty="0" err="1"/>
              <a:t>fintech</a:t>
            </a:r>
            <a:r>
              <a:rPr lang="en-US" dirty="0"/>
              <a:t> sector has expanded enormously in the last ten years.  </a:t>
            </a:r>
            <a:endParaRPr lang="de-DE" dirty="0"/>
          </a:p>
          <a:p>
            <a:pPr marL="0" indent="0">
              <a:buNone/>
            </a:pPr>
            <a:r>
              <a:rPr lang="en-US" dirty="0"/>
              <a:t>For this assignment you are asked to pick a specific topic inside the world of new banking services and </a:t>
            </a:r>
            <a:r>
              <a:rPr lang="en-US" dirty="0" err="1"/>
              <a:t>fintech</a:t>
            </a:r>
            <a:r>
              <a:rPr lang="en-US" dirty="0"/>
              <a:t>.  You might choose something like the following:</a:t>
            </a:r>
            <a:endParaRPr lang="de-DE" dirty="0"/>
          </a:p>
          <a:p>
            <a:pPr marL="0" indent="0">
              <a:buNone/>
            </a:pPr>
            <a:r>
              <a:rPr lang="en-US" dirty="0"/>
              <a:t>     	*  New Products and Services (contactless payment, electronic funds transfer, iPhone/selfie/bank-in-a-box ATMs, mobile banking and trading apps, mobile wallets, Apple/Ali Pay, cryptocurrencies, </a:t>
            </a:r>
            <a:r>
              <a:rPr lang="en-US" dirty="0" err="1"/>
              <a:t>robo</a:t>
            </a:r>
            <a:r>
              <a:rPr lang="en-US" dirty="0"/>
              <a:t>-advisors, crowdfunding, P2P lending, data-driven lending, etc.)</a:t>
            </a:r>
            <a:endParaRPr lang="de-DE" dirty="0"/>
          </a:p>
          <a:p>
            <a:pPr marL="0" indent="0">
              <a:buNone/>
            </a:pPr>
            <a:r>
              <a:rPr lang="en-US" dirty="0"/>
              <a:t>	* New Banking or Financial Service Companies (Link, Square, N26, </a:t>
            </a:r>
            <a:r>
              <a:rPr lang="en-US" dirty="0" err="1"/>
              <a:t>Transferwise</a:t>
            </a:r>
            <a:r>
              <a:rPr lang="en-US" dirty="0"/>
              <a:t>, </a:t>
            </a:r>
            <a:r>
              <a:rPr lang="en-US" dirty="0" err="1"/>
              <a:t>Trussle</a:t>
            </a:r>
            <a:r>
              <a:rPr lang="en-US" dirty="0"/>
              <a:t>, Prospect, </a:t>
            </a:r>
            <a:r>
              <a:rPr lang="en-US" dirty="0" err="1"/>
              <a:t>Zopa</a:t>
            </a:r>
            <a:r>
              <a:rPr lang="en-US" dirty="0"/>
              <a:t>, </a:t>
            </a:r>
            <a:r>
              <a:rPr lang="en-US" dirty="0" err="1"/>
              <a:t>inVenture</a:t>
            </a:r>
            <a:r>
              <a:rPr lang="en-US" dirty="0"/>
              <a:t>, Lending Club, On Deck, etc.). </a:t>
            </a:r>
            <a:endParaRPr lang="de-DE" dirty="0"/>
          </a:p>
          <a:p>
            <a:pPr marL="0" indent="0">
              <a:buNone/>
            </a:pPr>
            <a:r>
              <a:rPr lang="en-US" dirty="0"/>
              <a:t>	*  Historical: history of </a:t>
            </a:r>
            <a:r>
              <a:rPr lang="en-US" dirty="0" err="1"/>
              <a:t>fintech</a:t>
            </a:r>
            <a:r>
              <a:rPr lang="en-US" dirty="0"/>
              <a:t> or some development in it.</a:t>
            </a:r>
            <a:endParaRPr lang="de-DE" dirty="0"/>
          </a:p>
          <a:p>
            <a:pPr marL="0" indent="0">
              <a:buNone/>
            </a:pPr>
            <a:r>
              <a:rPr lang="en-US" dirty="0"/>
              <a:t>	* Systematic and technological aspects of </a:t>
            </a:r>
            <a:r>
              <a:rPr lang="en-US" dirty="0" err="1"/>
              <a:t>fintech</a:t>
            </a:r>
            <a:r>
              <a:rPr lang="en-US" dirty="0"/>
              <a:t>  (</a:t>
            </a:r>
            <a:r>
              <a:rPr lang="en-US" dirty="0" err="1"/>
              <a:t>blockchain</a:t>
            </a:r>
            <a:r>
              <a:rPr lang="en-US" dirty="0"/>
              <a:t> technology, </a:t>
            </a:r>
            <a:r>
              <a:rPr lang="en-US" dirty="0" err="1"/>
              <a:t>regtech</a:t>
            </a:r>
            <a:r>
              <a:rPr lang="en-US" dirty="0"/>
              <a:t>, etc.) </a:t>
            </a:r>
            <a:endParaRPr lang="de-DE" dirty="0"/>
          </a:p>
        </p:txBody>
      </p:sp>
    </p:spTree>
    <p:extLst>
      <p:ext uri="{BB962C8B-B14F-4D97-AF65-F5344CB8AC3E}">
        <p14:creationId xmlns:p14="http://schemas.microsoft.com/office/powerpoint/2010/main" val="931575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How</a:t>
            </a:r>
            <a:r>
              <a:rPr lang="de-DE" dirty="0"/>
              <a:t> </a:t>
            </a:r>
            <a:r>
              <a:rPr lang="de-DE" dirty="0" err="1"/>
              <a:t>to</a:t>
            </a:r>
            <a:r>
              <a:rPr lang="de-DE" dirty="0"/>
              <a:t> Do </a:t>
            </a:r>
            <a:r>
              <a:rPr lang="de-DE" dirty="0" err="1"/>
              <a:t>the</a:t>
            </a:r>
            <a:r>
              <a:rPr lang="de-DE" dirty="0"/>
              <a:t> Group Work in „English </a:t>
            </a:r>
            <a:r>
              <a:rPr lang="de-DE" dirty="0" err="1"/>
              <a:t>for</a:t>
            </a:r>
            <a:r>
              <a:rPr lang="de-DE" dirty="0"/>
              <a:t> </a:t>
            </a:r>
            <a:r>
              <a:rPr lang="de-DE" dirty="0" err="1"/>
              <a:t>Presentations</a:t>
            </a:r>
            <a:r>
              <a:rPr lang="de-DE" dirty="0"/>
              <a:t>“</a:t>
            </a:r>
          </a:p>
        </p:txBody>
      </p:sp>
      <p:sp>
        <p:nvSpPr>
          <p:cNvPr id="3" name="Inhaltsplatzhalter 2"/>
          <p:cNvSpPr>
            <a:spLocks noGrp="1"/>
          </p:cNvSpPr>
          <p:nvPr>
            <p:ph idx="1"/>
          </p:nvPr>
        </p:nvSpPr>
        <p:spPr/>
        <p:txBody>
          <a:bodyPr>
            <a:normAutofit fontScale="55000" lnSpcReduction="20000"/>
          </a:bodyPr>
          <a:lstStyle/>
          <a:p>
            <a:pPr marL="0" indent="0">
              <a:buNone/>
            </a:pPr>
            <a:r>
              <a:rPr lang="en-US" b="1" dirty="0"/>
              <a:t>Step 1</a:t>
            </a:r>
            <a:r>
              <a:rPr lang="en-US" dirty="0"/>
              <a:t>: Get together in groups of two to four students to work on one project topic. </a:t>
            </a:r>
            <a:endParaRPr lang="de-DE" dirty="0"/>
          </a:p>
          <a:p>
            <a:pPr marL="0" indent="0">
              <a:buNone/>
            </a:pPr>
            <a:r>
              <a:rPr lang="en-US" b="1" dirty="0"/>
              <a:t>Step 2</a:t>
            </a:r>
            <a:r>
              <a:rPr lang="en-US" dirty="0"/>
              <a:t>: Write up a list of questions which you would like to tackle. You can discuss these (guiding) questions for your work with your teacher, who perhaps will give you additional texts/material to use in your project. </a:t>
            </a:r>
            <a:endParaRPr lang="de-DE" dirty="0"/>
          </a:p>
          <a:p>
            <a:pPr marL="0" indent="0">
              <a:buNone/>
            </a:pPr>
            <a:r>
              <a:rPr lang="en-US" b="1" dirty="0"/>
              <a:t>Step 3</a:t>
            </a:r>
            <a:r>
              <a:rPr lang="en-US" dirty="0"/>
              <a:t>: Start doing research and write project paper. </a:t>
            </a:r>
            <a:endParaRPr lang="de-DE" dirty="0"/>
          </a:p>
          <a:p>
            <a:pPr marL="0" indent="0">
              <a:buNone/>
            </a:pPr>
            <a:r>
              <a:rPr lang="en-US" b="1" dirty="0"/>
              <a:t>Step 4</a:t>
            </a:r>
            <a:r>
              <a:rPr lang="en-US" dirty="0"/>
              <a:t>: Hand in project paper (after six weeks) by end of CW51, and present your results in CW 3,4 and 5 (2026). </a:t>
            </a:r>
            <a:endParaRPr lang="de-DE" dirty="0"/>
          </a:p>
          <a:p>
            <a:pPr marL="0" indent="0">
              <a:buNone/>
            </a:pPr>
            <a:r>
              <a:rPr lang="en-US" b="1" dirty="0"/>
              <a:t>Step 5</a:t>
            </a:r>
            <a:r>
              <a:rPr lang="en-US" dirty="0"/>
              <a:t>: Write a short paper about “What I have learnt from another presentation” and hand it in by end of CW 7 (2026). </a:t>
            </a:r>
            <a:endParaRPr lang="de-DE" dirty="0"/>
          </a:p>
          <a:p>
            <a:pPr marL="0" indent="0">
              <a:buNone/>
            </a:pPr>
            <a:r>
              <a:rPr lang="en-US" b="1" dirty="0"/>
              <a:t>Useful resources: </a:t>
            </a:r>
            <a:endParaRPr lang="de-DE" dirty="0"/>
          </a:p>
          <a:p>
            <a:pPr marL="0" indent="0">
              <a:buNone/>
            </a:pPr>
            <a:r>
              <a:rPr lang="en-US" dirty="0"/>
              <a:t>- Websites </a:t>
            </a:r>
          </a:p>
          <a:p>
            <a:pPr marL="0" indent="0">
              <a:buNone/>
            </a:pPr>
            <a:r>
              <a:rPr lang="en-US" dirty="0"/>
              <a:t>- Current business journals and their websites (Economist, Financial Times, Business Week), BBC, CNN, Bloomberg, CNBC, </a:t>
            </a:r>
            <a:r>
              <a:rPr lang="en-US" dirty="0" err="1"/>
              <a:t>zerohedge</a:t>
            </a:r>
            <a:r>
              <a:rPr lang="en-US" dirty="0"/>
              <a:t>, </a:t>
            </a:r>
            <a:r>
              <a:rPr lang="en-US" dirty="0" err="1"/>
              <a:t>businessinsider</a:t>
            </a:r>
            <a:r>
              <a:rPr lang="en-US" dirty="0"/>
              <a:t>, etc.</a:t>
            </a:r>
            <a:endParaRPr lang="de-DE" dirty="0"/>
          </a:p>
          <a:p>
            <a:pPr marL="0" indent="0">
              <a:buNone/>
            </a:pPr>
            <a:r>
              <a:rPr lang="en-US" dirty="0"/>
              <a:t>- Documentary films</a:t>
            </a:r>
            <a:endParaRPr lang="de-DE" dirty="0"/>
          </a:p>
          <a:p>
            <a:pPr marL="0" indent="0">
              <a:buNone/>
            </a:pPr>
            <a:r>
              <a:rPr lang="en-US" dirty="0"/>
              <a:t>- Academic literature on economics.   Books about finance crises.  </a:t>
            </a:r>
            <a:endParaRPr lang="de-DE" dirty="0"/>
          </a:p>
          <a:p>
            <a:pPr marL="0" indent="0">
              <a:buNone/>
            </a:pPr>
            <a:endParaRPr lang="de-DE" dirty="0"/>
          </a:p>
        </p:txBody>
      </p:sp>
    </p:spTree>
    <p:extLst>
      <p:ext uri="{BB962C8B-B14F-4D97-AF65-F5344CB8AC3E}">
        <p14:creationId xmlns:p14="http://schemas.microsoft.com/office/powerpoint/2010/main" val="2585304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Format </a:t>
            </a:r>
            <a:r>
              <a:rPr lang="de-DE" dirty="0" err="1"/>
              <a:t>of</a:t>
            </a:r>
            <a:r>
              <a:rPr lang="de-DE" dirty="0"/>
              <a:t> Project Work (Sample Project Works on </a:t>
            </a:r>
            <a:r>
              <a:rPr lang="de-DE" dirty="0" err="1"/>
              <a:t>campUAS</a:t>
            </a:r>
            <a:r>
              <a:rPr lang="de-DE" dirty="0"/>
              <a:t>)</a:t>
            </a:r>
          </a:p>
        </p:txBody>
      </p:sp>
      <p:graphicFrame>
        <p:nvGraphicFramePr>
          <p:cNvPr id="4" name="Inhaltsplatzhalter 3"/>
          <p:cNvGraphicFramePr>
            <a:graphicFrameLocks noGrp="1"/>
          </p:cNvGraphicFramePr>
          <p:nvPr>
            <p:ph idx="1"/>
          </p:nvPr>
        </p:nvGraphicFramePr>
        <p:xfrm>
          <a:off x="1733550" y="1830165"/>
          <a:ext cx="5676900" cy="4003802"/>
        </p:xfrm>
        <a:graphic>
          <a:graphicData uri="http://schemas.openxmlformats.org/drawingml/2006/table">
            <a:tbl>
              <a:tblPr>
                <a:tableStyleId>{5C22544A-7EE6-4342-B048-85BDC9FD1C3A}</a:tableStyleId>
              </a:tblPr>
              <a:tblGrid>
                <a:gridCol w="2838450">
                  <a:extLst>
                    <a:ext uri="{9D8B030D-6E8A-4147-A177-3AD203B41FA5}">
                      <a16:colId xmlns:a16="http://schemas.microsoft.com/office/drawing/2014/main" val="20000"/>
                    </a:ext>
                  </a:extLst>
                </a:gridCol>
                <a:gridCol w="2838450">
                  <a:extLst>
                    <a:ext uri="{9D8B030D-6E8A-4147-A177-3AD203B41FA5}">
                      <a16:colId xmlns:a16="http://schemas.microsoft.com/office/drawing/2014/main" val="20001"/>
                    </a:ext>
                  </a:extLst>
                </a:gridCol>
              </a:tblGrid>
              <a:tr h="304165">
                <a:tc>
                  <a:txBody>
                    <a:bodyPr/>
                    <a:lstStyle/>
                    <a:p>
                      <a:pPr>
                        <a:lnSpc>
                          <a:spcPct val="115000"/>
                        </a:lnSpc>
                        <a:spcAft>
                          <a:spcPts val="0"/>
                        </a:spcAft>
                      </a:pPr>
                      <a:r>
                        <a:rPr lang="en-US" sz="1600">
                          <a:effectLst/>
                        </a:rPr>
                        <a:t>Format of project work </a:t>
                      </a:r>
                      <a:endParaRPr lang="de-DE" sz="1200">
                        <a:effectLst/>
                      </a:endParaRPr>
                    </a:p>
                    <a:p>
                      <a:pPr>
                        <a:lnSpc>
                          <a:spcPct val="115000"/>
                        </a:lnSpc>
                        <a:spcAft>
                          <a:spcPts val="0"/>
                        </a:spcAft>
                      </a:pPr>
                      <a:r>
                        <a:rPr lang="en-US" sz="1100">
                          <a:effectLst/>
                        </a:rPr>
                        <a:t> </a:t>
                      </a:r>
                      <a:endParaRPr lang="de-DE" sz="1200">
                        <a:effectLst/>
                      </a:endParaRPr>
                    </a:p>
                    <a:p>
                      <a:pPr>
                        <a:lnSpc>
                          <a:spcPct val="115000"/>
                        </a:lnSpc>
                        <a:spcAft>
                          <a:spcPts val="0"/>
                        </a:spcAft>
                      </a:pPr>
                      <a:r>
                        <a:rPr lang="en-US" sz="1100">
                          <a:effectLst/>
                        </a:rPr>
                        <a:t>Title page </a:t>
                      </a:r>
                      <a:endParaRPr lang="de-DE" sz="1200">
                        <a:solidFill>
                          <a:srgbClr val="000000"/>
                        </a:solidFill>
                        <a:effectLst/>
                        <a:latin typeface="Arial"/>
                        <a:ea typeface="Calibri"/>
                      </a:endParaRPr>
                    </a:p>
                  </a:txBody>
                  <a:tcPr marL="68580" marR="68580" marT="0" marB="0"/>
                </a:tc>
                <a:tc>
                  <a:txBody>
                    <a:bodyPr/>
                    <a:lstStyle/>
                    <a:p>
                      <a:pPr>
                        <a:lnSpc>
                          <a:spcPct val="115000"/>
                        </a:lnSpc>
                        <a:spcAft>
                          <a:spcPts val="0"/>
                        </a:spcAft>
                      </a:pPr>
                      <a:r>
                        <a:rPr lang="en-US" sz="1200">
                          <a:effectLst/>
                        </a:rPr>
                        <a:t> </a:t>
                      </a:r>
                      <a:endParaRPr lang="de-DE" sz="1200">
                        <a:effectLst/>
                      </a:endParaRPr>
                    </a:p>
                    <a:p>
                      <a:pPr>
                        <a:lnSpc>
                          <a:spcPct val="115000"/>
                        </a:lnSpc>
                        <a:spcAft>
                          <a:spcPts val="0"/>
                        </a:spcAft>
                      </a:pPr>
                      <a:r>
                        <a:rPr lang="en-US" sz="1100">
                          <a:effectLst/>
                        </a:rPr>
                        <a:t> </a:t>
                      </a:r>
                      <a:endParaRPr lang="de-DE" sz="1200">
                        <a:effectLst/>
                      </a:endParaRPr>
                    </a:p>
                    <a:p>
                      <a:pPr>
                        <a:lnSpc>
                          <a:spcPct val="115000"/>
                        </a:lnSpc>
                        <a:spcAft>
                          <a:spcPts val="0"/>
                        </a:spcAft>
                      </a:pPr>
                      <a:r>
                        <a:rPr lang="en-US" sz="1100">
                          <a:effectLst/>
                        </a:rPr>
                        <a:t>- title of work </a:t>
                      </a:r>
                      <a:endParaRPr lang="de-DE" sz="1200">
                        <a:effectLst/>
                      </a:endParaRPr>
                    </a:p>
                    <a:p>
                      <a:pPr>
                        <a:lnSpc>
                          <a:spcPct val="115000"/>
                        </a:lnSpc>
                        <a:spcAft>
                          <a:spcPts val="0"/>
                        </a:spcAft>
                      </a:pPr>
                      <a:r>
                        <a:rPr lang="en-US" sz="1100">
                          <a:effectLst/>
                        </a:rPr>
                        <a:t>- name(s) of author(s), Matr.Nr(s) </a:t>
                      </a:r>
                      <a:endParaRPr lang="de-DE" sz="1200">
                        <a:effectLst/>
                      </a:endParaRPr>
                    </a:p>
                    <a:p>
                      <a:pPr>
                        <a:lnSpc>
                          <a:spcPct val="115000"/>
                        </a:lnSpc>
                        <a:spcAft>
                          <a:spcPts val="0"/>
                        </a:spcAft>
                      </a:pPr>
                      <a:r>
                        <a:rPr lang="de-DE" sz="1100">
                          <a:effectLst/>
                        </a:rPr>
                        <a:t>- seminar title </a:t>
                      </a:r>
                      <a:endParaRPr lang="de-DE" sz="1200">
                        <a:effectLst/>
                      </a:endParaRPr>
                    </a:p>
                    <a:p>
                      <a:pPr>
                        <a:lnSpc>
                          <a:spcPct val="115000"/>
                        </a:lnSpc>
                        <a:spcAft>
                          <a:spcPts val="0"/>
                        </a:spcAft>
                      </a:pPr>
                      <a:r>
                        <a:rPr lang="de-DE" sz="1100">
                          <a:effectLst/>
                        </a:rPr>
                        <a:t>- date </a:t>
                      </a:r>
                      <a:endParaRPr lang="de-DE" sz="1200">
                        <a:effectLst/>
                      </a:endParaRPr>
                    </a:p>
                    <a:p>
                      <a:pPr>
                        <a:lnSpc>
                          <a:spcPct val="115000"/>
                        </a:lnSpc>
                        <a:spcAft>
                          <a:spcPts val="0"/>
                        </a:spcAft>
                      </a:pPr>
                      <a:r>
                        <a:rPr lang="de-DE" sz="1100">
                          <a:effectLst/>
                        </a:rPr>
                        <a:t> </a:t>
                      </a:r>
                      <a:endParaRPr lang="de-DE" sz="1200">
                        <a:solidFill>
                          <a:srgbClr val="000000"/>
                        </a:solidFill>
                        <a:effectLst/>
                        <a:latin typeface="Arial"/>
                        <a:ea typeface="Calibri"/>
                      </a:endParaRPr>
                    </a:p>
                  </a:txBody>
                  <a:tcPr marL="68580" marR="68580" marT="0" marB="0"/>
                </a:tc>
                <a:extLst>
                  <a:ext uri="{0D108BD9-81ED-4DB2-BD59-A6C34878D82A}">
                    <a16:rowId xmlns:a16="http://schemas.microsoft.com/office/drawing/2014/main" val="10000"/>
                  </a:ext>
                </a:extLst>
              </a:tr>
              <a:tr h="143510">
                <a:tc>
                  <a:txBody>
                    <a:bodyPr/>
                    <a:lstStyle/>
                    <a:p>
                      <a:pPr>
                        <a:lnSpc>
                          <a:spcPct val="115000"/>
                        </a:lnSpc>
                        <a:spcAft>
                          <a:spcPts val="0"/>
                        </a:spcAft>
                      </a:pPr>
                      <a:r>
                        <a:rPr lang="de-DE" sz="1100">
                          <a:effectLst/>
                        </a:rPr>
                        <a:t>Contents page </a:t>
                      </a:r>
                      <a:endParaRPr lang="de-DE" sz="1200">
                        <a:solidFill>
                          <a:srgbClr val="000000"/>
                        </a:solidFill>
                        <a:effectLst/>
                        <a:latin typeface="Arial"/>
                        <a:ea typeface="Calibri"/>
                      </a:endParaRPr>
                    </a:p>
                  </a:txBody>
                  <a:tcPr marL="68580" marR="68580" marT="0" marB="0"/>
                </a:tc>
                <a:tc>
                  <a:txBody>
                    <a:bodyPr/>
                    <a:lstStyle/>
                    <a:p>
                      <a:pPr>
                        <a:lnSpc>
                          <a:spcPct val="115000"/>
                        </a:lnSpc>
                        <a:spcAft>
                          <a:spcPts val="0"/>
                        </a:spcAft>
                      </a:pPr>
                      <a:r>
                        <a:rPr lang="de-DE" sz="1100">
                          <a:effectLst/>
                        </a:rPr>
                        <a:t>- contents (chapters) </a:t>
                      </a:r>
                      <a:endParaRPr lang="de-DE" sz="1200">
                        <a:effectLst/>
                      </a:endParaRPr>
                    </a:p>
                    <a:p>
                      <a:pPr>
                        <a:lnSpc>
                          <a:spcPct val="115000"/>
                        </a:lnSpc>
                        <a:spcAft>
                          <a:spcPts val="0"/>
                        </a:spcAft>
                      </a:pPr>
                      <a:r>
                        <a:rPr lang="de-DE" sz="1100">
                          <a:effectLst/>
                        </a:rPr>
                        <a:t>- contributors </a:t>
                      </a:r>
                      <a:endParaRPr lang="de-DE" sz="1200">
                        <a:effectLst/>
                      </a:endParaRPr>
                    </a:p>
                    <a:p>
                      <a:pPr>
                        <a:lnSpc>
                          <a:spcPct val="115000"/>
                        </a:lnSpc>
                        <a:spcAft>
                          <a:spcPts val="0"/>
                        </a:spcAft>
                      </a:pPr>
                      <a:r>
                        <a:rPr lang="de-DE" sz="1100">
                          <a:effectLst/>
                        </a:rPr>
                        <a:t> </a:t>
                      </a:r>
                      <a:endParaRPr lang="de-DE" sz="1200">
                        <a:solidFill>
                          <a:srgbClr val="000000"/>
                        </a:solidFill>
                        <a:effectLst/>
                        <a:latin typeface="Arial"/>
                        <a:ea typeface="Calibri"/>
                      </a:endParaRPr>
                    </a:p>
                  </a:txBody>
                  <a:tcPr marL="68580" marR="68580" marT="0" marB="0"/>
                </a:tc>
                <a:extLst>
                  <a:ext uri="{0D108BD9-81ED-4DB2-BD59-A6C34878D82A}">
                    <a16:rowId xmlns:a16="http://schemas.microsoft.com/office/drawing/2014/main" val="10001"/>
                  </a:ext>
                </a:extLst>
              </a:tr>
              <a:tr h="384810">
                <a:tc>
                  <a:txBody>
                    <a:bodyPr/>
                    <a:lstStyle/>
                    <a:p>
                      <a:pPr>
                        <a:lnSpc>
                          <a:spcPct val="115000"/>
                        </a:lnSpc>
                        <a:spcAft>
                          <a:spcPts val="0"/>
                        </a:spcAft>
                      </a:pPr>
                      <a:r>
                        <a:rPr lang="de-DE" sz="1100">
                          <a:effectLst/>
                        </a:rPr>
                        <a:t>Text </a:t>
                      </a:r>
                      <a:endParaRPr lang="de-DE" sz="1200">
                        <a:solidFill>
                          <a:srgbClr val="000000"/>
                        </a:solidFill>
                        <a:effectLst/>
                        <a:latin typeface="Arial"/>
                        <a:ea typeface="Calibri"/>
                      </a:endParaRPr>
                    </a:p>
                  </a:txBody>
                  <a:tcPr marL="68580" marR="68580" marT="0" marB="0"/>
                </a:tc>
                <a:tc>
                  <a:txBody>
                    <a:bodyPr/>
                    <a:lstStyle/>
                    <a:p>
                      <a:pPr>
                        <a:lnSpc>
                          <a:spcPct val="115000"/>
                        </a:lnSpc>
                        <a:spcAft>
                          <a:spcPts val="0"/>
                        </a:spcAft>
                      </a:pPr>
                      <a:r>
                        <a:rPr lang="en-US" sz="1100">
                          <a:effectLst/>
                        </a:rPr>
                        <a:t>- at least 1,000 words each (text) per Person </a:t>
                      </a:r>
                      <a:endParaRPr lang="de-DE" sz="1200">
                        <a:effectLst/>
                      </a:endParaRPr>
                    </a:p>
                    <a:p>
                      <a:pPr>
                        <a:lnSpc>
                          <a:spcPct val="115000"/>
                        </a:lnSpc>
                        <a:spcAft>
                          <a:spcPts val="0"/>
                        </a:spcAft>
                      </a:pPr>
                      <a:r>
                        <a:rPr lang="en-US" sz="1100">
                          <a:effectLst/>
                        </a:rPr>
                        <a:t>- use double spacing </a:t>
                      </a:r>
                      <a:endParaRPr lang="de-DE" sz="1200">
                        <a:effectLst/>
                      </a:endParaRPr>
                    </a:p>
                    <a:p>
                      <a:pPr>
                        <a:lnSpc>
                          <a:spcPct val="115000"/>
                        </a:lnSpc>
                        <a:spcAft>
                          <a:spcPts val="0"/>
                        </a:spcAft>
                      </a:pPr>
                      <a:r>
                        <a:rPr lang="en-US" sz="1100">
                          <a:effectLst/>
                        </a:rPr>
                        <a:t>- start with outline and questions </a:t>
                      </a:r>
                      <a:endParaRPr lang="de-DE" sz="1200">
                        <a:effectLst/>
                      </a:endParaRPr>
                    </a:p>
                    <a:p>
                      <a:pPr>
                        <a:lnSpc>
                          <a:spcPct val="115000"/>
                        </a:lnSpc>
                        <a:spcAft>
                          <a:spcPts val="0"/>
                        </a:spcAft>
                      </a:pPr>
                      <a:r>
                        <a:rPr lang="en-US" sz="1100">
                          <a:effectLst/>
                        </a:rPr>
                        <a:t>- end with summary/conclusion/ discussion of your findings </a:t>
                      </a:r>
                      <a:endParaRPr lang="de-DE" sz="1200">
                        <a:effectLst/>
                      </a:endParaRPr>
                    </a:p>
                    <a:p>
                      <a:pPr>
                        <a:lnSpc>
                          <a:spcPct val="115000"/>
                        </a:lnSpc>
                        <a:spcAft>
                          <a:spcPts val="0"/>
                        </a:spcAft>
                      </a:pPr>
                      <a:r>
                        <a:rPr lang="en-US" sz="1100">
                          <a:effectLst/>
                        </a:rPr>
                        <a:t> </a:t>
                      </a:r>
                      <a:endParaRPr lang="de-DE" sz="1200">
                        <a:solidFill>
                          <a:srgbClr val="000000"/>
                        </a:solidFill>
                        <a:effectLst/>
                        <a:latin typeface="Arial"/>
                        <a:ea typeface="Calibri"/>
                      </a:endParaRPr>
                    </a:p>
                  </a:txBody>
                  <a:tcPr marL="68580" marR="68580" marT="0" marB="0"/>
                </a:tc>
                <a:extLst>
                  <a:ext uri="{0D108BD9-81ED-4DB2-BD59-A6C34878D82A}">
                    <a16:rowId xmlns:a16="http://schemas.microsoft.com/office/drawing/2014/main" val="10002"/>
                  </a:ext>
                </a:extLst>
              </a:tr>
              <a:tr h="144145">
                <a:tc>
                  <a:txBody>
                    <a:bodyPr/>
                    <a:lstStyle/>
                    <a:p>
                      <a:pPr>
                        <a:lnSpc>
                          <a:spcPct val="115000"/>
                        </a:lnSpc>
                        <a:spcAft>
                          <a:spcPts val="0"/>
                        </a:spcAft>
                      </a:pPr>
                      <a:r>
                        <a:rPr lang="de-DE" sz="1100">
                          <a:effectLst/>
                        </a:rPr>
                        <a:t>Referencing </a:t>
                      </a:r>
                      <a:endParaRPr lang="de-DE" sz="1200">
                        <a:solidFill>
                          <a:srgbClr val="000000"/>
                        </a:solidFill>
                        <a:effectLst/>
                        <a:latin typeface="Arial"/>
                        <a:ea typeface="Calibri"/>
                      </a:endParaRPr>
                    </a:p>
                  </a:txBody>
                  <a:tcPr marL="68580" marR="68580" marT="0" marB="0"/>
                </a:tc>
                <a:tc>
                  <a:txBody>
                    <a:bodyPr/>
                    <a:lstStyle/>
                    <a:p>
                      <a:pPr>
                        <a:lnSpc>
                          <a:spcPct val="115000"/>
                        </a:lnSpc>
                        <a:spcAft>
                          <a:spcPts val="0"/>
                        </a:spcAft>
                      </a:pPr>
                      <a:r>
                        <a:rPr lang="en-US" sz="1100">
                          <a:effectLst/>
                        </a:rPr>
                        <a:t>- quote sources in text </a:t>
                      </a:r>
                      <a:endParaRPr lang="de-DE" sz="1200">
                        <a:effectLst/>
                      </a:endParaRPr>
                    </a:p>
                    <a:p>
                      <a:pPr>
                        <a:lnSpc>
                          <a:spcPct val="115000"/>
                        </a:lnSpc>
                        <a:spcAft>
                          <a:spcPts val="0"/>
                        </a:spcAft>
                      </a:pPr>
                      <a:r>
                        <a:rPr lang="en-US" sz="1100">
                          <a:effectLst/>
                        </a:rPr>
                        <a:t>- bibliography of sources used (see below) </a:t>
                      </a:r>
                      <a:endParaRPr lang="de-DE" sz="1200">
                        <a:effectLst/>
                      </a:endParaRPr>
                    </a:p>
                    <a:p>
                      <a:pPr>
                        <a:lnSpc>
                          <a:spcPct val="115000"/>
                        </a:lnSpc>
                        <a:spcAft>
                          <a:spcPts val="0"/>
                        </a:spcAft>
                      </a:pPr>
                      <a:r>
                        <a:rPr lang="en-US" sz="1100">
                          <a:effectLst/>
                        </a:rPr>
                        <a:t> </a:t>
                      </a:r>
                      <a:endParaRPr lang="de-DE" sz="1200">
                        <a:solidFill>
                          <a:srgbClr val="000000"/>
                        </a:solidFill>
                        <a:effectLst/>
                        <a:latin typeface="Arial"/>
                        <a:ea typeface="Calibri"/>
                      </a:endParaRPr>
                    </a:p>
                  </a:txBody>
                  <a:tcPr marL="68580" marR="68580" marT="0" marB="0"/>
                </a:tc>
                <a:extLst>
                  <a:ext uri="{0D108BD9-81ED-4DB2-BD59-A6C34878D82A}">
                    <a16:rowId xmlns:a16="http://schemas.microsoft.com/office/drawing/2014/main" val="10003"/>
                  </a:ext>
                </a:extLst>
              </a:tr>
              <a:tr h="144145">
                <a:tc>
                  <a:txBody>
                    <a:bodyPr/>
                    <a:lstStyle/>
                    <a:p>
                      <a:pPr>
                        <a:lnSpc>
                          <a:spcPct val="115000"/>
                        </a:lnSpc>
                        <a:spcAft>
                          <a:spcPts val="0"/>
                        </a:spcAft>
                      </a:pPr>
                      <a:r>
                        <a:rPr lang="de-DE" sz="1100">
                          <a:effectLst/>
                        </a:rPr>
                        <a:t>Glossary </a:t>
                      </a:r>
                      <a:endParaRPr lang="de-DE" sz="1200">
                        <a:solidFill>
                          <a:srgbClr val="000000"/>
                        </a:solidFill>
                        <a:effectLst/>
                        <a:latin typeface="Arial"/>
                        <a:ea typeface="Calibri"/>
                      </a:endParaRPr>
                    </a:p>
                  </a:txBody>
                  <a:tcPr marL="68580" marR="68580" marT="0" marB="0"/>
                </a:tc>
                <a:tc>
                  <a:txBody>
                    <a:bodyPr/>
                    <a:lstStyle/>
                    <a:p>
                      <a:pPr>
                        <a:lnSpc>
                          <a:spcPct val="115000"/>
                        </a:lnSpc>
                        <a:spcAft>
                          <a:spcPts val="0"/>
                        </a:spcAft>
                      </a:pPr>
                      <a:r>
                        <a:rPr lang="en-US" sz="1100" dirty="0">
                          <a:effectLst/>
                        </a:rPr>
                        <a:t>- if possible: give glossary of English terms </a:t>
                      </a:r>
                      <a:endParaRPr lang="de-DE" sz="1200" dirty="0">
                        <a:effectLst/>
                      </a:endParaRPr>
                    </a:p>
                    <a:p>
                      <a:pPr>
                        <a:lnSpc>
                          <a:spcPct val="115000"/>
                        </a:lnSpc>
                        <a:spcAft>
                          <a:spcPts val="0"/>
                        </a:spcAft>
                      </a:pPr>
                      <a:r>
                        <a:rPr lang="en-US" sz="1100" dirty="0">
                          <a:effectLst/>
                        </a:rPr>
                        <a:t> </a:t>
                      </a:r>
                      <a:endParaRPr lang="de-DE" sz="1200" dirty="0">
                        <a:solidFill>
                          <a:srgbClr val="000000"/>
                        </a:solidFill>
                        <a:effectLst/>
                        <a:latin typeface="Arial"/>
                        <a:ea typeface="Calibri"/>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895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r>
              <a:rPr lang="de-DE" altLang="de-DE" dirty="0" err="1"/>
              <a:t>What</a:t>
            </a:r>
            <a:r>
              <a:rPr lang="de-DE" altLang="de-DE" dirty="0"/>
              <a:t> </a:t>
            </a:r>
            <a:r>
              <a:rPr lang="de-DE" altLang="de-DE" dirty="0" err="1"/>
              <a:t>to</a:t>
            </a:r>
            <a:r>
              <a:rPr lang="de-DE" altLang="de-DE" dirty="0"/>
              <a:t> </a:t>
            </a:r>
            <a:r>
              <a:rPr lang="de-DE" altLang="de-DE" dirty="0" err="1"/>
              <a:t>Expect</a:t>
            </a:r>
            <a:r>
              <a:rPr lang="de-DE" altLang="de-DE" dirty="0"/>
              <a:t> </a:t>
            </a:r>
            <a:r>
              <a:rPr lang="de-DE" altLang="de-DE" dirty="0" err="1"/>
              <a:t>During</a:t>
            </a:r>
            <a:r>
              <a:rPr lang="de-DE" altLang="de-DE" dirty="0"/>
              <a:t> a Class</a:t>
            </a:r>
          </a:p>
        </p:txBody>
      </p:sp>
      <p:sp>
        <p:nvSpPr>
          <p:cNvPr id="12291" name="Rectangle 3"/>
          <p:cNvSpPr>
            <a:spLocks noGrp="1" noChangeArrowheads="1"/>
          </p:cNvSpPr>
          <p:nvPr>
            <p:ph type="body" idx="1"/>
          </p:nvPr>
        </p:nvSpPr>
        <p:spPr/>
        <p:txBody>
          <a:bodyPr>
            <a:normAutofit/>
          </a:bodyPr>
          <a:lstStyle/>
          <a:p>
            <a:pPr eaLnBrk="1" hangingPunct="1"/>
            <a:r>
              <a:rPr lang="de-DE" altLang="de-DE" dirty="0"/>
              <a:t>„</a:t>
            </a:r>
            <a:r>
              <a:rPr lang="de-DE" altLang="de-DE" dirty="0" err="1"/>
              <a:t>Seminaristic</a:t>
            </a:r>
            <a:r>
              <a:rPr lang="de-DE" altLang="de-DE" dirty="0"/>
              <a:t> Teaching“</a:t>
            </a:r>
          </a:p>
          <a:p>
            <a:pPr eaLnBrk="1" hangingPunct="1"/>
            <a:r>
              <a:rPr lang="de-DE" altLang="de-DE" dirty="0"/>
              <a:t>Seminar / </a:t>
            </a:r>
            <a:r>
              <a:rPr lang="de-DE" altLang="de-DE" dirty="0" err="1"/>
              <a:t>Exercise</a:t>
            </a:r>
            <a:endParaRPr lang="de-DE" altLang="de-DE" dirty="0"/>
          </a:p>
        </p:txBody>
      </p:sp>
    </p:spTree>
    <p:extLst>
      <p:ext uri="{BB962C8B-B14F-4D97-AF65-F5344CB8AC3E}">
        <p14:creationId xmlns:p14="http://schemas.microsoft.com/office/powerpoint/2010/main" val="2064598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7D0D7-8F14-44A0-A281-64ED07B5E627}"/>
              </a:ext>
            </a:extLst>
          </p:cNvPr>
          <p:cNvSpPr>
            <a:spLocks noGrp="1"/>
          </p:cNvSpPr>
          <p:nvPr>
            <p:ph type="title"/>
          </p:nvPr>
        </p:nvSpPr>
        <p:spPr/>
        <p:txBody>
          <a:bodyPr/>
          <a:lstStyle/>
          <a:p>
            <a:r>
              <a:rPr lang="de-DE" dirty="0"/>
              <a:t>Study </a:t>
            </a:r>
            <a:r>
              <a:rPr lang="de-DE" dirty="0" err="1"/>
              <a:t>Tips</a:t>
            </a:r>
            <a:endParaRPr lang="de-DE" dirty="0"/>
          </a:p>
        </p:txBody>
      </p:sp>
      <p:sp>
        <p:nvSpPr>
          <p:cNvPr id="3" name="Inhaltsplatzhalter 2">
            <a:extLst>
              <a:ext uri="{FF2B5EF4-FFF2-40B4-BE49-F238E27FC236}">
                <a16:creationId xmlns:a16="http://schemas.microsoft.com/office/drawing/2014/main" id="{B9E62A08-8E62-45A7-A82B-2F47F99FEC08}"/>
              </a:ext>
            </a:extLst>
          </p:cNvPr>
          <p:cNvSpPr>
            <a:spLocks noGrp="1"/>
          </p:cNvSpPr>
          <p:nvPr>
            <p:ph idx="1"/>
          </p:nvPr>
        </p:nvSpPr>
        <p:spPr/>
        <p:txBody>
          <a:bodyPr>
            <a:normAutofit fontScale="92500" lnSpcReduction="20000"/>
          </a:bodyPr>
          <a:lstStyle/>
          <a:p>
            <a:r>
              <a:rPr lang="de-DE" dirty="0"/>
              <a:t>Do not </a:t>
            </a:r>
            <a:r>
              <a:rPr lang="de-DE" dirty="0" err="1"/>
              <a:t>simply</a:t>
            </a:r>
            <a:r>
              <a:rPr lang="de-DE" dirty="0"/>
              <a:t> </a:t>
            </a:r>
            <a:r>
              <a:rPr lang="de-DE" dirty="0" err="1"/>
              <a:t>read</a:t>
            </a:r>
            <a:r>
              <a:rPr lang="de-DE" dirty="0"/>
              <a:t> </a:t>
            </a:r>
            <a:r>
              <a:rPr lang="de-DE" dirty="0" err="1"/>
              <a:t>through</a:t>
            </a:r>
            <a:r>
              <a:rPr lang="de-DE" dirty="0"/>
              <a:t> </a:t>
            </a:r>
            <a:r>
              <a:rPr lang="de-DE" dirty="0" err="1"/>
              <a:t>the</a:t>
            </a:r>
            <a:r>
              <a:rPr lang="de-DE" dirty="0"/>
              <a:t> </a:t>
            </a:r>
            <a:r>
              <a:rPr lang="de-DE" dirty="0" err="1"/>
              <a:t>script</a:t>
            </a:r>
            <a:r>
              <a:rPr lang="de-DE" dirty="0"/>
              <a:t>.  </a:t>
            </a:r>
            <a:r>
              <a:rPr lang="de-DE" dirty="0" err="1"/>
              <a:t>Instead</a:t>
            </a:r>
            <a:r>
              <a:rPr lang="de-DE" dirty="0"/>
              <a:t> </a:t>
            </a:r>
            <a:r>
              <a:rPr lang="de-DE" dirty="0" err="1"/>
              <a:t>you</a:t>
            </a:r>
            <a:r>
              <a:rPr lang="de-DE" dirty="0"/>
              <a:t> </a:t>
            </a:r>
            <a:r>
              <a:rPr lang="de-DE" dirty="0" err="1"/>
              <a:t>should</a:t>
            </a:r>
            <a:r>
              <a:rPr lang="de-DE" dirty="0"/>
              <a:t> </a:t>
            </a:r>
            <a:r>
              <a:rPr lang="de-DE" b="1" dirty="0" err="1"/>
              <a:t>actively</a:t>
            </a:r>
            <a:r>
              <a:rPr lang="de-DE" b="1" dirty="0"/>
              <a:t> do </a:t>
            </a:r>
            <a:r>
              <a:rPr lang="de-DE" dirty="0" err="1"/>
              <a:t>the</a:t>
            </a:r>
            <a:r>
              <a:rPr lang="de-DE" dirty="0"/>
              <a:t> </a:t>
            </a:r>
            <a:r>
              <a:rPr lang="de-DE" dirty="0" err="1"/>
              <a:t>exercises</a:t>
            </a:r>
            <a:r>
              <a:rPr lang="de-DE" dirty="0"/>
              <a:t> </a:t>
            </a:r>
            <a:r>
              <a:rPr lang="de-DE" dirty="0" err="1"/>
              <a:t>every</a:t>
            </a:r>
            <a:r>
              <a:rPr lang="de-DE" dirty="0"/>
              <a:t> </a:t>
            </a:r>
            <a:r>
              <a:rPr lang="de-DE" dirty="0" err="1"/>
              <a:t>week</a:t>
            </a:r>
            <a:r>
              <a:rPr lang="de-DE" dirty="0"/>
              <a:t> and </a:t>
            </a:r>
            <a:r>
              <a:rPr lang="de-DE" dirty="0" err="1"/>
              <a:t>then</a:t>
            </a:r>
            <a:r>
              <a:rPr lang="de-DE" dirty="0"/>
              <a:t> check </a:t>
            </a:r>
            <a:r>
              <a:rPr lang="de-DE" dirty="0" err="1"/>
              <a:t>your</a:t>
            </a:r>
            <a:r>
              <a:rPr lang="de-DE" dirty="0"/>
              <a:t> </a:t>
            </a:r>
            <a:r>
              <a:rPr lang="de-DE" dirty="0" err="1"/>
              <a:t>answers</a:t>
            </a:r>
            <a:r>
              <a:rPr lang="de-DE" dirty="0"/>
              <a:t> </a:t>
            </a:r>
            <a:r>
              <a:rPr lang="de-DE" dirty="0" err="1"/>
              <a:t>step-by-step</a:t>
            </a:r>
            <a:r>
              <a:rPr lang="de-DE" dirty="0"/>
              <a:t> </a:t>
            </a:r>
            <a:r>
              <a:rPr lang="de-DE" dirty="0" err="1"/>
              <a:t>the</a:t>
            </a:r>
            <a:r>
              <a:rPr lang="de-DE" dirty="0"/>
              <a:t> </a:t>
            </a:r>
            <a:r>
              <a:rPr lang="de-DE" dirty="0" err="1"/>
              <a:t>next</a:t>
            </a:r>
            <a:r>
              <a:rPr lang="de-DE" dirty="0"/>
              <a:t> </a:t>
            </a:r>
            <a:r>
              <a:rPr lang="de-DE" dirty="0" err="1"/>
              <a:t>week</a:t>
            </a:r>
            <a:r>
              <a:rPr lang="de-DE" dirty="0"/>
              <a:t> </a:t>
            </a:r>
            <a:r>
              <a:rPr lang="de-DE" dirty="0" err="1"/>
              <a:t>to</a:t>
            </a:r>
            <a:r>
              <a:rPr lang="de-DE" dirty="0"/>
              <a:t> </a:t>
            </a:r>
            <a:r>
              <a:rPr lang="de-DE" dirty="0" err="1"/>
              <a:t>see</a:t>
            </a:r>
            <a:r>
              <a:rPr lang="de-DE" dirty="0"/>
              <a:t> </a:t>
            </a:r>
            <a:r>
              <a:rPr lang="de-DE" dirty="0" err="1"/>
              <a:t>what</a:t>
            </a:r>
            <a:r>
              <a:rPr lang="de-DE" dirty="0"/>
              <a:t> </a:t>
            </a:r>
            <a:r>
              <a:rPr lang="de-DE" dirty="0" err="1"/>
              <a:t>you</a:t>
            </a:r>
            <a:r>
              <a:rPr lang="de-DE" dirty="0"/>
              <a:t> </a:t>
            </a:r>
            <a:r>
              <a:rPr lang="de-DE" dirty="0" err="1"/>
              <a:t>got</a:t>
            </a:r>
            <a:r>
              <a:rPr lang="de-DE" dirty="0"/>
              <a:t> </a:t>
            </a:r>
            <a:r>
              <a:rPr lang="de-DE" dirty="0" err="1"/>
              <a:t>correct</a:t>
            </a:r>
            <a:r>
              <a:rPr lang="de-DE" dirty="0"/>
              <a:t> and </a:t>
            </a:r>
            <a:r>
              <a:rPr lang="de-DE" dirty="0" err="1"/>
              <a:t>what</a:t>
            </a:r>
            <a:r>
              <a:rPr lang="de-DE" dirty="0"/>
              <a:t> </a:t>
            </a:r>
            <a:r>
              <a:rPr lang="de-DE" dirty="0" err="1"/>
              <a:t>you</a:t>
            </a:r>
            <a:r>
              <a:rPr lang="de-DE" dirty="0"/>
              <a:t> </a:t>
            </a:r>
            <a:r>
              <a:rPr lang="de-DE" dirty="0" err="1"/>
              <a:t>got</a:t>
            </a:r>
            <a:r>
              <a:rPr lang="de-DE" dirty="0"/>
              <a:t> </a:t>
            </a:r>
            <a:r>
              <a:rPr lang="de-DE" dirty="0" err="1"/>
              <a:t>wrong</a:t>
            </a:r>
            <a:r>
              <a:rPr lang="de-DE" dirty="0"/>
              <a:t>.</a:t>
            </a:r>
          </a:p>
          <a:p>
            <a:r>
              <a:rPr lang="de-DE" dirty="0"/>
              <a:t>Set </a:t>
            </a:r>
            <a:r>
              <a:rPr lang="de-DE" dirty="0" err="1"/>
              <a:t>aside</a:t>
            </a:r>
            <a:r>
              <a:rPr lang="de-DE" dirty="0"/>
              <a:t> a </a:t>
            </a:r>
            <a:r>
              <a:rPr lang="de-DE" b="1" dirty="0" err="1"/>
              <a:t>regular</a:t>
            </a:r>
            <a:r>
              <a:rPr lang="de-DE" b="1" dirty="0"/>
              <a:t> time </a:t>
            </a:r>
            <a:r>
              <a:rPr lang="de-DE" dirty="0" err="1"/>
              <a:t>of</a:t>
            </a:r>
            <a:r>
              <a:rPr lang="de-DE" dirty="0"/>
              <a:t> </a:t>
            </a:r>
            <a:r>
              <a:rPr lang="de-DE" dirty="0" err="1"/>
              <a:t>the</a:t>
            </a:r>
            <a:r>
              <a:rPr lang="de-DE" dirty="0"/>
              <a:t> </a:t>
            </a:r>
            <a:r>
              <a:rPr lang="de-DE" dirty="0" err="1"/>
              <a:t>week</a:t>
            </a:r>
            <a:r>
              <a:rPr lang="de-DE" dirty="0"/>
              <a:t> </a:t>
            </a:r>
            <a:r>
              <a:rPr lang="de-DE" dirty="0" err="1"/>
              <a:t>to</a:t>
            </a:r>
            <a:r>
              <a:rPr lang="de-DE" dirty="0"/>
              <a:t> do </a:t>
            </a:r>
            <a:r>
              <a:rPr lang="de-DE" dirty="0" err="1"/>
              <a:t>your</a:t>
            </a:r>
            <a:r>
              <a:rPr lang="de-DE" dirty="0"/>
              <a:t> </a:t>
            </a:r>
            <a:r>
              <a:rPr lang="de-DE" dirty="0" err="1"/>
              <a:t>asynchronous</a:t>
            </a:r>
            <a:r>
              <a:rPr lang="de-DE" dirty="0"/>
              <a:t> English </a:t>
            </a:r>
            <a:r>
              <a:rPr lang="de-DE" dirty="0" err="1"/>
              <a:t>homework</a:t>
            </a:r>
            <a:r>
              <a:rPr lang="de-DE" dirty="0"/>
              <a:t>.</a:t>
            </a:r>
          </a:p>
          <a:p>
            <a:r>
              <a:rPr lang="de-DE" dirty="0" err="1"/>
              <a:t>Record</a:t>
            </a:r>
            <a:r>
              <a:rPr lang="de-DE" dirty="0"/>
              <a:t> </a:t>
            </a:r>
            <a:r>
              <a:rPr lang="de-DE" dirty="0" err="1"/>
              <a:t>new</a:t>
            </a:r>
            <a:r>
              <a:rPr lang="de-DE" dirty="0"/>
              <a:t> </a:t>
            </a:r>
            <a:r>
              <a:rPr lang="de-DE" dirty="0" err="1"/>
              <a:t>words</a:t>
            </a:r>
            <a:r>
              <a:rPr lang="de-DE" dirty="0"/>
              <a:t>, </a:t>
            </a:r>
            <a:r>
              <a:rPr lang="de-DE" dirty="0" err="1"/>
              <a:t>new</a:t>
            </a:r>
            <a:r>
              <a:rPr lang="de-DE" dirty="0"/>
              <a:t> </a:t>
            </a:r>
            <a:r>
              <a:rPr lang="de-DE" dirty="0" err="1"/>
              <a:t>rules</a:t>
            </a:r>
            <a:r>
              <a:rPr lang="de-DE" dirty="0"/>
              <a:t>, etc. in a </a:t>
            </a:r>
            <a:r>
              <a:rPr lang="de-DE" b="1" dirty="0" err="1"/>
              <a:t>notebook</a:t>
            </a:r>
            <a:r>
              <a:rPr lang="de-DE" b="1" dirty="0"/>
              <a:t> </a:t>
            </a:r>
            <a:r>
              <a:rPr lang="de-DE" b="1" dirty="0" err="1"/>
              <a:t>or</a:t>
            </a:r>
            <a:r>
              <a:rPr lang="de-DE" b="1" dirty="0"/>
              <a:t> separate </a:t>
            </a:r>
            <a:r>
              <a:rPr lang="de-DE" b="1" dirty="0" err="1"/>
              <a:t>computer</a:t>
            </a:r>
            <a:r>
              <a:rPr lang="de-DE" b="1" dirty="0"/>
              <a:t> </a:t>
            </a:r>
            <a:r>
              <a:rPr lang="de-DE" b="1" dirty="0" err="1"/>
              <a:t>file</a:t>
            </a:r>
            <a:r>
              <a:rPr lang="de-DE" dirty="0"/>
              <a:t> </a:t>
            </a:r>
            <a:r>
              <a:rPr lang="de-DE" dirty="0" err="1"/>
              <a:t>to</a:t>
            </a:r>
            <a:r>
              <a:rPr lang="de-DE" dirty="0"/>
              <a:t> </a:t>
            </a:r>
            <a:r>
              <a:rPr lang="de-DE" dirty="0" err="1"/>
              <a:t>document</a:t>
            </a:r>
            <a:r>
              <a:rPr lang="de-DE" dirty="0"/>
              <a:t> </a:t>
            </a:r>
            <a:r>
              <a:rPr lang="de-DE" dirty="0" err="1"/>
              <a:t>your</a:t>
            </a:r>
            <a:r>
              <a:rPr lang="de-DE" dirty="0"/>
              <a:t> </a:t>
            </a:r>
            <a:r>
              <a:rPr lang="de-DE" dirty="0" err="1"/>
              <a:t>work</a:t>
            </a:r>
            <a:r>
              <a:rPr lang="de-DE" dirty="0"/>
              <a:t> and </a:t>
            </a:r>
            <a:r>
              <a:rPr lang="de-DE" dirty="0" err="1"/>
              <a:t>look</a:t>
            </a:r>
            <a:r>
              <a:rPr lang="de-DE" dirty="0"/>
              <a:t> back at </a:t>
            </a:r>
            <a:r>
              <a:rPr lang="de-DE" dirty="0" err="1"/>
              <a:t>when</a:t>
            </a:r>
            <a:r>
              <a:rPr lang="de-DE" dirty="0"/>
              <a:t> </a:t>
            </a:r>
            <a:r>
              <a:rPr lang="de-DE" dirty="0" err="1"/>
              <a:t>studying</a:t>
            </a:r>
            <a:r>
              <a:rPr lang="de-DE" dirty="0"/>
              <a:t> </a:t>
            </a:r>
            <a:r>
              <a:rPr lang="de-DE" dirty="0" err="1"/>
              <a:t>for</a:t>
            </a:r>
            <a:r>
              <a:rPr lang="de-DE" dirty="0"/>
              <a:t> </a:t>
            </a:r>
            <a:r>
              <a:rPr lang="de-DE" dirty="0" err="1"/>
              <a:t>the</a:t>
            </a:r>
            <a:r>
              <a:rPr lang="de-DE" dirty="0"/>
              <a:t> final </a:t>
            </a:r>
            <a:r>
              <a:rPr lang="de-DE" dirty="0" err="1"/>
              <a:t>exam</a:t>
            </a:r>
            <a:r>
              <a:rPr lang="de-DE" dirty="0"/>
              <a:t>.</a:t>
            </a:r>
          </a:p>
        </p:txBody>
      </p:sp>
    </p:spTree>
    <p:extLst>
      <p:ext uri="{BB962C8B-B14F-4D97-AF65-F5344CB8AC3E}">
        <p14:creationId xmlns:p14="http://schemas.microsoft.com/office/powerpoint/2010/main" val="2160753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de-DE" altLang="de-DE" dirty="0" err="1"/>
              <a:t>Contact</a:t>
            </a:r>
            <a:r>
              <a:rPr lang="de-DE" altLang="de-DE" dirty="0"/>
              <a:t> </a:t>
            </a:r>
            <a:r>
              <a:rPr lang="de-DE" altLang="de-DE" dirty="0" err="1"/>
              <a:t>to</a:t>
            </a:r>
            <a:r>
              <a:rPr lang="de-DE" altLang="de-DE" dirty="0"/>
              <a:t> </a:t>
            </a:r>
            <a:r>
              <a:rPr lang="de-DE" altLang="de-DE" dirty="0" err="1"/>
              <a:t>Program</a:t>
            </a:r>
            <a:r>
              <a:rPr lang="de-DE" altLang="de-DE" dirty="0"/>
              <a:t> </a:t>
            </a:r>
            <a:r>
              <a:rPr lang="de-DE" altLang="de-DE" dirty="0" err="1"/>
              <a:t>Coordinator</a:t>
            </a:r>
            <a:endParaRPr lang="de-DE" altLang="de-DE" dirty="0"/>
          </a:p>
        </p:txBody>
      </p:sp>
      <p:sp>
        <p:nvSpPr>
          <p:cNvPr id="24579" name="Rectangle 3"/>
          <p:cNvSpPr>
            <a:spLocks noGrp="1" noChangeArrowheads="1"/>
          </p:cNvSpPr>
          <p:nvPr>
            <p:ph type="body" idx="1"/>
          </p:nvPr>
        </p:nvSpPr>
        <p:spPr/>
        <p:txBody>
          <a:bodyPr>
            <a:normAutofit fontScale="70000" lnSpcReduction="20000"/>
          </a:bodyPr>
          <a:lstStyle/>
          <a:p>
            <a:pPr eaLnBrk="1" hangingPunct="1"/>
            <a:r>
              <a:rPr lang="de-DE" altLang="de-DE" b="1" dirty="0"/>
              <a:t>James Slawney</a:t>
            </a:r>
          </a:p>
          <a:p>
            <a:pPr eaLnBrk="1" hangingPunct="1">
              <a:buFontTx/>
              <a:buNone/>
            </a:pPr>
            <a:r>
              <a:rPr lang="de-DE" altLang="de-DE" b="1" dirty="0"/>
              <a:t>Office Hours: </a:t>
            </a:r>
            <a:r>
              <a:rPr lang="de-DE" altLang="de-DE" b="1" dirty="0" err="1">
                <a:solidFill>
                  <a:srgbClr val="FF0000"/>
                </a:solidFill>
              </a:rPr>
              <a:t>Tuesdays</a:t>
            </a:r>
            <a:r>
              <a:rPr lang="de-DE" altLang="de-DE" b="1" dirty="0">
                <a:solidFill>
                  <a:srgbClr val="FF0000"/>
                </a:solidFill>
              </a:rPr>
              <a:t>, 14:00-15:00, 2/375</a:t>
            </a:r>
          </a:p>
          <a:p>
            <a:pPr eaLnBrk="1" hangingPunct="1">
              <a:buFontTx/>
              <a:buNone/>
            </a:pPr>
            <a:r>
              <a:rPr lang="de-DE" altLang="de-DE" b="1" dirty="0"/>
              <a:t>E-Mail: </a:t>
            </a:r>
            <a:r>
              <a:rPr lang="de-DE" altLang="de-DE" b="1" dirty="0">
                <a:hlinkClick r:id="rId2"/>
              </a:rPr>
              <a:t>jslawney@fra-uas.de</a:t>
            </a:r>
            <a:endParaRPr lang="de-DE" altLang="de-DE" b="1" dirty="0"/>
          </a:p>
          <a:p>
            <a:pPr eaLnBrk="1" hangingPunct="1">
              <a:buFontTx/>
              <a:buNone/>
            </a:pPr>
            <a:r>
              <a:rPr lang="de-DE" altLang="de-DE" b="1" dirty="0" err="1"/>
              <a:t>Typical</a:t>
            </a:r>
            <a:r>
              <a:rPr lang="de-DE" altLang="de-DE" b="1" dirty="0"/>
              <a:t> </a:t>
            </a:r>
            <a:r>
              <a:rPr lang="de-DE" altLang="de-DE" b="1" dirty="0" err="1"/>
              <a:t>requests</a:t>
            </a:r>
            <a:r>
              <a:rPr lang="de-DE" altLang="de-DE" b="1" dirty="0"/>
              <a:t> </a:t>
            </a:r>
            <a:r>
              <a:rPr lang="de-DE" altLang="de-DE" b="1" dirty="0" err="1"/>
              <a:t>to</a:t>
            </a:r>
            <a:r>
              <a:rPr lang="de-DE" altLang="de-DE" b="1" dirty="0"/>
              <a:t> </a:t>
            </a:r>
            <a:r>
              <a:rPr lang="de-DE" altLang="de-DE" b="1" dirty="0" err="1"/>
              <a:t>me</a:t>
            </a:r>
            <a:r>
              <a:rPr lang="de-DE" altLang="de-DE" b="1" dirty="0"/>
              <a:t>: </a:t>
            </a:r>
            <a:r>
              <a:rPr lang="de-DE" altLang="de-DE" b="1" dirty="0" err="1"/>
              <a:t>writing</a:t>
            </a:r>
            <a:r>
              <a:rPr lang="de-DE" altLang="de-DE" b="1" dirty="0"/>
              <a:t> </a:t>
            </a:r>
            <a:r>
              <a:rPr lang="de-DE" altLang="de-DE" b="1" dirty="0" err="1"/>
              <a:t>assignment</a:t>
            </a:r>
            <a:r>
              <a:rPr lang="de-DE" altLang="de-DE" b="1" dirty="0"/>
              <a:t> and/</a:t>
            </a:r>
            <a:r>
              <a:rPr lang="de-DE" altLang="de-DE" b="1" dirty="0" err="1"/>
              <a:t>or</a:t>
            </a:r>
            <a:r>
              <a:rPr lang="de-DE" altLang="de-DE" b="1" dirty="0"/>
              <a:t> </a:t>
            </a:r>
            <a:r>
              <a:rPr lang="de-DE" altLang="de-DE" b="1" dirty="0" err="1"/>
              <a:t>research</a:t>
            </a:r>
            <a:r>
              <a:rPr lang="de-DE" altLang="de-DE" b="1" dirty="0"/>
              <a:t> </a:t>
            </a:r>
            <a:r>
              <a:rPr lang="de-DE" altLang="de-DE" b="1" dirty="0" err="1"/>
              <a:t>project</a:t>
            </a:r>
            <a:r>
              <a:rPr lang="de-DE" altLang="de-DE" b="1" dirty="0"/>
              <a:t> </a:t>
            </a:r>
            <a:r>
              <a:rPr lang="de-DE" altLang="de-DE" b="1" dirty="0" err="1"/>
              <a:t>discussion</a:t>
            </a:r>
            <a:r>
              <a:rPr lang="de-DE" altLang="de-DE" b="1" dirty="0"/>
              <a:t>; after </a:t>
            </a:r>
            <a:r>
              <a:rPr lang="de-DE" altLang="de-DE" b="1" dirty="0" err="1"/>
              <a:t>class</a:t>
            </a:r>
            <a:r>
              <a:rPr lang="de-DE" altLang="de-DE" b="1" dirty="0"/>
              <a:t> „Sprachzeugnis“ </a:t>
            </a:r>
            <a:r>
              <a:rPr lang="de-DE" altLang="de-DE" b="1" dirty="0" err="1"/>
              <a:t>for</a:t>
            </a:r>
            <a:r>
              <a:rPr lang="de-DE" altLang="de-DE" b="1" dirty="0"/>
              <a:t> </a:t>
            </a:r>
            <a:r>
              <a:rPr lang="de-DE" altLang="de-DE" b="1" dirty="0" err="1"/>
              <a:t>overseas</a:t>
            </a:r>
            <a:r>
              <a:rPr lang="de-DE" altLang="de-DE" b="1" dirty="0"/>
              <a:t> </a:t>
            </a:r>
            <a:r>
              <a:rPr lang="de-DE" altLang="de-DE" b="1" dirty="0" err="1"/>
              <a:t>study</a:t>
            </a:r>
            <a:r>
              <a:rPr lang="de-DE" altLang="de-DE" b="1" dirty="0"/>
              <a:t>, </a:t>
            </a:r>
            <a:r>
              <a:rPr lang="de-DE" altLang="de-DE" b="1" dirty="0" err="1"/>
              <a:t>exam</a:t>
            </a:r>
            <a:r>
              <a:rPr lang="de-DE" altLang="de-DE" b="1" dirty="0"/>
              <a:t> review, etc.  </a:t>
            </a:r>
          </a:p>
          <a:p>
            <a:pPr eaLnBrk="1" hangingPunct="1">
              <a:buFontTx/>
              <a:buNone/>
            </a:pPr>
            <a:r>
              <a:rPr lang="de-DE" altLang="de-DE" b="1" dirty="0" err="1"/>
              <a:t>If</a:t>
            </a:r>
            <a:r>
              <a:rPr lang="de-DE" altLang="de-DE" b="1" dirty="0"/>
              <a:t> after </a:t>
            </a:r>
            <a:r>
              <a:rPr lang="de-DE" altLang="de-DE" b="1" dirty="0" err="1"/>
              <a:t>this</a:t>
            </a:r>
            <a:r>
              <a:rPr lang="de-DE" altLang="de-DE" b="1" dirty="0"/>
              <a:t> </a:t>
            </a:r>
            <a:r>
              <a:rPr lang="de-DE" altLang="de-DE" b="1" dirty="0" err="1"/>
              <a:t>module</a:t>
            </a:r>
            <a:r>
              <a:rPr lang="de-DE" altLang="de-DE" b="1" dirty="0"/>
              <a:t> </a:t>
            </a:r>
            <a:r>
              <a:rPr lang="de-DE" altLang="de-DE" b="1" dirty="0" err="1"/>
              <a:t>you</a:t>
            </a:r>
            <a:r>
              <a:rPr lang="de-DE" altLang="de-DE" b="1" dirty="0"/>
              <a:t> </a:t>
            </a:r>
            <a:r>
              <a:rPr lang="de-DE" altLang="de-DE" b="1" dirty="0" err="1"/>
              <a:t>need</a:t>
            </a:r>
            <a:r>
              <a:rPr lang="de-DE" altLang="de-DE" b="1" dirty="0"/>
              <a:t> a </a:t>
            </a:r>
            <a:r>
              <a:rPr lang="de-DE" altLang="de-DE" b="1" dirty="0">
                <a:solidFill>
                  <a:srgbClr val="FF0000"/>
                </a:solidFill>
              </a:rPr>
              <a:t>„Sprachzeugnis“ </a:t>
            </a:r>
            <a:r>
              <a:rPr lang="de-DE" altLang="de-DE" b="1" dirty="0" err="1"/>
              <a:t>you</a:t>
            </a:r>
            <a:r>
              <a:rPr lang="de-DE" altLang="de-DE" b="1" dirty="0"/>
              <a:t> </a:t>
            </a:r>
            <a:r>
              <a:rPr lang="de-DE" altLang="de-DE" b="1" dirty="0" err="1"/>
              <a:t>should</a:t>
            </a:r>
            <a:r>
              <a:rPr lang="de-DE" altLang="de-DE" b="1" dirty="0"/>
              <a:t> follow </a:t>
            </a:r>
            <a:r>
              <a:rPr lang="de-DE" altLang="de-DE" b="1" dirty="0" err="1"/>
              <a:t>the</a:t>
            </a:r>
            <a:r>
              <a:rPr lang="de-DE" altLang="de-DE" b="1" dirty="0"/>
              <a:t> </a:t>
            </a:r>
            <a:r>
              <a:rPr lang="de-DE" altLang="de-DE" b="1" dirty="0" err="1"/>
              <a:t>application</a:t>
            </a:r>
            <a:r>
              <a:rPr lang="de-DE" altLang="de-DE" b="1" dirty="0"/>
              <a:t> </a:t>
            </a:r>
            <a:r>
              <a:rPr lang="de-DE" altLang="de-DE" b="1" dirty="0" err="1"/>
              <a:t>procedure</a:t>
            </a:r>
            <a:r>
              <a:rPr lang="de-DE" altLang="de-DE" b="1" dirty="0"/>
              <a:t> </a:t>
            </a:r>
            <a:r>
              <a:rPr lang="de-DE" altLang="de-DE" b="1" dirty="0" err="1"/>
              <a:t>outlined</a:t>
            </a:r>
            <a:r>
              <a:rPr lang="de-DE" altLang="de-DE" b="1" dirty="0"/>
              <a:t> on </a:t>
            </a:r>
            <a:r>
              <a:rPr lang="de-DE" altLang="de-DE" b="1" dirty="0" err="1"/>
              <a:t>the</a:t>
            </a:r>
            <a:r>
              <a:rPr lang="de-DE" altLang="de-DE" b="1" dirty="0"/>
              <a:t> University Language Center (Fachsprachenzentrum) </a:t>
            </a:r>
            <a:r>
              <a:rPr lang="de-DE" altLang="de-DE" b="1" dirty="0" err="1"/>
              <a:t>homepage</a:t>
            </a:r>
            <a:r>
              <a:rPr lang="de-DE" altLang="de-DE" b="1" dirty="0"/>
              <a:t>, </a:t>
            </a:r>
            <a:r>
              <a:rPr lang="de-DE" altLang="de-DE" b="1" dirty="0" err="1"/>
              <a:t>ie</a:t>
            </a:r>
            <a:r>
              <a:rPr lang="de-DE" altLang="de-DE" b="1" dirty="0"/>
              <a:t>. </a:t>
            </a:r>
            <a:r>
              <a:rPr lang="de-DE" altLang="de-DE" b="1" dirty="0" err="1"/>
              <a:t>activate</a:t>
            </a:r>
            <a:r>
              <a:rPr lang="de-DE" altLang="de-DE" b="1" dirty="0"/>
              <a:t> an </a:t>
            </a:r>
            <a:r>
              <a:rPr lang="de-DE" altLang="de-DE" b="1" dirty="0" err="1"/>
              <a:t>application</a:t>
            </a:r>
            <a:r>
              <a:rPr lang="de-DE" altLang="de-DE" b="1" dirty="0"/>
              <a:t> </a:t>
            </a:r>
            <a:r>
              <a:rPr lang="de-DE" altLang="de-DE" b="1" dirty="0" err="1"/>
              <a:t>procedure</a:t>
            </a:r>
            <a:r>
              <a:rPr lang="de-DE" altLang="de-DE" b="1" dirty="0"/>
              <a:t> via a </a:t>
            </a:r>
            <a:r>
              <a:rPr lang="de-DE" altLang="de-DE" b="1" dirty="0" err="1"/>
              <a:t>hyperlink</a:t>
            </a:r>
            <a:r>
              <a:rPr lang="de-DE" altLang="de-DE" b="1" dirty="0"/>
              <a:t> on </a:t>
            </a:r>
            <a:r>
              <a:rPr lang="de-DE" altLang="de-DE" b="1" dirty="0" err="1"/>
              <a:t>the</a:t>
            </a:r>
            <a:r>
              <a:rPr lang="de-DE" altLang="de-DE" b="1" dirty="0"/>
              <a:t> </a:t>
            </a:r>
            <a:r>
              <a:rPr lang="de-DE" altLang="de-DE" b="1" dirty="0" err="1"/>
              <a:t>homepage</a:t>
            </a:r>
            <a:r>
              <a:rPr lang="de-DE" altLang="de-DE" b="1" dirty="0"/>
              <a:t>, </a:t>
            </a:r>
            <a:r>
              <a:rPr lang="de-DE" altLang="de-DE" b="1" dirty="0" err="1"/>
              <a:t>then</a:t>
            </a:r>
            <a:r>
              <a:rPr lang="de-DE" altLang="de-DE" b="1" dirty="0"/>
              <a:t> send </a:t>
            </a:r>
            <a:r>
              <a:rPr lang="de-DE" altLang="de-DE" b="1" dirty="0" err="1"/>
              <a:t>me</a:t>
            </a:r>
            <a:r>
              <a:rPr lang="de-DE" altLang="de-DE" b="1" dirty="0"/>
              <a:t> via Email </a:t>
            </a:r>
            <a:r>
              <a:rPr lang="de-DE" altLang="de-DE" b="1" dirty="0" err="1"/>
              <a:t>with</a:t>
            </a:r>
            <a:r>
              <a:rPr lang="de-DE" altLang="de-DE" b="1" dirty="0"/>
              <a:t> a </a:t>
            </a:r>
            <a:r>
              <a:rPr lang="de-DE" altLang="de-DE" b="1" dirty="0" err="1"/>
              <a:t>copy</a:t>
            </a:r>
            <a:r>
              <a:rPr lang="de-DE" altLang="de-DE" b="1" dirty="0"/>
              <a:t> </a:t>
            </a:r>
            <a:r>
              <a:rPr lang="de-DE" altLang="de-DE" b="1" dirty="0" err="1"/>
              <a:t>of</a:t>
            </a:r>
            <a:r>
              <a:rPr lang="de-DE" altLang="de-DE" b="1" dirty="0"/>
              <a:t> </a:t>
            </a:r>
            <a:r>
              <a:rPr lang="de-DE" altLang="de-DE" b="1" dirty="0" err="1"/>
              <a:t>the</a:t>
            </a:r>
            <a:r>
              <a:rPr lang="de-DE" altLang="de-DE" b="1" dirty="0"/>
              <a:t> „Sprachnachweis“ (</a:t>
            </a:r>
            <a:r>
              <a:rPr lang="de-DE" altLang="de-DE" b="1" dirty="0" err="1"/>
              <a:t>filled</a:t>
            </a:r>
            <a:r>
              <a:rPr lang="de-DE" altLang="de-DE" b="1" dirty="0"/>
              <a:t> out </a:t>
            </a:r>
            <a:r>
              <a:rPr lang="de-DE" altLang="de-DE" b="1" dirty="0" err="1"/>
              <a:t>with</a:t>
            </a:r>
            <a:r>
              <a:rPr lang="de-DE" altLang="de-DE" b="1" dirty="0"/>
              <a:t> </a:t>
            </a:r>
            <a:r>
              <a:rPr lang="de-DE" altLang="de-DE" b="1" dirty="0" err="1"/>
              <a:t>your</a:t>
            </a:r>
            <a:r>
              <a:rPr lang="de-DE" altLang="de-DE" b="1" dirty="0"/>
              <a:t> </a:t>
            </a:r>
            <a:r>
              <a:rPr lang="de-DE" altLang="de-DE" b="1" dirty="0" err="1"/>
              <a:t>information</a:t>
            </a:r>
            <a:r>
              <a:rPr lang="de-DE" altLang="de-DE" b="1" dirty="0"/>
              <a:t>) and also a „Leistungsnachweis“ </a:t>
            </a:r>
            <a:r>
              <a:rPr lang="de-DE" altLang="de-DE" b="1" dirty="0" err="1"/>
              <a:t>with</a:t>
            </a:r>
            <a:r>
              <a:rPr lang="de-DE" altLang="de-DE" b="1" dirty="0"/>
              <a:t> </a:t>
            </a:r>
            <a:r>
              <a:rPr lang="de-DE" altLang="de-DE" b="1" dirty="0" err="1"/>
              <a:t>your</a:t>
            </a:r>
            <a:r>
              <a:rPr lang="de-DE" altLang="de-DE" b="1" dirty="0"/>
              <a:t> English </a:t>
            </a:r>
            <a:r>
              <a:rPr lang="de-DE" altLang="de-DE" b="1" dirty="0" err="1"/>
              <a:t>course</a:t>
            </a:r>
            <a:r>
              <a:rPr lang="de-DE" altLang="de-DE" b="1" dirty="0"/>
              <a:t> grade on it.  I will </a:t>
            </a:r>
            <a:r>
              <a:rPr lang="de-DE" altLang="de-DE" b="1" dirty="0" err="1"/>
              <a:t>then</a:t>
            </a:r>
            <a:r>
              <a:rPr lang="de-DE" altLang="de-DE" b="1" dirty="0"/>
              <a:t> send </a:t>
            </a:r>
            <a:r>
              <a:rPr lang="de-DE" altLang="de-DE" b="1" dirty="0" err="1"/>
              <a:t>you</a:t>
            </a:r>
            <a:r>
              <a:rPr lang="de-DE" altLang="de-DE" b="1" dirty="0"/>
              <a:t> </a:t>
            </a:r>
            <a:r>
              <a:rPr lang="de-DE" altLang="de-DE" b="1" dirty="0" err="1"/>
              <a:t>the</a:t>
            </a:r>
            <a:r>
              <a:rPr lang="de-DE" altLang="de-DE" b="1" dirty="0"/>
              <a:t> Sprachzeugnis via Email.  Processing time </a:t>
            </a:r>
            <a:r>
              <a:rPr lang="de-DE" altLang="de-DE" b="1" dirty="0" err="1"/>
              <a:t>is</a:t>
            </a:r>
            <a:r>
              <a:rPr lang="de-DE" altLang="de-DE" b="1" dirty="0"/>
              <a:t> </a:t>
            </a:r>
            <a:r>
              <a:rPr lang="de-DE" altLang="de-DE" b="1" dirty="0" err="1"/>
              <a:t>about</a:t>
            </a:r>
            <a:r>
              <a:rPr lang="de-DE" altLang="de-DE" b="1" dirty="0"/>
              <a:t> 3 </a:t>
            </a:r>
            <a:r>
              <a:rPr lang="de-DE" altLang="de-DE" b="1" dirty="0" err="1"/>
              <a:t>days</a:t>
            </a:r>
            <a:r>
              <a:rPr lang="de-DE" altLang="de-DE" b="1" dirty="0"/>
              <a:t> </a:t>
            </a:r>
            <a:r>
              <a:rPr lang="de-DE" altLang="de-DE" b="1" dirty="0" err="1"/>
              <a:t>currently</a:t>
            </a:r>
            <a:r>
              <a:rPr lang="de-DE" altLang="de-DE" b="1" dirty="0"/>
              <a:t>. </a:t>
            </a:r>
          </a:p>
        </p:txBody>
      </p:sp>
    </p:spTree>
    <p:extLst>
      <p:ext uri="{BB962C8B-B14F-4D97-AF65-F5344CB8AC3E}">
        <p14:creationId xmlns:p14="http://schemas.microsoft.com/office/powerpoint/2010/main" val="331583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0DFE00-FABB-4357-88EA-48DA2141ADB5}"/>
              </a:ext>
            </a:extLst>
          </p:cNvPr>
          <p:cNvSpPr>
            <a:spLocks noGrp="1"/>
          </p:cNvSpPr>
          <p:nvPr>
            <p:ph type="title"/>
          </p:nvPr>
        </p:nvSpPr>
        <p:spPr/>
        <p:txBody>
          <a:bodyPr>
            <a:normAutofit fontScale="90000"/>
          </a:bodyPr>
          <a:lstStyle/>
          <a:p>
            <a:r>
              <a:rPr lang="de-DE" dirty="0"/>
              <a:t>Additional Language Courses at University Language Center</a:t>
            </a:r>
          </a:p>
        </p:txBody>
      </p:sp>
      <p:sp>
        <p:nvSpPr>
          <p:cNvPr id="3" name="Inhaltsplatzhalter 2">
            <a:extLst>
              <a:ext uri="{FF2B5EF4-FFF2-40B4-BE49-F238E27FC236}">
                <a16:creationId xmlns:a16="http://schemas.microsoft.com/office/drawing/2014/main" id="{607CFA8C-1954-4FF2-BE16-AE52B21AD0D2}"/>
              </a:ext>
            </a:extLst>
          </p:cNvPr>
          <p:cNvSpPr>
            <a:spLocks noGrp="1"/>
          </p:cNvSpPr>
          <p:nvPr>
            <p:ph idx="1"/>
          </p:nvPr>
        </p:nvSpPr>
        <p:spPr/>
        <p:txBody>
          <a:bodyPr/>
          <a:lstStyle/>
          <a:p>
            <a:r>
              <a:rPr lang="en-US" dirty="0"/>
              <a:t>In addition to the Study-Program integrated language courses in International Finance and other Study Programs , the University Language Center has a broad range of courses in many languages.  For the current course program, please see the University Language Center Homepage on the FRA-UAS Homepage menu system.</a:t>
            </a:r>
            <a:endParaRPr lang="de-DE" dirty="0"/>
          </a:p>
          <a:p>
            <a:endParaRPr lang="de-DE" dirty="0"/>
          </a:p>
        </p:txBody>
      </p:sp>
    </p:spTree>
    <p:extLst>
      <p:ext uri="{BB962C8B-B14F-4D97-AF65-F5344CB8AC3E}">
        <p14:creationId xmlns:p14="http://schemas.microsoft.com/office/powerpoint/2010/main" val="3441401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Fußzeilenplatzhalter 3"/>
          <p:cNvSpPr txBox="1"/>
          <p:nvPr/>
        </p:nvSpPr>
        <p:spPr>
          <a:xfrm>
            <a:off x="1155755" y="5812331"/>
            <a:ext cx="6979613"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66"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67"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37</a:t>
            </a:fld>
            <a:endParaRPr/>
          </a:p>
        </p:txBody>
      </p:sp>
      <p:sp>
        <p:nvSpPr>
          <p:cNvPr id="168" name="Datumsplatzhalter 5"/>
          <p:cNvSpPr txBox="1"/>
          <p:nvPr/>
        </p:nvSpPr>
        <p:spPr>
          <a:xfrm>
            <a:off x="616392" y="5812331"/>
            <a:ext cx="464655"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11.10.2024</a:t>
            </a:r>
          </a:p>
        </p:txBody>
      </p:sp>
      <p:sp>
        <p:nvSpPr>
          <p:cNvPr id="169"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FSZ Language courses</a:t>
            </a:r>
          </a:p>
        </p:txBody>
      </p:sp>
      <p:pic>
        <p:nvPicPr>
          <p:cNvPr id="170" name="Grafik 1" descr="Grafik 1"/>
          <p:cNvPicPr>
            <a:picLocks noChangeAspect="1"/>
          </p:cNvPicPr>
          <p:nvPr/>
        </p:nvPicPr>
        <p:blipFill>
          <a:blip r:embed="rId2"/>
          <a:stretch>
            <a:fillRect/>
          </a:stretch>
        </p:blipFill>
        <p:spPr>
          <a:xfrm>
            <a:off x="309354" y="2062457"/>
            <a:ext cx="4143590" cy="3148175"/>
          </a:xfrm>
          <a:prstGeom prst="rect">
            <a:avLst/>
          </a:prstGeom>
          <a:ln w="12700">
            <a:miter lim="400000"/>
          </a:ln>
        </p:spPr>
      </p:pic>
      <p:pic>
        <p:nvPicPr>
          <p:cNvPr id="171" name="Grafik 10" descr="Grafik 10"/>
          <p:cNvPicPr>
            <a:picLocks noChangeAspect="1"/>
          </p:cNvPicPr>
          <p:nvPr/>
        </p:nvPicPr>
        <p:blipFill>
          <a:blip r:embed="rId3"/>
          <a:stretch>
            <a:fillRect/>
          </a:stretch>
        </p:blipFill>
        <p:spPr>
          <a:xfrm>
            <a:off x="5062062" y="2307942"/>
            <a:ext cx="3148175" cy="3148175"/>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Fußzeilenplatzhalter 3"/>
          <p:cNvSpPr txBox="1"/>
          <p:nvPr/>
        </p:nvSpPr>
        <p:spPr>
          <a:xfrm>
            <a:off x="1155755" y="5812331"/>
            <a:ext cx="6979613"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74"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75"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38</a:t>
            </a:fld>
            <a:endParaRPr/>
          </a:p>
        </p:txBody>
      </p:sp>
      <p:sp>
        <p:nvSpPr>
          <p:cNvPr id="176" name="Datumsplatzhalter 5"/>
          <p:cNvSpPr txBox="1"/>
          <p:nvPr/>
        </p:nvSpPr>
        <p:spPr>
          <a:xfrm>
            <a:off x="616392" y="5812331"/>
            <a:ext cx="464655"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11.10.2024</a:t>
            </a:r>
          </a:p>
        </p:txBody>
      </p:sp>
      <p:sp>
        <p:nvSpPr>
          <p:cNvPr id="177"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Fachsprachenzertifikat</a:t>
            </a:r>
          </a:p>
        </p:txBody>
      </p:sp>
      <p:pic>
        <p:nvPicPr>
          <p:cNvPr id="178" name="Grafik 8" descr="Grafik 8"/>
          <p:cNvPicPr>
            <a:picLocks noChangeAspect="1"/>
          </p:cNvPicPr>
          <p:nvPr/>
        </p:nvPicPr>
        <p:blipFill>
          <a:blip r:embed="rId2"/>
          <a:stretch>
            <a:fillRect/>
          </a:stretch>
        </p:blipFill>
        <p:spPr>
          <a:xfrm>
            <a:off x="881233" y="1873061"/>
            <a:ext cx="3944768" cy="3884163"/>
          </a:xfrm>
          <a:prstGeom prst="rect">
            <a:avLst/>
          </a:prstGeom>
          <a:ln w="12700">
            <a:miter lim="400000"/>
          </a:ln>
        </p:spPr>
      </p:pic>
      <p:pic>
        <p:nvPicPr>
          <p:cNvPr id="179" name="Grafik 9" descr="Grafik 9"/>
          <p:cNvPicPr>
            <a:picLocks noChangeAspect="1"/>
          </p:cNvPicPr>
          <p:nvPr/>
        </p:nvPicPr>
        <p:blipFill>
          <a:blip r:embed="rId3"/>
          <a:stretch>
            <a:fillRect/>
          </a:stretch>
        </p:blipFill>
        <p:spPr>
          <a:xfrm>
            <a:off x="5110421" y="1873061"/>
            <a:ext cx="3884163" cy="3884163"/>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Fußzeilenplatzhalter 3"/>
          <p:cNvSpPr txBox="1"/>
          <p:nvPr/>
        </p:nvSpPr>
        <p:spPr>
          <a:xfrm>
            <a:off x="1155755" y="5812331"/>
            <a:ext cx="6979613"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82"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83"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39</a:t>
            </a:fld>
            <a:endParaRPr/>
          </a:p>
        </p:txBody>
      </p:sp>
      <p:sp>
        <p:nvSpPr>
          <p:cNvPr id="184" name="Datumsplatzhalter 5"/>
          <p:cNvSpPr txBox="1"/>
          <p:nvPr/>
        </p:nvSpPr>
        <p:spPr>
          <a:xfrm>
            <a:off x="616392" y="5812331"/>
            <a:ext cx="464655"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11.10.2024</a:t>
            </a:r>
          </a:p>
        </p:txBody>
      </p:sp>
      <p:sp>
        <p:nvSpPr>
          <p:cNvPr id="185"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Speexx</a:t>
            </a:r>
          </a:p>
        </p:txBody>
      </p:sp>
      <p:pic>
        <p:nvPicPr>
          <p:cNvPr id="186" name="Inhaltsplatzhalter 4" descr="Inhaltsplatzhalter 4"/>
          <p:cNvPicPr>
            <a:picLocks noChangeAspect="1"/>
          </p:cNvPicPr>
          <p:nvPr/>
        </p:nvPicPr>
        <p:blipFill>
          <a:blip r:embed="rId2"/>
          <a:stretch>
            <a:fillRect/>
          </a:stretch>
        </p:blipFill>
        <p:spPr>
          <a:xfrm>
            <a:off x="248879" y="1875613"/>
            <a:ext cx="6598429" cy="3316992"/>
          </a:xfrm>
          <a:prstGeom prst="rect">
            <a:avLst/>
          </a:prstGeom>
          <a:ln w="12700">
            <a:miter lim="400000"/>
          </a:ln>
        </p:spPr>
      </p:pic>
      <p:pic>
        <p:nvPicPr>
          <p:cNvPr id="187" name="Grafik 11" descr="Grafik 11"/>
          <p:cNvPicPr>
            <a:picLocks noChangeAspect="1"/>
          </p:cNvPicPr>
          <p:nvPr/>
        </p:nvPicPr>
        <p:blipFill>
          <a:blip r:embed="rId3"/>
          <a:stretch>
            <a:fillRect/>
          </a:stretch>
        </p:blipFill>
        <p:spPr>
          <a:xfrm>
            <a:off x="6847306" y="3636169"/>
            <a:ext cx="1893095" cy="1893095"/>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Welcome</a:t>
            </a:r>
          </a:p>
        </p:txBody>
      </p:sp>
      <p:sp>
        <p:nvSpPr>
          <p:cNvPr id="3" name="Inhaltsplatzhalter 2"/>
          <p:cNvSpPr>
            <a:spLocks noGrp="1"/>
          </p:cNvSpPr>
          <p:nvPr>
            <p:ph idx="1"/>
          </p:nvPr>
        </p:nvSpPr>
        <p:spPr/>
        <p:txBody>
          <a:bodyPr>
            <a:normAutofit fontScale="25000" lnSpcReduction="20000"/>
          </a:bodyPr>
          <a:lstStyle/>
          <a:p>
            <a:pPr marL="0" indent="0">
              <a:buNone/>
            </a:pPr>
            <a:r>
              <a:rPr lang="en-US" sz="6400" dirty="0"/>
              <a:t>We at the University Language Center (FRA-UAS) want to welcome and inform you about your opportunities to study English in your Study Program “International Finance” in FB3.</a:t>
            </a:r>
          </a:p>
          <a:p>
            <a:pPr marL="0" indent="0">
              <a:buNone/>
            </a:pPr>
            <a:r>
              <a:rPr lang="en-US" sz="6400" dirty="0"/>
              <a:t>There are two courses: “English for Finance” (C1) and “English for Presentations” (C1).  </a:t>
            </a:r>
          </a:p>
          <a:p>
            <a:pPr marL="0" indent="0">
              <a:buNone/>
            </a:pPr>
            <a:r>
              <a:rPr lang="en-US" sz="6400" dirty="0"/>
              <a:t>These courses are two separate modules, Module 34 and Module 35, with two separate grades.    You can see the descriptions of these Modules in the Module Handbook pdf on the International Finance web page.</a:t>
            </a:r>
          </a:p>
          <a:p>
            <a:pPr marL="0" indent="0">
              <a:buNone/>
            </a:pPr>
            <a:r>
              <a:rPr lang="en-US" sz="6400" dirty="0"/>
              <a:t>Both modules have one class with no limit on enrollment.</a:t>
            </a:r>
          </a:p>
          <a:p>
            <a:pPr marL="0" indent="0">
              <a:buNone/>
            </a:pPr>
            <a:r>
              <a:rPr lang="en-US" sz="6400" dirty="0"/>
              <a:t>The classes meet weekly in double blocks at the same time.</a:t>
            </a:r>
          </a:p>
          <a:p>
            <a:pPr marL="0" indent="0">
              <a:buNone/>
            </a:pPr>
            <a:r>
              <a:rPr lang="en-US" sz="6400" dirty="0"/>
              <a:t>These classes are Mandatory Elective Modules (“</a:t>
            </a:r>
            <a:r>
              <a:rPr lang="en-US" sz="6400" dirty="0" err="1"/>
              <a:t>Wahlpflichtmodulen</a:t>
            </a:r>
            <a:r>
              <a:rPr lang="en-US" sz="6400" dirty="0"/>
              <a:t>”) recommended for students in the 2</a:t>
            </a:r>
            <a:r>
              <a:rPr lang="en-US" sz="6400" baseline="30000" dirty="0"/>
              <a:t>nd</a:t>
            </a:r>
            <a:r>
              <a:rPr lang="en-US" sz="6400" dirty="0"/>
              <a:t> and 3</a:t>
            </a:r>
            <a:r>
              <a:rPr lang="en-US" sz="6400" baseline="30000" dirty="0"/>
              <a:t>rd</a:t>
            </a:r>
            <a:r>
              <a:rPr lang="en-US" sz="6400" dirty="0"/>
              <a:t> semester of the BA program in International Finance.   </a:t>
            </a:r>
          </a:p>
          <a:p>
            <a:pPr marL="0" indent="0">
              <a:buNone/>
            </a:pPr>
            <a:r>
              <a:rPr lang="en-US" sz="6400" dirty="0"/>
              <a:t>For Mandatory Elective Modules, you choose from a pool of two  Modules in these semesters, </a:t>
            </a:r>
            <a:r>
              <a:rPr lang="en-US" sz="6400" dirty="0" err="1"/>
              <a:t>ie</a:t>
            </a:r>
            <a:r>
              <a:rPr lang="en-US" sz="6400" dirty="0"/>
              <a:t>. Either English or ICC, or either English or Marketing. </a:t>
            </a:r>
            <a:endParaRPr lang="de-DE" sz="6400" dirty="0"/>
          </a:p>
          <a:p>
            <a:pPr marL="0" indent="0">
              <a:buNone/>
            </a:pPr>
            <a:r>
              <a:rPr lang="en-US" sz="6400" dirty="0"/>
              <a:t>The English courses are meant to:</a:t>
            </a:r>
            <a:endParaRPr lang="de-DE" sz="6400" dirty="0"/>
          </a:p>
          <a:p>
            <a:r>
              <a:rPr lang="en-US" sz="6400" dirty="0"/>
              <a:t>Refresh, supplement and increase your present knowledge of the language in a concentrated manner.</a:t>
            </a:r>
            <a:endParaRPr lang="de-DE" sz="6400" dirty="0"/>
          </a:p>
          <a:p>
            <a:r>
              <a:rPr lang="en-US" sz="6400" dirty="0"/>
              <a:t>Prepare for your needs for English within your studies.</a:t>
            </a:r>
            <a:endParaRPr lang="de-DE" sz="6400" dirty="0"/>
          </a:p>
          <a:p>
            <a:r>
              <a:rPr lang="en-US" sz="6400" dirty="0"/>
              <a:t>Support you in your present or future work environment.</a:t>
            </a:r>
          </a:p>
          <a:p>
            <a:r>
              <a:rPr lang="en-US" sz="6400" dirty="0"/>
              <a:t>Serve additional needs as specified in a needs analysis.</a:t>
            </a:r>
            <a:endParaRPr lang="de-DE" sz="6400" dirty="0"/>
          </a:p>
          <a:p>
            <a:pPr marL="0" indent="0">
              <a:buNone/>
            </a:pPr>
            <a:endParaRPr lang="de-DE" dirty="0"/>
          </a:p>
        </p:txBody>
      </p:sp>
    </p:spTree>
    <p:extLst>
      <p:ext uri="{BB962C8B-B14F-4D97-AF65-F5344CB8AC3E}">
        <p14:creationId xmlns:p14="http://schemas.microsoft.com/office/powerpoint/2010/main" val="822174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Fußzeilenplatzhalter 3"/>
          <p:cNvSpPr txBox="1"/>
          <p:nvPr/>
        </p:nvSpPr>
        <p:spPr>
          <a:xfrm>
            <a:off x="1155755" y="5812331"/>
            <a:ext cx="6979613"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90"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91"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40</a:t>
            </a:fld>
            <a:endParaRPr/>
          </a:p>
        </p:txBody>
      </p:sp>
      <p:sp>
        <p:nvSpPr>
          <p:cNvPr id="192" name="Datumsplatzhalter 5"/>
          <p:cNvSpPr txBox="1"/>
          <p:nvPr/>
        </p:nvSpPr>
        <p:spPr>
          <a:xfrm>
            <a:off x="616392" y="5812331"/>
            <a:ext cx="464655"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11.10.2024</a:t>
            </a:r>
          </a:p>
        </p:txBody>
      </p:sp>
      <p:sp>
        <p:nvSpPr>
          <p:cNvPr id="193"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EUniTa</a:t>
            </a:r>
          </a:p>
        </p:txBody>
      </p:sp>
      <p:pic>
        <p:nvPicPr>
          <p:cNvPr id="194" name="Inhaltsplatzhalter 4" descr="Inhaltsplatzhalter 4"/>
          <p:cNvPicPr>
            <a:picLocks noChangeAspect="1"/>
          </p:cNvPicPr>
          <p:nvPr/>
        </p:nvPicPr>
        <p:blipFill>
          <a:blip r:embed="rId2"/>
          <a:stretch>
            <a:fillRect/>
          </a:stretch>
        </p:blipFill>
        <p:spPr>
          <a:xfrm>
            <a:off x="970773" y="2041980"/>
            <a:ext cx="7167335" cy="3712274"/>
          </a:xfrm>
          <a:prstGeom prst="rect">
            <a:avLst/>
          </a:prstGeom>
          <a:ln w="12700">
            <a:miter lim="400000"/>
          </a:ln>
        </p:spPr>
      </p:pic>
      <p:pic>
        <p:nvPicPr>
          <p:cNvPr id="195" name="Grafik 7" descr="Grafik 7"/>
          <p:cNvPicPr>
            <a:picLocks noChangeAspect="1"/>
          </p:cNvPicPr>
          <p:nvPr/>
        </p:nvPicPr>
        <p:blipFill>
          <a:blip r:embed="rId3"/>
          <a:stretch>
            <a:fillRect/>
          </a:stretch>
        </p:blipFill>
        <p:spPr>
          <a:xfrm>
            <a:off x="7008395" y="3284620"/>
            <a:ext cx="1968855" cy="1968855"/>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ußzeilenplatzhalter 3"/>
          <p:cNvSpPr txBox="1"/>
          <p:nvPr/>
        </p:nvSpPr>
        <p:spPr>
          <a:xfrm>
            <a:off x="1155755" y="5812331"/>
            <a:ext cx="6979613"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Frankfurt University of Applied Sciences | Busines English LVM&amp;TouMa | Ulrike Friedrich</a:t>
            </a:r>
          </a:p>
        </p:txBody>
      </p:sp>
      <p:sp>
        <p:nvSpPr>
          <p:cNvPr id="198" name="Textplatzhalter 2"/>
          <p:cNvSpPr txBox="1">
            <a:spLocks noGrp="1"/>
          </p:cNvSpPr>
          <p:nvPr>
            <p:ph type="body" sz="quarter" idx="1"/>
          </p:nvPr>
        </p:nvSpPr>
        <p:spPr>
          <a:xfrm>
            <a:off x="414337" y="1173238"/>
            <a:ext cx="6988458" cy="155499"/>
          </a:xfrm>
          <a:prstGeom prst="rect">
            <a:avLst/>
          </a:prstGeom>
        </p:spPr>
        <p:txBody>
          <a:bodyPr>
            <a:normAutofit fontScale="40000" lnSpcReduction="20000"/>
          </a:bodyPr>
          <a:lstStyle>
            <a:lvl1pPr marL="0" indent="0">
              <a:lnSpc>
                <a:spcPct val="90000"/>
              </a:lnSpc>
              <a:buSzTx/>
              <a:buNone/>
              <a:defRPr sz="1200">
                <a:latin typeface="Space Grotesk Medium"/>
                <a:ea typeface="Space Grotesk Medium"/>
                <a:cs typeface="Space Grotesk Medium"/>
                <a:sym typeface="Space Grotesk Medium"/>
              </a:defRPr>
            </a:lvl1pPr>
          </a:lstStyle>
          <a:p>
            <a:r>
              <a:t>Fachsprachenzentrum (FSZ)</a:t>
            </a:r>
          </a:p>
        </p:txBody>
      </p:sp>
      <p:sp>
        <p:nvSpPr>
          <p:cNvPr id="199" name="Foliennummernplatzhalter 4"/>
          <p:cNvSpPr txBox="1">
            <a:spLocks noGrp="1"/>
          </p:cNvSpPr>
          <p:nvPr>
            <p:ph type="sldNum" sz="quarter" idx="2"/>
          </p:nvPr>
        </p:nvSpPr>
        <p:spPr>
          <a:xfrm>
            <a:off x="426211" y="5812890"/>
            <a:ext cx="115472" cy="11430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41</a:t>
            </a:fld>
            <a:endParaRPr/>
          </a:p>
        </p:txBody>
      </p:sp>
      <p:sp>
        <p:nvSpPr>
          <p:cNvPr id="200" name="Datumsplatzhalter 5"/>
          <p:cNvSpPr txBox="1"/>
          <p:nvPr/>
        </p:nvSpPr>
        <p:spPr>
          <a:xfrm>
            <a:off x="616392" y="5812331"/>
            <a:ext cx="464655" cy="115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1000">
                <a:solidFill>
                  <a:srgbClr val="002060"/>
                </a:solidFill>
              </a:defRPr>
            </a:lvl1pPr>
          </a:lstStyle>
          <a:p>
            <a:r>
              <a:rPr sz="750"/>
              <a:t>11.10.2024</a:t>
            </a:r>
          </a:p>
        </p:txBody>
      </p:sp>
      <p:sp>
        <p:nvSpPr>
          <p:cNvPr id="201" name="Titel 6"/>
          <p:cNvSpPr txBox="1">
            <a:spLocks noGrp="1"/>
          </p:cNvSpPr>
          <p:nvPr>
            <p:ph type="title"/>
          </p:nvPr>
        </p:nvSpPr>
        <p:spPr>
          <a:xfrm>
            <a:off x="414336" y="1328736"/>
            <a:ext cx="6988460" cy="360760"/>
          </a:xfrm>
          <a:prstGeom prst="rect">
            <a:avLst/>
          </a:prstGeom>
        </p:spPr>
        <p:txBody>
          <a:bodyPr>
            <a:normAutofit fontScale="90000"/>
          </a:bodyPr>
          <a:lstStyle>
            <a:lvl1pPr defTabSz="740663">
              <a:lnSpc>
                <a:spcPts val="3600"/>
              </a:lnSpc>
              <a:spcBef>
                <a:spcPts val="800"/>
              </a:spcBef>
              <a:defRPr sz="3645" spc="-162"/>
            </a:lvl1pPr>
          </a:lstStyle>
          <a:p>
            <a:r>
              <a:t>Any questions???</a:t>
            </a:r>
          </a:p>
        </p:txBody>
      </p:sp>
      <p:pic>
        <p:nvPicPr>
          <p:cNvPr id="202" name="Grafik 9" descr="Grafik 9"/>
          <p:cNvPicPr>
            <a:picLocks noChangeAspect="1"/>
          </p:cNvPicPr>
          <p:nvPr/>
        </p:nvPicPr>
        <p:blipFill>
          <a:blip r:embed="rId2"/>
          <a:stretch>
            <a:fillRect/>
          </a:stretch>
        </p:blipFill>
        <p:spPr>
          <a:xfrm>
            <a:off x="970773" y="2593182"/>
            <a:ext cx="5518928" cy="2573014"/>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E360FA-7442-4E6F-ABFC-8E2AF8A49F39}"/>
              </a:ext>
            </a:extLst>
          </p:cNvPr>
          <p:cNvSpPr>
            <a:spLocks noGrp="1"/>
          </p:cNvSpPr>
          <p:nvPr>
            <p:ph type="title"/>
          </p:nvPr>
        </p:nvSpPr>
        <p:spPr/>
        <p:txBody>
          <a:bodyPr/>
          <a:lstStyle/>
          <a:p>
            <a:r>
              <a:rPr lang="de-DE" dirty="0" err="1"/>
              <a:t>Getting</a:t>
            </a:r>
            <a:r>
              <a:rPr lang="de-DE" dirty="0"/>
              <a:t> </a:t>
            </a:r>
            <a:r>
              <a:rPr lang="de-DE" dirty="0" err="1"/>
              <a:t>to</a:t>
            </a:r>
            <a:r>
              <a:rPr lang="de-DE" dirty="0"/>
              <a:t> </a:t>
            </a:r>
            <a:r>
              <a:rPr lang="de-DE" dirty="0" err="1"/>
              <a:t>Know</a:t>
            </a:r>
            <a:r>
              <a:rPr lang="de-DE" dirty="0"/>
              <a:t> </a:t>
            </a:r>
            <a:r>
              <a:rPr lang="de-DE" dirty="0" err="1"/>
              <a:t>You</a:t>
            </a:r>
            <a:endParaRPr lang="de-DE" dirty="0"/>
          </a:p>
        </p:txBody>
      </p:sp>
      <p:sp>
        <p:nvSpPr>
          <p:cNvPr id="3" name="Inhaltsplatzhalter 2">
            <a:extLst>
              <a:ext uri="{FF2B5EF4-FFF2-40B4-BE49-F238E27FC236}">
                <a16:creationId xmlns:a16="http://schemas.microsoft.com/office/drawing/2014/main" id="{A12CD84F-221E-4DA2-ADDA-FB8EE9D3C1D4}"/>
              </a:ext>
            </a:extLst>
          </p:cNvPr>
          <p:cNvSpPr>
            <a:spLocks noGrp="1"/>
          </p:cNvSpPr>
          <p:nvPr>
            <p:ph idx="1"/>
          </p:nvPr>
        </p:nvSpPr>
        <p:spPr/>
        <p:txBody>
          <a:bodyPr>
            <a:normAutofit lnSpcReduction="10000"/>
          </a:bodyPr>
          <a:lstStyle/>
          <a:p>
            <a:pPr marL="0" indent="0">
              <a:buNone/>
            </a:pPr>
            <a:r>
              <a:rPr lang="de-DE" dirty="0"/>
              <a:t>1.  Find a </a:t>
            </a:r>
            <a:r>
              <a:rPr lang="de-DE" dirty="0" err="1"/>
              <a:t>partner</a:t>
            </a:r>
            <a:r>
              <a:rPr lang="de-DE" dirty="0"/>
              <a:t>—</a:t>
            </a:r>
            <a:r>
              <a:rPr lang="de-DE" dirty="0" err="1"/>
              <a:t>best</a:t>
            </a:r>
            <a:r>
              <a:rPr lang="de-DE" dirty="0"/>
              <a:t> </a:t>
            </a:r>
            <a:r>
              <a:rPr lang="de-DE" dirty="0" err="1"/>
              <a:t>if</a:t>
            </a:r>
            <a:r>
              <a:rPr lang="de-DE" dirty="0"/>
              <a:t> </a:t>
            </a:r>
            <a:r>
              <a:rPr lang="de-DE" dirty="0" err="1"/>
              <a:t>it</a:t>
            </a:r>
            <a:r>
              <a:rPr lang="de-DE" dirty="0"/>
              <a:t> </a:t>
            </a:r>
            <a:r>
              <a:rPr lang="de-DE" dirty="0" err="1"/>
              <a:t>is</a:t>
            </a:r>
            <a:r>
              <a:rPr lang="de-DE" dirty="0"/>
              <a:t> </a:t>
            </a:r>
            <a:r>
              <a:rPr lang="de-DE" dirty="0" err="1"/>
              <a:t>somebody</a:t>
            </a:r>
            <a:r>
              <a:rPr lang="de-DE" dirty="0"/>
              <a:t> </a:t>
            </a:r>
            <a:r>
              <a:rPr lang="de-DE" dirty="0" err="1"/>
              <a:t>you</a:t>
            </a:r>
            <a:r>
              <a:rPr lang="de-DE" dirty="0"/>
              <a:t> do not </a:t>
            </a:r>
            <a:r>
              <a:rPr lang="de-DE" dirty="0" err="1"/>
              <a:t>know</a:t>
            </a:r>
            <a:r>
              <a:rPr lang="de-DE" dirty="0"/>
              <a:t>.</a:t>
            </a:r>
          </a:p>
          <a:p>
            <a:pPr marL="0" indent="0">
              <a:buNone/>
            </a:pPr>
            <a:r>
              <a:rPr lang="de-DE" dirty="0"/>
              <a:t>2. Gather </a:t>
            </a:r>
            <a:r>
              <a:rPr lang="de-DE" dirty="0" err="1"/>
              <a:t>as</a:t>
            </a:r>
            <a:r>
              <a:rPr lang="de-DE" dirty="0"/>
              <a:t> </a:t>
            </a:r>
            <a:r>
              <a:rPr lang="de-DE" dirty="0" err="1"/>
              <a:t>much</a:t>
            </a:r>
            <a:r>
              <a:rPr lang="de-DE" dirty="0"/>
              <a:t> </a:t>
            </a:r>
            <a:r>
              <a:rPr lang="de-DE" dirty="0" err="1"/>
              <a:t>information</a:t>
            </a:r>
            <a:r>
              <a:rPr lang="de-DE" dirty="0"/>
              <a:t> </a:t>
            </a:r>
            <a:r>
              <a:rPr lang="de-DE" dirty="0" err="1"/>
              <a:t>about</a:t>
            </a:r>
            <a:r>
              <a:rPr lang="de-DE" dirty="0"/>
              <a:t> </a:t>
            </a:r>
            <a:r>
              <a:rPr lang="de-DE" dirty="0" err="1"/>
              <a:t>them</a:t>
            </a:r>
            <a:r>
              <a:rPr lang="de-DE" dirty="0"/>
              <a:t> in 5 </a:t>
            </a:r>
            <a:r>
              <a:rPr lang="de-DE" dirty="0" err="1"/>
              <a:t>minutes</a:t>
            </a:r>
            <a:r>
              <a:rPr lang="de-DE" dirty="0"/>
              <a:t> </a:t>
            </a:r>
            <a:r>
              <a:rPr lang="de-DE" dirty="0" err="1"/>
              <a:t>using</a:t>
            </a:r>
            <a:r>
              <a:rPr lang="de-DE" dirty="0"/>
              <a:t> </a:t>
            </a:r>
            <a:r>
              <a:rPr lang="de-DE" dirty="0" err="1"/>
              <a:t>the</a:t>
            </a:r>
            <a:r>
              <a:rPr lang="de-DE" dirty="0"/>
              <a:t> </a:t>
            </a:r>
            <a:r>
              <a:rPr lang="de-DE" dirty="0" err="1"/>
              <a:t>questions</a:t>
            </a:r>
            <a:r>
              <a:rPr lang="de-DE" dirty="0"/>
              <a:t> on </a:t>
            </a:r>
            <a:r>
              <a:rPr lang="de-DE" dirty="0" err="1"/>
              <a:t>the</a:t>
            </a:r>
            <a:r>
              <a:rPr lang="de-DE" dirty="0"/>
              <a:t> „</a:t>
            </a:r>
            <a:r>
              <a:rPr lang="de-DE" dirty="0" err="1"/>
              <a:t>Questionaire</a:t>
            </a:r>
            <a:r>
              <a:rPr lang="de-DE" dirty="0"/>
              <a:t> and Interview“ </a:t>
            </a:r>
            <a:r>
              <a:rPr lang="de-DE" dirty="0" err="1"/>
              <a:t>sheet</a:t>
            </a:r>
            <a:r>
              <a:rPr lang="de-DE" dirty="0"/>
              <a:t>.</a:t>
            </a:r>
          </a:p>
          <a:p>
            <a:pPr marL="0" indent="0">
              <a:buNone/>
            </a:pPr>
            <a:r>
              <a:rPr lang="de-DE" dirty="0"/>
              <a:t>3.  Reverse </a:t>
            </a:r>
            <a:r>
              <a:rPr lang="de-DE" dirty="0" err="1"/>
              <a:t>roles</a:t>
            </a:r>
            <a:r>
              <a:rPr lang="de-DE" dirty="0"/>
              <a:t>.</a:t>
            </a:r>
          </a:p>
          <a:p>
            <a:pPr marL="0" indent="0">
              <a:buNone/>
            </a:pPr>
            <a:r>
              <a:rPr lang="de-DE" dirty="0"/>
              <a:t>10.  After 10 </a:t>
            </a:r>
            <a:r>
              <a:rPr lang="de-DE" dirty="0" err="1"/>
              <a:t>Minutes</a:t>
            </a:r>
            <a:r>
              <a:rPr lang="de-DE" dirty="0"/>
              <a:t>, </a:t>
            </a:r>
            <a:r>
              <a:rPr lang="de-DE" dirty="0" err="1"/>
              <a:t>the</a:t>
            </a:r>
            <a:r>
              <a:rPr lang="de-DE" dirty="0"/>
              <a:t> interview </a:t>
            </a:r>
            <a:r>
              <a:rPr lang="de-DE" dirty="0" err="1"/>
              <a:t>process</a:t>
            </a:r>
            <a:r>
              <a:rPr lang="de-DE" dirty="0"/>
              <a:t> </a:t>
            </a:r>
            <a:r>
              <a:rPr lang="de-DE" dirty="0" err="1"/>
              <a:t>stops</a:t>
            </a:r>
            <a:r>
              <a:rPr lang="de-DE" dirty="0"/>
              <a:t> and </a:t>
            </a:r>
            <a:r>
              <a:rPr lang="de-DE" dirty="0" err="1"/>
              <a:t>everybody</a:t>
            </a:r>
            <a:r>
              <a:rPr lang="de-DE" dirty="0"/>
              <a:t> </a:t>
            </a:r>
            <a:r>
              <a:rPr lang="de-DE" dirty="0" err="1"/>
              <a:t>introduces</a:t>
            </a:r>
            <a:r>
              <a:rPr lang="de-DE" dirty="0"/>
              <a:t> </a:t>
            </a:r>
            <a:r>
              <a:rPr lang="de-DE" dirty="0" err="1"/>
              <a:t>their</a:t>
            </a:r>
            <a:r>
              <a:rPr lang="de-DE" dirty="0"/>
              <a:t> </a:t>
            </a:r>
            <a:r>
              <a:rPr lang="de-DE" dirty="0" err="1"/>
              <a:t>partner</a:t>
            </a:r>
            <a:r>
              <a:rPr lang="de-DE" dirty="0"/>
              <a:t> </a:t>
            </a:r>
            <a:r>
              <a:rPr lang="de-DE" dirty="0" err="1"/>
              <a:t>to</a:t>
            </a:r>
            <a:r>
              <a:rPr lang="de-DE" dirty="0"/>
              <a:t> </a:t>
            </a:r>
            <a:r>
              <a:rPr lang="de-DE" dirty="0" err="1"/>
              <a:t>the</a:t>
            </a:r>
            <a:r>
              <a:rPr lang="de-DE" dirty="0"/>
              <a:t> </a:t>
            </a:r>
            <a:r>
              <a:rPr lang="de-DE" dirty="0" err="1"/>
              <a:t>class</a:t>
            </a:r>
            <a:r>
              <a:rPr lang="de-DE" dirty="0"/>
              <a:t>.</a:t>
            </a:r>
          </a:p>
        </p:txBody>
      </p:sp>
    </p:spTree>
    <p:extLst>
      <p:ext uri="{BB962C8B-B14F-4D97-AF65-F5344CB8AC3E}">
        <p14:creationId xmlns:p14="http://schemas.microsoft.com/office/powerpoint/2010/main" val="22244163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What</a:t>
            </a:r>
            <a:r>
              <a:rPr lang="de-DE" dirty="0"/>
              <a:t> </a:t>
            </a:r>
            <a:r>
              <a:rPr lang="de-DE" dirty="0" err="1"/>
              <a:t>you</a:t>
            </a:r>
            <a:r>
              <a:rPr lang="de-DE" dirty="0"/>
              <a:t> </a:t>
            </a:r>
            <a:r>
              <a:rPr lang="de-DE" dirty="0" err="1"/>
              <a:t>need</a:t>
            </a:r>
            <a:r>
              <a:rPr lang="de-DE" dirty="0"/>
              <a:t> </a:t>
            </a:r>
            <a:r>
              <a:rPr lang="de-DE" dirty="0" err="1"/>
              <a:t>to</a:t>
            </a:r>
            <a:r>
              <a:rPr lang="de-DE" dirty="0"/>
              <a:t> do </a:t>
            </a:r>
            <a:r>
              <a:rPr lang="de-DE" dirty="0" err="1"/>
              <a:t>today</a:t>
            </a:r>
            <a:r>
              <a:rPr lang="de-DE" dirty="0"/>
              <a:t> </a:t>
            </a:r>
            <a:r>
              <a:rPr lang="de-DE" dirty="0" err="1"/>
              <a:t>with</a:t>
            </a:r>
            <a:r>
              <a:rPr lang="de-DE" dirty="0"/>
              <a:t> </a:t>
            </a:r>
            <a:r>
              <a:rPr lang="de-DE" dirty="0" err="1"/>
              <a:t>remaining</a:t>
            </a:r>
            <a:r>
              <a:rPr lang="de-DE" dirty="0"/>
              <a:t> time</a:t>
            </a:r>
          </a:p>
        </p:txBody>
      </p:sp>
      <p:sp>
        <p:nvSpPr>
          <p:cNvPr id="3" name="Inhaltsplatzhalter 2"/>
          <p:cNvSpPr>
            <a:spLocks noGrp="1"/>
          </p:cNvSpPr>
          <p:nvPr>
            <p:ph idx="1"/>
          </p:nvPr>
        </p:nvSpPr>
        <p:spPr/>
        <p:txBody>
          <a:bodyPr>
            <a:normAutofit/>
          </a:bodyPr>
          <a:lstStyle/>
          <a:p>
            <a:pPr marL="0" indent="0">
              <a:buNone/>
            </a:pPr>
            <a:r>
              <a:rPr lang="de-DE" dirty="0"/>
              <a:t> 1.)  Take </a:t>
            </a:r>
            <a:r>
              <a:rPr lang="de-DE" dirty="0" err="1"/>
              <a:t>the</a:t>
            </a:r>
            <a:r>
              <a:rPr lang="de-DE" dirty="0"/>
              <a:t> Entrance </a:t>
            </a:r>
            <a:r>
              <a:rPr lang="de-DE" dirty="0" err="1"/>
              <a:t>Exam</a:t>
            </a:r>
            <a:r>
              <a:rPr lang="de-DE" dirty="0"/>
              <a:t>/Sprachtest/</a:t>
            </a:r>
            <a:r>
              <a:rPr lang="de-DE" dirty="0" err="1"/>
              <a:t>Preliminary</a:t>
            </a:r>
            <a:r>
              <a:rPr lang="de-DE" dirty="0"/>
              <a:t> </a:t>
            </a:r>
            <a:r>
              <a:rPr lang="de-DE" dirty="0" err="1"/>
              <a:t>Exam</a:t>
            </a:r>
            <a:r>
              <a:rPr lang="de-DE" dirty="0"/>
              <a:t> on </a:t>
            </a:r>
            <a:r>
              <a:rPr lang="de-DE" dirty="0" err="1"/>
              <a:t>campUAS</a:t>
            </a:r>
            <a:r>
              <a:rPr lang="de-DE" dirty="0"/>
              <a:t>.</a:t>
            </a:r>
          </a:p>
          <a:p>
            <a:pPr marL="0" indent="0">
              <a:buNone/>
            </a:pPr>
            <a:r>
              <a:rPr lang="de-DE" dirty="0"/>
              <a:t>2.)  Read </a:t>
            </a:r>
            <a:r>
              <a:rPr lang="de-DE" dirty="0" err="1"/>
              <a:t>through</a:t>
            </a:r>
            <a:r>
              <a:rPr lang="de-DE" dirty="0"/>
              <a:t> material </a:t>
            </a:r>
            <a:r>
              <a:rPr lang="de-DE" dirty="0" err="1"/>
              <a:t>for</a:t>
            </a:r>
            <a:r>
              <a:rPr lang="de-DE" dirty="0"/>
              <a:t> Unit 1 (</a:t>
            </a:r>
            <a:r>
              <a:rPr lang="de-DE" dirty="0" err="1"/>
              <a:t>for</a:t>
            </a:r>
            <a:r>
              <a:rPr lang="de-DE" dirty="0"/>
              <a:t> </a:t>
            </a:r>
            <a:r>
              <a:rPr lang="de-DE" dirty="0" err="1"/>
              <a:t>EfF</a:t>
            </a:r>
            <a:r>
              <a:rPr lang="de-DE" dirty="0"/>
              <a:t> essential) </a:t>
            </a:r>
            <a:r>
              <a:rPr lang="de-DE" dirty="0" err="1"/>
              <a:t>before</a:t>
            </a:r>
            <a:r>
              <a:rPr lang="de-DE" dirty="0"/>
              <a:t> </a:t>
            </a:r>
            <a:r>
              <a:rPr lang="de-DE" dirty="0" err="1"/>
              <a:t>next</a:t>
            </a:r>
            <a:r>
              <a:rPr lang="de-DE" dirty="0"/>
              <a:t> </a:t>
            </a:r>
            <a:r>
              <a:rPr lang="de-DE" dirty="0" err="1"/>
              <a:t>week</a:t>
            </a:r>
            <a:r>
              <a:rPr lang="de-DE" dirty="0"/>
              <a:t>.</a:t>
            </a:r>
          </a:p>
          <a:p>
            <a:pPr marL="0" indent="0">
              <a:buNone/>
            </a:pPr>
            <a:r>
              <a:rPr lang="de-DE" dirty="0"/>
              <a:t>3.)  </a:t>
            </a:r>
            <a:r>
              <a:rPr lang="de-DE" dirty="0" err="1"/>
              <a:t>Decide</a:t>
            </a:r>
            <a:r>
              <a:rPr lang="de-DE" dirty="0"/>
              <a:t> </a:t>
            </a:r>
            <a:r>
              <a:rPr lang="de-DE" dirty="0" err="1"/>
              <a:t>if</a:t>
            </a:r>
            <a:r>
              <a:rPr lang="de-DE" dirty="0"/>
              <a:t> </a:t>
            </a:r>
            <a:r>
              <a:rPr lang="de-DE" dirty="0" err="1"/>
              <a:t>you</a:t>
            </a:r>
            <a:r>
              <a:rPr lang="de-DE" dirty="0"/>
              <a:t> </a:t>
            </a:r>
            <a:r>
              <a:rPr lang="de-DE" dirty="0" err="1"/>
              <a:t>want</a:t>
            </a:r>
            <a:r>
              <a:rPr lang="de-DE" dirty="0"/>
              <a:t> </a:t>
            </a:r>
            <a:r>
              <a:rPr lang="de-DE" dirty="0" err="1"/>
              <a:t>to</a:t>
            </a:r>
            <a:r>
              <a:rPr lang="de-DE" dirty="0"/>
              <a:t> </a:t>
            </a:r>
            <a:r>
              <a:rPr lang="de-DE" dirty="0" err="1"/>
              <a:t>take</a:t>
            </a:r>
            <a:r>
              <a:rPr lang="de-DE" dirty="0"/>
              <a:t> additional </a:t>
            </a:r>
            <a:r>
              <a:rPr lang="de-DE" dirty="0" err="1"/>
              <a:t>language</a:t>
            </a:r>
            <a:r>
              <a:rPr lang="de-DE" dirty="0"/>
              <a:t> </a:t>
            </a:r>
            <a:r>
              <a:rPr lang="de-DE" dirty="0" err="1"/>
              <a:t>courses</a:t>
            </a:r>
            <a:r>
              <a:rPr lang="de-DE" dirty="0"/>
              <a:t> at </a:t>
            </a:r>
            <a:r>
              <a:rPr lang="de-DE" dirty="0" err="1"/>
              <a:t>the</a:t>
            </a:r>
            <a:r>
              <a:rPr lang="de-DE" dirty="0"/>
              <a:t> University Language Center (Fachsprachenzentrum).</a:t>
            </a:r>
          </a:p>
        </p:txBody>
      </p:sp>
    </p:spTree>
    <p:extLst>
      <p:ext uri="{BB962C8B-B14F-4D97-AF65-F5344CB8AC3E}">
        <p14:creationId xmlns:p14="http://schemas.microsoft.com/office/powerpoint/2010/main" val="1746495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de-DE" altLang="de-DE" sz="4000" dirty="0" err="1"/>
              <a:t>What</a:t>
            </a:r>
            <a:r>
              <a:rPr lang="de-DE" altLang="de-DE" sz="4000" dirty="0"/>
              <a:t> </a:t>
            </a:r>
            <a:r>
              <a:rPr lang="de-DE" altLang="de-DE" sz="4000" dirty="0" err="1"/>
              <a:t>You</a:t>
            </a:r>
            <a:r>
              <a:rPr lang="de-DE" altLang="de-DE" sz="4000" dirty="0"/>
              <a:t> Need </a:t>
            </a:r>
            <a:r>
              <a:rPr lang="de-DE" altLang="de-DE" sz="4000" dirty="0" err="1"/>
              <a:t>to</a:t>
            </a:r>
            <a:r>
              <a:rPr lang="de-DE" altLang="de-DE" sz="4000" dirty="0"/>
              <a:t> Do </a:t>
            </a:r>
            <a:r>
              <a:rPr lang="de-DE" altLang="de-DE" sz="4000" dirty="0" err="1"/>
              <a:t>With</a:t>
            </a:r>
            <a:r>
              <a:rPr lang="de-DE" altLang="de-DE" sz="4000" dirty="0"/>
              <a:t> </a:t>
            </a:r>
            <a:r>
              <a:rPr lang="de-DE" altLang="de-DE" sz="4000" dirty="0" err="1"/>
              <a:t>Remaining</a:t>
            </a:r>
            <a:r>
              <a:rPr lang="de-DE" altLang="de-DE" sz="4000" dirty="0"/>
              <a:t> </a:t>
            </a:r>
            <a:r>
              <a:rPr lang="de-DE" altLang="de-DE" sz="4000" dirty="0" err="1"/>
              <a:t>Lesson</a:t>
            </a:r>
            <a:r>
              <a:rPr lang="de-DE" altLang="de-DE" sz="4000" dirty="0"/>
              <a:t> Time Today</a:t>
            </a:r>
          </a:p>
        </p:txBody>
      </p:sp>
      <p:sp>
        <p:nvSpPr>
          <p:cNvPr id="29699" name="Rectangle 3"/>
          <p:cNvSpPr>
            <a:spLocks noGrp="1" noChangeArrowheads="1"/>
          </p:cNvSpPr>
          <p:nvPr>
            <p:ph type="body" idx="1"/>
          </p:nvPr>
        </p:nvSpPr>
        <p:spPr/>
        <p:txBody>
          <a:bodyPr>
            <a:normAutofit fontScale="70000" lnSpcReduction="20000"/>
          </a:bodyPr>
          <a:lstStyle/>
          <a:p>
            <a:pPr eaLnBrk="1" hangingPunct="1"/>
            <a:r>
              <a:rPr lang="de-DE" altLang="de-DE" dirty="0"/>
              <a:t>Register </a:t>
            </a:r>
            <a:r>
              <a:rPr lang="de-DE" altLang="de-DE" dirty="0" err="1"/>
              <a:t>for</a:t>
            </a:r>
            <a:r>
              <a:rPr lang="de-DE" altLang="de-DE" dirty="0"/>
              <a:t> </a:t>
            </a:r>
            <a:r>
              <a:rPr lang="de-DE" altLang="de-DE" dirty="0" err="1"/>
              <a:t>the</a:t>
            </a:r>
            <a:r>
              <a:rPr lang="de-DE" altLang="de-DE" dirty="0"/>
              <a:t> </a:t>
            </a:r>
            <a:r>
              <a:rPr lang="de-DE" altLang="de-DE" dirty="0" err="1"/>
              <a:t>module</a:t>
            </a:r>
            <a:r>
              <a:rPr lang="de-DE" altLang="de-DE" dirty="0"/>
              <a:t> and </a:t>
            </a:r>
            <a:r>
              <a:rPr lang="de-DE" altLang="de-DE" dirty="0" err="1"/>
              <a:t>register</a:t>
            </a:r>
            <a:r>
              <a:rPr lang="de-DE" altLang="de-DE" dirty="0"/>
              <a:t> on </a:t>
            </a:r>
            <a:r>
              <a:rPr lang="de-DE" altLang="de-DE" dirty="0" err="1"/>
              <a:t>campUAS</a:t>
            </a:r>
            <a:r>
              <a:rPr lang="de-DE" altLang="de-DE" dirty="0"/>
              <a:t> </a:t>
            </a:r>
            <a:r>
              <a:rPr lang="de-DE" altLang="de-DE" dirty="0" err="1"/>
              <a:t>for</a:t>
            </a:r>
            <a:r>
              <a:rPr lang="de-DE" altLang="de-DE" dirty="0"/>
              <a:t> </a:t>
            </a:r>
            <a:r>
              <a:rPr lang="de-DE" altLang="de-DE" dirty="0" err="1"/>
              <a:t>the</a:t>
            </a:r>
            <a:r>
              <a:rPr lang="de-DE" altLang="de-DE" dirty="0"/>
              <a:t> </a:t>
            </a:r>
            <a:r>
              <a:rPr lang="de-DE" altLang="de-DE" dirty="0" err="1"/>
              <a:t>course</a:t>
            </a:r>
            <a:r>
              <a:rPr lang="de-DE" altLang="de-DE" dirty="0"/>
              <a:t>.  After </a:t>
            </a:r>
            <a:r>
              <a:rPr lang="de-DE" altLang="de-DE" dirty="0" err="1"/>
              <a:t>the</a:t>
            </a:r>
            <a:r>
              <a:rPr lang="de-DE" altLang="de-DE" dirty="0"/>
              <a:t> </a:t>
            </a:r>
            <a:r>
              <a:rPr lang="de-DE" altLang="de-DE" dirty="0" err="1"/>
              <a:t>deadline</a:t>
            </a:r>
            <a:r>
              <a:rPr lang="de-DE" altLang="de-DE" dirty="0"/>
              <a:t> </a:t>
            </a:r>
            <a:r>
              <a:rPr lang="de-DE" altLang="de-DE" dirty="0" err="1"/>
              <a:t>it</a:t>
            </a:r>
            <a:r>
              <a:rPr lang="de-DE" altLang="de-DE" dirty="0"/>
              <a:t> </a:t>
            </a:r>
            <a:r>
              <a:rPr lang="de-DE" altLang="de-DE" dirty="0" err="1"/>
              <a:t>is</a:t>
            </a:r>
            <a:r>
              <a:rPr lang="de-DE" altLang="de-DE" dirty="0"/>
              <a:t> impossible </a:t>
            </a:r>
            <a:r>
              <a:rPr lang="de-DE" altLang="de-DE" dirty="0" err="1"/>
              <a:t>to</a:t>
            </a:r>
            <a:r>
              <a:rPr lang="de-DE" altLang="de-DE" dirty="0"/>
              <a:t> </a:t>
            </a:r>
            <a:r>
              <a:rPr lang="de-DE" altLang="de-DE" dirty="0" err="1"/>
              <a:t>register</a:t>
            </a:r>
            <a:r>
              <a:rPr lang="de-DE" altLang="de-DE" dirty="0"/>
              <a:t> and </a:t>
            </a:r>
            <a:r>
              <a:rPr lang="de-DE" altLang="de-DE" dirty="0" err="1"/>
              <a:t>to</a:t>
            </a:r>
            <a:r>
              <a:rPr lang="de-DE" altLang="de-DE" dirty="0"/>
              <a:t> </a:t>
            </a:r>
            <a:r>
              <a:rPr lang="de-DE" altLang="de-DE" dirty="0" err="1"/>
              <a:t>get</a:t>
            </a:r>
            <a:r>
              <a:rPr lang="de-DE" altLang="de-DE" dirty="0"/>
              <a:t> a grade </a:t>
            </a:r>
            <a:r>
              <a:rPr lang="de-DE" altLang="de-DE" dirty="0" err="1"/>
              <a:t>for</a:t>
            </a:r>
            <a:r>
              <a:rPr lang="de-DE" altLang="de-DE" dirty="0"/>
              <a:t> </a:t>
            </a:r>
            <a:r>
              <a:rPr lang="de-DE" altLang="de-DE" dirty="0" err="1"/>
              <a:t>the</a:t>
            </a:r>
            <a:r>
              <a:rPr lang="de-DE" altLang="de-DE" dirty="0"/>
              <a:t> </a:t>
            </a:r>
            <a:r>
              <a:rPr lang="de-DE" altLang="de-DE" dirty="0" err="1"/>
              <a:t>module</a:t>
            </a:r>
            <a:r>
              <a:rPr lang="de-DE" altLang="de-DE" dirty="0"/>
              <a:t>.</a:t>
            </a:r>
          </a:p>
          <a:p>
            <a:pPr eaLnBrk="1" hangingPunct="1"/>
            <a:r>
              <a:rPr lang="de-DE" altLang="de-DE" dirty="0"/>
              <a:t>Take Entrance </a:t>
            </a:r>
            <a:r>
              <a:rPr lang="de-DE" altLang="de-DE" dirty="0" err="1"/>
              <a:t>Exam</a:t>
            </a:r>
            <a:r>
              <a:rPr lang="de-DE" altLang="de-DE" dirty="0"/>
              <a:t> / Placement </a:t>
            </a:r>
            <a:r>
              <a:rPr lang="de-DE" altLang="de-DE" dirty="0" err="1"/>
              <a:t>Exam</a:t>
            </a:r>
            <a:r>
              <a:rPr lang="de-DE" altLang="de-DE" dirty="0"/>
              <a:t> / Sprachtest Online on </a:t>
            </a:r>
            <a:r>
              <a:rPr lang="de-DE" altLang="de-DE" dirty="0" err="1"/>
              <a:t>campUAS</a:t>
            </a:r>
            <a:r>
              <a:rPr lang="de-DE" altLang="de-DE" dirty="0"/>
              <a:t>.  This will </a:t>
            </a:r>
            <a:r>
              <a:rPr lang="de-DE" altLang="de-DE" dirty="0" err="1"/>
              <a:t>take</a:t>
            </a:r>
            <a:r>
              <a:rPr lang="de-DE" altLang="de-DE" dirty="0"/>
              <a:t> </a:t>
            </a:r>
            <a:r>
              <a:rPr lang="de-DE" altLang="de-DE" dirty="0" err="1"/>
              <a:t>you</a:t>
            </a:r>
            <a:r>
              <a:rPr lang="de-DE" altLang="de-DE" dirty="0"/>
              <a:t> </a:t>
            </a:r>
            <a:r>
              <a:rPr lang="de-DE" altLang="de-DE" dirty="0" err="1"/>
              <a:t>up</a:t>
            </a:r>
            <a:r>
              <a:rPr lang="de-DE" altLang="de-DE" dirty="0"/>
              <a:t> </a:t>
            </a:r>
            <a:r>
              <a:rPr lang="de-DE" altLang="de-DE" dirty="0" err="1"/>
              <a:t>to</a:t>
            </a:r>
            <a:r>
              <a:rPr lang="de-DE" altLang="de-DE" dirty="0"/>
              <a:t> 80 </a:t>
            </a:r>
            <a:r>
              <a:rPr lang="de-DE" altLang="de-DE" dirty="0" err="1"/>
              <a:t>Minutes</a:t>
            </a:r>
            <a:r>
              <a:rPr lang="de-DE" altLang="de-DE" dirty="0"/>
              <a:t> </a:t>
            </a:r>
            <a:r>
              <a:rPr lang="de-DE" altLang="de-DE" dirty="0" err="1"/>
              <a:t>if</a:t>
            </a:r>
            <a:r>
              <a:rPr lang="de-DE" altLang="de-DE" dirty="0"/>
              <a:t> </a:t>
            </a:r>
            <a:r>
              <a:rPr lang="de-DE" altLang="de-DE" dirty="0" err="1"/>
              <a:t>you</a:t>
            </a:r>
            <a:r>
              <a:rPr lang="de-DE" altLang="de-DE" dirty="0"/>
              <a:t> </a:t>
            </a:r>
            <a:r>
              <a:rPr lang="de-DE" altLang="de-DE" dirty="0" err="1"/>
              <a:t>decide</a:t>
            </a:r>
            <a:r>
              <a:rPr lang="de-DE" altLang="de-DE" dirty="0"/>
              <a:t> </a:t>
            </a:r>
            <a:r>
              <a:rPr lang="de-DE" altLang="de-DE" dirty="0" err="1"/>
              <a:t>to</a:t>
            </a:r>
            <a:r>
              <a:rPr lang="de-DE" altLang="de-DE" dirty="0"/>
              <a:t> do </a:t>
            </a:r>
            <a:r>
              <a:rPr lang="de-DE" altLang="de-DE" dirty="0" err="1"/>
              <a:t>the</a:t>
            </a:r>
            <a:r>
              <a:rPr lang="de-DE" altLang="de-DE" dirty="0"/>
              <a:t> </a:t>
            </a:r>
            <a:r>
              <a:rPr lang="de-DE" altLang="de-DE" dirty="0" err="1"/>
              <a:t>test</a:t>
            </a:r>
            <a:r>
              <a:rPr lang="de-DE" altLang="de-DE" dirty="0"/>
              <a:t> </a:t>
            </a:r>
            <a:r>
              <a:rPr lang="de-DE" altLang="de-DE" dirty="0" err="1"/>
              <a:t>two</a:t>
            </a:r>
            <a:r>
              <a:rPr lang="de-DE" altLang="de-DE" dirty="0"/>
              <a:t> </a:t>
            </a:r>
            <a:r>
              <a:rPr lang="de-DE" altLang="de-DE" dirty="0" err="1"/>
              <a:t>times</a:t>
            </a:r>
            <a:r>
              <a:rPr lang="de-DE" altLang="de-DE" dirty="0"/>
              <a:t>.  </a:t>
            </a:r>
            <a:r>
              <a:rPr lang="de-DE" altLang="de-DE" dirty="0" err="1"/>
              <a:t>Please</a:t>
            </a:r>
            <a:r>
              <a:rPr lang="de-DE" altLang="de-DE" dirty="0"/>
              <a:t> </a:t>
            </a:r>
            <a:r>
              <a:rPr lang="de-DE" altLang="de-DE" dirty="0" err="1"/>
              <a:t>set</a:t>
            </a:r>
            <a:r>
              <a:rPr lang="de-DE" altLang="de-DE" dirty="0"/>
              <a:t> </a:t>
            </a:r>
            <a:r>
              <a:rPr lang="de-DE" altLang="de-DE" dirty="0" err="1"/>
              <a:t>aside</a:t>
            </a:r>
            <a:r>
              <a:rPr lang="de-DE" altLang="de-DE" dirty="0"/>
              <a:t> </a:t>
            </a:r>
            <a:r>
              <a:rPr lang="de-DE" altLang="de-DE" dirty="0" err="1"/>
              <a:t>that</a:t>
            </a:r>
            <a:r>
              <a:rPr lang="de-DE" altLang="de-DE" dirty="0"/>
              <a:t> </a:t>
            </a:r>
            <a:r>
              <a:rPr lang="de-DE" altLang="de-DE" dirty="0" err="1"/>
              <a:t>amount</a:t>
            </a:r>
            <a:r>
              <a:rPr lang="de-DE" altLang="de-DE" dirty="0"/>
              <a:t> </a:t>
            </a:r>
            <a:r>
              <a:rPr lang="de-DE" altLang="de-DE" dirty="0" err="1"/>
              <a:t>of</a:t>
            </a:r>
            <a:r>
              <a:rPr lang="de-DE" altLang="de-DE" dirty="0"/>
              <a:t> time </a:t>
            </a:r>
            <a:r>
              <a:rPr lang="de-DE" altLang="de-DE" dirty="0" err="1"/>
              <a:t>for</a:t>
            </a:r>
            <a:r>
              <a:rPr lang="de-DE" altLang="de-DE" dirty="0"/>
              <a:t> </a:t>
            </a:r>
            <a:r>
              <a:rPr lang="de-DE" altLang="de-DE" dirty="0" err="1"/>
              <a:t>this</a:t>
            </a:r>
            <a:r>
              <a:rPr lang="de-DE" altLang="de-DE" dirty="0"/>
              <a:t> </a:t>
            </a:r>
            <a:r>
              <a:rPr lang="de-DE" altLang="de-DE" dirty="0" err="1"/>
              <a:t>task</a:t>
            </a:r>
            <a:r>
              <a:rPr lang="de-DE" altLang="de-DE" dirty="0"/>
              <a:t>.</a:t>
            </a:r>
          </a:p>
          <a:p>
            <a:pPr eaLnBrk="1" hangingPunct="1"/>
            <a:r>
              <a:rPr lang="de-DE" altLang="de-DE" dirty="0"/>
              <a:t>Start </a:t>
            </a:r>
            <a:r>
              <a:rPr lang="de-DE" altLang="de-DE" dirty="0" err="1"/>
              <a:t>familiarizing</a:t>
            </a:r>
            <a:r>
              <a:rPr lang="de-DE" altLang="de-DE" dirty="0"/>
              <a:t> </a:t>
            </a:r>
            <a:r>
              <a:rPr lang="de-DE" altLang="de-DE" dirty="0" err="1"/>
              <a:t>yourself</a:t>
            </a:r>
            <a:r>
              <a:rPr lang="de-DE" altLang="de-DE" dirty="0"/>
              <a:t> </a:t>
            </a:r>
            <a:r>
              <a:rPr lang="de-DE" altLang="de-DE" dirty="0" err="1"/>
              <a:t>with</a:t>
            </a:r>
            <a:r>
              <a:rPr lang="de-DE" altLang="de-DE" dirty="0"/>
              <a:t> Course Materials </a:t>
            </a:r>
          </a:p>
          <a:p>
            <a:pPr eaLnBrk="1" hangingPunct="1"/>
            <a:r>
              <a:rPr lang="de-DE" altLang="de-DE" dirty="0" err="1"/>
              <a:t>Get</a:t>
            </a:r>
            <a:r>
              <a:rPr lang="de-DE" altLang="de-DE" dirty="0"/>
              <a:t> A Dictionary </a:t>
            </a:r>
            <a:r>
              <a:rPr lang="de-DE" altLang="de-DE" dirty="0" err="1"/>
              <a:t>or</a:t>
            </a:r>
            <a:r>
              <a:rPr lang="de-DE" altLang="de-DE" dirty="0"/>
              <a:t> Upload a Dictionary App </a:t>
            </a:r>
            <a:r>
              <a:rPr lang="de-DE" altLang="de-DE" dirty="0" err="1"/>
              <a:t>from</a:t>
            </a:r>
            <a:r>
              <a:rPr lang="de-DE" altLang="de-DE" dirty="0"/>
              <a:t> a Publisher</a:t>
            </a:r>
          </a:p>
          <a:p>
            <a:pPr eaLnBrk="1" hangingPunct="1"/>
            <a:r>
              <a:rPr lang="de-DE" altLang="de-DE" dirty="0" err="1"/>
              <a:t>Get</a:t>
            </a:r>
            <a:r>
              <a:rPr lang="de-DE" altLang="de-DE" dirty="0"/>
              <a:t> a Note Book </a:t>
            </a:r>
            <a:r>
              <a:rPr lang="de-DE" altLang="de-DE" dirty="0" err="1"/>
              <a:t>or</a:t>
            </a:r>
            <a:r>
              <a:rPr lang="de-DE" altLang="de-DE" dirty="0"/>
              <a:t> </a:t>
            </a:r>
            <a:r>
              <a:rPr lang="de-DE" altLang="de-DE" dirty="0" err="1"/>
              <a:t>set</a:t>
            </a:r>
            <a:r>
              <a:rPr lang="de-DE" altLang="de-DE" dirty="0"/>
              <a:t> </a:t>
            </a:r>
            <a:r>
              <a:rPr lang="de-DE" altLang="de-DE" dirty="0" err="1"/>
              <a:t>up</a:t>
            </a:r>
            <a:r>
              <a:rPr lang="de-DE" altLang="de-DE" dirty="0"/>
              <a:t> a </a:t>
            </a:r>
            <a:r>
              <a:rPr lang="de-DE" altLang="de-DE" dirty="0" err="1"/>
              <a:t>dedicated</a:t>
            </a:r>
            <a:r>
              <a:rPr lang="de-DE" altLang="de-DE" dirty="0"/>
              <a:t> </a:t>
            </a:r>
            <a:r>
              <a:rPr lang="de-DE" altLang="de-DE" dirty="0" err="1"/>
              <a:t>file</a:t>
            </a:r>
            <a:r>
              <a:rPr lang="de-DE" altLang="de-DE" dirty="0"/>
              <a:t> </a:t>
            </a:r>
            <a:r>
              <a:rPr lang="de-DE" altLang="de-DE" dirty="0" err="1"/>
              <a:t>for</a:t>
            </a:r>
            <a:r>
              <a:rPr lang="de-DE" altLang="de-DE" dirty="0"/>
              <a:t> English on </a:t>
            </a:r>
            <a:r>
              <a:rPr lang="de-DE" altLang="de-DE" dirty="0" err="1"/>
              <a:t>your</a:t>
            </a:r>
            <a:r>
              <a:rPr lang="de-DE" altLang="de-DE" dirty="0"/>
              <a:t> </a:t>
            </a:r>
            <a:r>
              <a:rPr lang="de-DE" altLang="de-DE" dirty="0" err="1"/>
              <a:t>computer</a:t>
            </a:r>
            <a:r>
              <a:rPr lang="de-DE" altLang="de-DE" dirty="0"/>
              <a:t>.</a:t>
            </a:r>
          </a:p>
          <a:p>
            <a:pPr eaLnBrk="1" hangingPunct="1"/>
            <a:r>
              <a:rPr lang="de-DE" altLang="de-DE" dirty="0" err="1"/>
              <a:t>Decide</a:t>
            </a:r>
            <a:r>
              <a:rPr lang="de-DE" altLang="de-DE" dirty="0"/>
              <a:t> </a:t>
            </a:r>
            <a:r>
              <a:rPr lang="de-DE" altLang="de-DE" dirty="0" err="1"/>
              <a:t>If</a:t>
            </a:r>
            <a:r>
              <a:rPr lang="de-DE" altLang="de-DE" dirty="0"/>
              <a:t> </a:t>
            </a:r>
            <a:r>
              <a:rPr lang="de-DE" altLang="de-DE" dirty="0" err="1"/>
              <a:t>You</a:t>
            </a:r>
            <a:r>
              <a:rPr lang="de-DE" altLang="de-DE" dirty="0"/>
              <a:t> Want </a:t>
            </a:r>
            <a:r>
              <a:rPr lang="de-DE" altLang="de-DE" dirty="0" err="1"/>
              <a:t>to</a:t>
            </a:r>
            <a:r>
              <a:rPr lang="de-DE" altLang="de-DE" dirty="0"/>
              <a:t> Take Other Language Courses at University Language Center</a:t>
            </a:r>
          </a:p>
        </p:txBody>
      </p:sp>
    </p:spTree>
    <p:extLst>
      <p:ext uri="{BB962C8B-B14F-4D97-AF65-F5344CB8AC3E}">
        <p14:creationId xmlns:p14="http://schemas.microsoft.com/office/powerpoint/2010/main" val="2941220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a:t>Mandatory</a:t>
            </a:r>
            <a:r>
              <a:rPr lang="de-DE" dirty="0"/>
              <a:t> Entrance </a:t>
            </a:r>
            <a:r>
              <a:rPr lang="de-DE" dirty="0" err="1"/>
              <a:t>Exam</a:t>
            </a:r>
            <a:r>
              <a:rPr lang="de-DE" dirty="0"/>
              <a:t>: CAMPUAS</a:t>
            </a:r>
          </a:p>
        </p:txBody>
      </p:sp>
      <p:sp>
        <p:nvSpPr>
          <p:cNvPr id="3" name="Inhaltsplatzhalter 2"/>
          <p:cNvSpPr>
            <a:spLocks noGrp="1"/>
          </p:cNvSpPr>
          <p:nvPr>
            <p:ph idx="1"/>
          </p:nvPr>
        </p:nvSpPr>
        <p:spPr/>
        <p:txBody>
          <a:bodyPr>
            <a:normAutofit fontScale="85000" lnSpcReduction="10000"/>
          </a:bodyPr>
          <a:lstStyle/>
          <a:p>
            <a:pPr marL="0" indent="0">
              <a:buNone/>
            </a:pPr>
            <a:r>
              <a:rPr lang="en-US" dirty="0"/>
              <a:t>In the various individual </a:t>
            </a:r>
            <a:r>
              <a:rPr lang="en-US" dirty="0" err="1"/>
              <a:t>CampUAS</a:t>
            </a:r>
            <a:r>
              <a:rPr lang="en-US" dirty="0"/>
              <a:t> courses below you will find information specific to your language program and instructions for taking a mandatory entrance exam.</a:t>
            </a:r>
          </a:p>
          <a:p>
            <a:pPr marL="0" indent="0">
              <a:buNone/>
            </a:pPr>
            <a:r>
              <a:rPr lang="en-US" dirty="0"/>
              <a:t>The results of the entrance exam do not contribute to your grade, but provide you with an approximate idea of what level English you already have, and will help the program coordinator understand your language needs.</a:t>
            </a:r>
          </a:p>
          <a:p>
            <a:pPr fontAlgn="ctr"/>
            <a:r>
              <a:rPr lang="en-US" dirty="0"/>
              <a:t>Score equivalent to the C1 level on Mandatory Entrance Exam:</a:t>
            </a:r>
            <a:endParaRPr lang="de-DE" dirty="0"/>
          </a:p>
          <a:p>
            <a:pPr fontAlgn="ctr"/>
            <a:r>
              <a:rPr lang="de-DE" dirty="0"/>
              <a:t>55&lt;&gt;65 (out </a:t>
            </a:r>
            <a:r>
              <a:rPr lang="de-DE" dirty="0" err="1"/>
              <a:t>of</a:t>
            </a:r>
            <a:r>
              <a:rPr lang="de-DE" dirty="0"/>
              <a:t> 70)</a:t>
            </a:r>
          </a:p>
          <a:p>
            <a:pPr marL="0" indent="0">
              <a:buNone/>
            </a:pPr>
            <a:endParaRPr lang="de-DE" dirty="0"/>
          </a:p>
        </p:txBody>
      </p:sp>
    </p:spTree>
    <p:extLst>
      <p:ext uri="{BB962C8B-B14F-4D97-AF65-F5344CB8AC3E}">
        <p14:creationId xmlns:p14="http://schemas.microsoft.com/office/powerpoint/2010/main" val="2967481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Thank</a:t>
            </a:r>
            <a:r>
              <a:rPr lang="de-DE" dirty="0"/>
              <a:t> </a:t>
            </a:r>
            <a:r>
              <a:rPr lang="de-DE" dirty="0" err="1"/>
              <a:t>You</a:t>
            </a:r>
            <a:endParaRPr lang="de-DE" dirty="0"/>
          </a:p>
        </p:txBody>
      </p:sp>
      <p:sp>
        <p:nvSpPr>
          <p:cNvPr id="3" name="Inhaltsplatzhalter 2"/>
          <p:cNvSpPr>
            <a:spLocks noGrp="1"/>
          </p:cNvSpPr>
          <p:nvPr>
            <p:ph idx="1"/>
          </p:nvPr>
        </p:nvSpPr>
        <p:spPr/>
        <p:txBody>
          <a:bodyPr/>
          <a:lstStyle/>
          <a:p>
            <a:pPr marL="0" indent="0">
              <a:buNone/>
            </a:pPr>
            <a:r>
              <a:rPr lang="de-DE" dirty="0"/>
              <a:t>See </a:t>
            </a:r>
            <a:r>
              <a:rPr lang="de-DE" dirty="0" err="1"/>
              <a:t>you</a:t>
            </a:r>
            <a:r>
              <a:rPr lang="de-DE" dirty="0"/>
              <a:t> in </a:t>
            </a:r>
            <a:r>
              <a:rPr lang="de-DE" dirty="0" err="1"/>
              <a:t>class</a:t>
            </a:r>
            <a:r>
              <a:rPr lang="de-DE" dirty="0"/>
              <a:t> </a:t>
            </a:r>
            <a:r>
              <a:rPr lang="de-DE" dirty="0" err="1"/>
              <a:t>next</a:t>
            </a:r>
            <a:r>
              <a:rPr lang="de-DE" dirty="0"/>
              <a:t> </a:t>
            </a:r>
            <a:r>
              <a:rPr lang="de-DE" dirty="0" err="1"/>
              <a:t>week</a:t>
            </a:r>
            <a:r>
              <a:rPr lang="de-DE" dirty="0"/>
              <a:t>.</a:t>
            </a:r>
          </a:p>
          <a:p>
            <a:pPr marL="0" indent="0">
              <a:buNone/>
            </a:pPr>
            <a:endParaRPr lang="de-DE" dirty="0"/>
          </a:p>
          <a:p>
            <a:pPr marL="0" indent="0">
              <a:buNone/>
            </a:pPr>
            <a:r>
              <a:rPr lang="de-DE" dirty="0"/>
              <a:t>Use </a:t>
            </a:r>
            <a:r>
              <a:rPr lang="de-DE" dirty="0" err="1"/>
              <a:t>remaining</a:t>
            </a:r>
            <a:r>
              <a:rPr lang="de-DE" dirty="0"/>
              <a:t> time </a:t>
            </a:r>
            <a:r>
              <a:rPr lang="de-DE" dirty="0" err="1"/>
              <a:t>to</a:t>
            </a:r>
            <a:r>
              <a:rPr lang="de-DE" dirty="0"/>
              <a:t> do </a:t>
            </a:r>
            <a:r>
              <a:rPr lang="de-DE" dirty="0" err="1"/>
              <a:t>the</a:t>
            </a:r>
            <a:r>
              <a:rPr lang="de-DE" dirty="0"/>
              <a:t> Entrance </a:t>
            </a:r>
            <a:r>
              <a:rPr lang="de-DE" dirty="0" err="1"/>
              <a:t>Exam</a:t>
            </a:r>
            <a:r>
              <a:rPr lang="de-DE" dirty="0"/>
              <a:t> on </a:t>
            </a:r>
            <a:r>
              <a:rPr lang="de-DE" dirty="0" err="1"/>
              <a:t>campUAS</a:t>
            </a:r>
            <a:r>
              <a:rPr lang="de-DE" dirty="0"/>
              <a:t> and </a:t>
            </a:r>
            <a:r>
              <a:rPr lang="de-DE" dirty="0" err="1"/>
              <a:t>the</a:t>
            </a:r>
            <a:r>
              <a:rPr lang="de-DE" dirty="0"/>
              <a:t> </a:t>
            </a:r>
            <a:r>
              <a:rPr lang="de-DE" dirty="0" err="1"/>
              <a:t>rest</a:t>
            </a:r>
            <a:r>
              <a:rPr lang="de-DE" dirty="0"/>
              <a:t> </a:t>
            </a:r>
            <a:r>
              <a:rPr lang="de-DE" dirty="0" err="1"/>
              <a:t>of</a:t>
            </a:r>
            <a:r>
              <a:rPr lang="de-DE" dirty="0"/>
              <a:t> </a:t>
            </a:r>
            <a:r>
              <a:rPr lang="de-DE" dirty="0" err="1"/>
              <a:t>the</a:t>
            </a:r>
            <a:r>
              <a:rPr lang="de-DE" dirty="0"/>
              <a:t> </a:t>
            </a:r>
            <a:r>
              <a:rPr lang="de-DE" dirty="0" err="1"/>
              <a:t>tasks</a:t>
            </a:r>
            <a:r>
              <a:rPr lang="de-DE" dirty="0"/>
              <a:t> </a:t>
            </a:r>
            <a:r>
              <a:rPr lang="de-DE" dirty="0" err="1"/>
              <a:t>listed</a:t>
            </a:r>
            <a:r>
              <a:rPr lang="de-DE" dirty="0"/>
              <a:t> in </a:t>
            </a:r>
            <a:r>
              <a:rPr lang="de-DE" dirty="0" err="1"/>
              <a:t>the</a:t>
            </a:r>
            <a:r>
              <a:rPr lang="de-DE" dirty="0"/>
              <a:t> </a:t>
            </a:r>
            <a:r>
              <a:rPr lang="de-DE" dirty="0" err="1"/>
              <a:t>previous</a:t>
            </a:r>
            <a:r>
              <a:rPr lang="de-DE" dirty="0"/>
              <a:t> </a:t>
            </a:r>
            <a:r>
              <a:rPr lang="de-DE" dirty="0" err="1"/>
              <a:t>slide</a:t>
            </a:r>
            <a:r>
              <a:rPr lang="de-DE" dirty="0"/>
              <a:t>.</a:t>
            </a:r>
          </a:p>
        </p:txBody>
      </p:sp>
    </p:spTree>
    <p:extLst>
      <p:ext uri="{BB962C8B-B14F-4D97-AF65-F5344CB8AC3E}">
        <p14:creationId xmlns:p14="http://schemas.microsoft.com/office/powerpoint/2010/main" val="4165631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Thanks</a:t>
            </a:r>
            <a:r>
              <a:rPr lang="de-DE" dirty="0"/>
              <a:t> </a:t>
            </a:r>
            <a:r>
              <a:rPr lang="de-DE" dirty="0" err="1"/>
              <a:t>for</a:t>
            </a:r>
            <a:r>
              <a:rPr lang="de-DE" dirty="0"/>
              <a:t> Listening</a:t>
            </a:r>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7841" y="1600200"/>
            <a:ext cx="6028318" cy="4525963"/>
          </a:xfrm>
        </p:spPr>
      </p:pic>
    </p:spTree>
    <p:extLst>
      <p:ext uri="{BB962C8B-B14F-4D97-AF65-F5344CB8AC3E}">
        <p14:creationId xmlns:p14="http://schemas.microsoft.com/office/powerpoint/2010/main" val="3253363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Course Schedule </a:t>
            </a:r>
            <a:r>
              <a:rPr lang="de-DE" dirty="0" err="1"/>
              <a:t>for</a:t>
            </a:r>
            <a:r>
              <a:rPr lang="de-DE" dirty="0"/>
              <a:t> Business English </a:t>
            </a:r>
            <a:r>
              <a:rPr lang="de-DE" dirty="0" err="1"/>
              <a:t>Program</a:t>
            </a:r>
            <a:r>
              <a:rPr lang="de-DE" dirty="0"/>
              <a:t> in IF, WS 23 /24</a:t>
            </a:r>
          </a:p>
        </p:txBody>
      </p:sp>
      <p:sp>
        <p:nvSpPr>
          <p:cNvPr id="3" name="Inhaltsplatzhalter 2"/>
          <p:cNvSpPr>
            <a:spLocks noGrp="1"/>
          </p:cNvSpPr>
          <p:nvPr>
            <p:ph idx="1"/>
          </p:nvPr>
        </p:nvSpPr>
        <p:spPr/>
        <p:txBody>
          <a:bodyPr>
            <a:normAutofit/>
          </a:bodyPr>
          <a:lstStyle/>
          <a:p>
            <a:pPr marL="0" indent="0">
              <a:buNone/>
            </a:pPr>
            <a:r>
              <a:rPr lang="de-DE" dirty="0" err="1"/>
              <a:t>Latest</a:t>
            </a:r>
            <a:r>
              <a:rPr lang="de-DE" dirty="0"/>
              <a:t> </a:t>
            </a:r>
            <a:r>
              <a:rPr lang="de-DE" dirty="0" err="1"/>
              <a:t>schedule</a:t>
            </a:r>
            <a:r>
              <a:rPr lang="de-DE" dirty="0"/>
              <a:t> on </a:t>
            </a:r>
            <a:r>
              <a:rPr lang="de-DE" dirty="0" err="1"/>
              <a:t>Fra</a:t>
            </a:r>
            <a:r>
              <a:rPr lang="de-DE" dirty="0"/>
              <a:t>-UAS Website:</a:t>
            </a:r>
          </a:p>
          <a:p>
            <a:pPr marL="0" indent="0">
              <a:buNone/>
            </a:pPr>
            <a:r>
              <a:rPr lang="de-DE" b="1" u="sng" dirty="0"/>
              <a:t>2nd Semester:  English </a:t>
            </a:r>
            <a:r>
              <a:rPr lang="de-DE" b="1" u="sng" dirty="0" err="1"/>
              <a:t>for</a:t>
            </a:r>
            <a:r>
              <a:rPr lang="de-DE" b="1" u="sng" dirty="0"/>
              <a:t> </a:t>
            </a:r>
            <a:r>
              <a:rPr lang="de-DE" b="1" u="sng" dirty="0" err="1"/>
              <a:t>Finance</a:t>
            </a:r>
            <a:r>
              <a:rPr lang="de-DE" b="1" u="sng" dirty="0"/>
              <a:t> (C1)</a:t>
            </a:r>
          </a:p>
          <a:p>
            <a:pPr marL="0" indent="0">
              <a:buNone/>
            </a:pPr>
            <a:r>
              <a:rPr lang="de-DE" sz="2600" dirty="0">
                <a:solidFill>
                  <a:schemeClr val="accent1"/>
                </a:solidFill>
              </a:rPr>
              <a:t>English </a:t>
            </a:r>
            <a:r>
              <a:rPr lang="de-DE" sz="2600" dirty="0" err="1">
                <a:solidFill>
                  <a:schemeClr val="accent1"/>
                </a:solidFill>
              </a:rPr>
              <a:t>for</a:t>
            </a:r>
            <a:r>
              <a:rPr lang="de-DE" sz="2600" dirty="0">
                <a:solidFill>
                  <a:schemeClr val="accent1"/>
                </a:solidFill>
              </a:rPr>
              <a:t> Finance (Slawney) Mondays, Blocks 2 and 3, BCN-202 </a:t>
            </a:r>
          </a:p>
          <a:p>
            <a:pPr marL="0" indent="0">
              <a:buNone/>
            </a:pPr>
            <a:r>
              <a:rPr lang="de-DE" b="1" u="sng" dirty="0"/>
              <a:t>3rd Semester: English </a:t>
            </a:r>
            <a:r>
              <a:rPr lang="de-DE" b="1" u="sng" dirty="0" err="1"/>
              <a:t>for</a:t>
            </a:r>
            <a:r>
              <a:rPr lang="de-DE" b="1" u="sng" dirty="0"/>
              <a:t> </a:t>
            </a:r>
            <a:r>
              <a:rPr lang="de-DE" b="1" u="sng" dirty="0" err="1"/>
              <a:t>Presentations</a:t>
            </a:r>
            <a:r>
              <a:rPr lang="de-DE" b="1" u="sng" dirty="0"/>
              <a:t> (C1)</a:t>
            </a:r>
          </a:p>
          <a:p>
            <a:pPr marL="0" indent="0">
              <a:buNone/>
            </a:pPr>
            <a:r>
              <a:rPr lang="de-DE" sz="2600" dirty="0">
                <a:solidFill>
                  <a:schemeClr val="tx2"/>
                </a:solidFill>
              </a:rPr>
              <a:t>English </a:t>
            </a:r>
            <a:r>
              <a:rPr lang="de-DE" sz="2600" dirty="0" err="1">
                <a:solidFill>
                  <a:schemeClr val="tx2"/>
                </a:solidFill>
              </a:rPr>
              <a:t>for</a:t>
            </a:r>
            <a:r>
              <a:rPr lang="de-DE" sz="2600" dirty="0">
                <a:solidFill>
                  <a:schemeClr val="tx2"/>
                </a:solidFill>
              </a:rPr>
              <a:t> </a:t>
            </a:r>
            <a:r>
              <a:rPr lang="de-DE" sz="2600" dirty="0" err="1">
                <a:solidFill>
                  <a:schemeClr val="tx2"/>
                </a:solidFill>
              </a:rPr>
              <a:t>Presentations</a:t>
            </a:r>
            <a:r>
              <a:rPr lang="de-DE" sz="2600" dirty="0">
                <a:solidFill>
                  <a:schemeClr val="tx2"/>
                </a:solidFill>
              </a:rPr>
              <a:t> (Slawney) </a:t>
            </a:r>
            <a:r>
              <a:rPr lang="de-DE" sz="2600" dirty="0" err="1">
                <a:solidFill>
                  <a:schemeClr val="tx2"/>
                </a:solidFill>
              </a:rPr>
              <a:t>Tuesdays</a:t>
            </a:r>
            <a:r>
              <a:rPr lang="de-DE" sz="2600" dirty="0">
                <a:solidFill>
                  <a:schemeClr val="tx2"/>
                </a:solidFill>
              </a:rPr>
              <a:t>, Blocks 1 and 2 4-408.  </a:t>
            </a:r>
          </a:p>
        </p:txBody>
      </p:sp>
    </p:spTree>
    <p:extLst>
      <p:ext uri="{BB962C8B-B14F-4D97-AF65-F5344CB8AC3E}">
        <p14:creationId xmlns:p14="http://schemas.microsoft.com/office/powerpoint/2010/main" val="3294602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Course Level in CEFR System</a:t>
            </a:r>
          </a:p>
        </p:txBody>
      </p:sp>
      <p:sp>
        <p:nvSpPr>
          <p:cNvPr id="3" name="Inhaltsplatzhalter 2"/>
          <p:cNvSpPr>
            <a:spLocks noGrp="1"/>
          </p:cNvSpPr>
          <p:nvPr>
            <p:ph idx="1"/>
          </p:nvPr>
        </p:nvSpPr>
        <p:spPr/>
        <p:txBody>
          <a:bodyPr>
            <a:normAutofit/>
          </a:bodyPr>
          <a:lstStyle/>
          <a:p>
            <a:pPr marL="0" indent="0">
              <a:buNone/>
            </a:pPr>
            <a:r>
              <a:rPr lang="en-US" dirty="0"/>
              <a:t>These courses in International Finance are both at the </a:t>
            </a:r>
            <a:r>
              <a:rPr lang="en-US" dirty="0">
                <a:solidFill>
                  <a:srgbClr val="FF0000"/>
                </a:solidFill>
              </a:rPr>
              <a:t>C1</a:t>
            </a:r>
            <a:r>
              <a:rPr lang="en-US" dirty="0"/>
              <a:t> CEFR level (learn about the Global Scale of English at </a:t>
            </a:r>
            <a:r>
              <a:rPr lang="en-US" dirty="0">
                <a:hlinkClick r:id="rId2"/>
              </a:rPr>
              <a:t>www.englishscale.com</a:t>
            </a:r>
            <a:r>
              <a:rPr lang="en-US" dirty="0"/>
              <a:t>).  This is a </a:t>
            </a:r>
            <a:r>
              <a:rPr lang="en-US" i="1" dirty="0"/>
              <a:t>Proficient</a:t>
            </a:r>
            <a:r>
              <a:rPr lang="en-US" dirty="0"/>
              <a:t> and </a:t>
            </a:r>
            <a:r>
              <a:rPr lang="en-US" i="1" dirty="0"/>
              <a:t>Advanced</a:t>
            </a:r>
            <a:r>
              <a:rPr lang="en-US" dirty="0"/>
              <a:t> level of English.  </a:t>
            </a:r>
          </a:p>
          <a:p>
            <a:pPr marL="0" indent="0">
              <a:buNone/>
            </a:pPr>
            <a:r>
              <a:rPr lang="en-US" dirty="0"/>
              <a:t>In Business English this encompasses </a:t>
            </a:r>
            <a:r>
              <a:rPr lang="en-US" i="1" dirty="0"/>
              <a:t>Higher</a:t>
            </a:r>
            <a:r>
              <a:rPr lang="en-US" dirty="0"/>
              <a:t> Business Communication Skills (presentations, negotiations, meetings, Emails, phone calls, report writing, etc.)  </a:t>
            </a:r>
          </a:p>
          <a:p>
            <a:pPr marL="0" indent="0">
              <a:buNone/>
            </a:pPr>
            <a:endParaRPr lang="de-DE" dirty="0"/>
          </a:p>
        </p:txBody>
      </p:sp>
    </p:spTree>
    <p:extLst>
      <p:ext uri="{BB962C8B-B14F-4D97-AF65-F5344CB8AC3E}">
        <p14:creationId xmlns:p14="http://schemas.microsoft.com/office/powerpoint/2010/main" val="1323999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Common European Framework (CEFR)</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3728" y="1560275"/>
            <a:ext cx="5184576" cy="4876742"/>
          </a:xfrm>
        </p:spPr>
      </p:pic>
    </p:spTree>
    <p:extLst>
      <p:ext uri="{BB962C8B-B14F-4D97-AF65-F5344CB8AC3E}">
        <p14:creationId xmlns:p14="http://schemas.microsoft.com/office/powerpoint/2010/main" val="3524341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What</a:t>
            </a:r>
            <a:r>
              <a:rPr lang="de-DE" dirty="0"/>
              <a:t> </a:t>
            </a:r>
            <a:r>
              <a:rPr lang="de-DE" dirty="0" err="1"/>
              <a:t>is</a:t>
            </a:r>
            <a:r>
              <a:rPr lang="de-DE" dirty="0"/>
              <a:t> </a:t>
            </a:r>
            <a:r>
              <a:rPr lang="de-DE" dirty="0" err="1"/>
              <a:t>the</a:t>
            </a:r>
            <a:r>
              <a:rPr lang="de-DE" dirty="0"/>
              <a:t> C1 Level?</a:t>
            </a:r>
          </a:p>
        </p:txBody>
      </p:sp>
      <p:sp>
        <p:nvSpPr>
          <p:cNvPr id="3" name="Inhaltsplatzhalter 2"/>
          <p:cNvSpPr>
            <a:spLocks noGrp="1"/>
          </p:cNvSpPr>
          <p:nvPr>
            <p:ph idx="1"/>
          </p:nvPr>
        </p:nvSpPr>
        <p:spPr/>
        <p:txBody>
          <a:bodyPr>
            <a:normAutofit fontScale="70000" lnSpcReduction="20000"/>
          </a:bodyPr>
          <a:lstStyle/>
          <a:p>
            <a:pPr marL="0" indent="0">
              <a:buNone/>
            </a:pPr>
            <a:r>
              <a:rPr lang="en-US" b="1" dirty="0"/>
              <a:t>Advanced </a:t>
            </a:r>
            <a:r>
              <a:rPr lang="en-US" dirty="0"/>
              <a:t>English level C1 is the fifth level of English in the </a:t>
            </a:r>
            <a:r>
              <a:rPr lang="en-US" dirty="0">
                <a:hlinkClick r:id="rId2"/>
              </a:rPr>
              <a:t>Common European Framework of Reference (CEFR)</a:t>
            </a:r>
            <a:r>
              <a:rPr lang="en-US" dirty="0"/>
              <a:t>, a definition of different language levels written by the Council of Europe. In everyday speech, this level might be called “advanced”, and that is the official level descriptor for this level as well, also used by EF SET. At this level, students can function independently and with a great deal of precision on a wide variety of subjects and in almost any setting without any prior preparation.</a:t>
            </a:r>
          </a:p>
          <a:p>
            <a:pPr marL="0" indent="0">
              <a:buNone/>
            </a:pPr>
            <a:endParaRPr lang="en-US" b="1" dirty="0"/>
          </a:p>
          <a:p>
            <a:pPr marL="0" indent="0">
              <a:buNone/>
            </a:pPr>
            <a:r>
              <a:rPr lang="en-US" b="1" dirty="0"/>
              <a:t>How to tell you're at a C1 level in English</a:t>
            </a:r>
          </a:p>
          <a:p>
            <a:pPr marL="0" indent="0">
              <a:buNone/>
            </a:pPr>
            <a:r>
              <a:rPr lang="en-US" dirty="0"/>
              <a:t>The best way to tell if you are at a C1 level in English is to take a high-quality standardized test. On the Moodle course for the English courses in International Finance is a recognized test and on the next slide are the  corresponding C1 scores.</a:t>
            </a:r>
          </a:p>
          <a:p>
            <a:pPr marL="0" indent="0">
              <a:buNone/>
            </a:pPr>
            <a:endParaRPr lang="de-DE" dirty="0"/>
          </a:p>
        </p:txBody>
      </p:sp>
    </p:spTree>
    <p:extLst>
      <p:ext uri="{BB962C8B-B14F-4D97-AF65-F5344CB8AC3E}">
        <p14:creationId xmlns:p14="http://schemas.microsoft.com/office/powerpoint/2010/main" val="51583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Test </a:t>
            </a:r>
            <a:r>
              <a:rPr lang="de-DE" dirty="0" err="1"/>
              <a:t>Scores</a:t>
            </a:r>
            <a:r>
              <a:rPr lang="de-DE" dirty="0"/>
              <a:t> </a:t>
            </a:r>
            <a:r>
              <a:rPr lang="de-DE" dirty="0" err="1"/>
              <a:t>Equivalent</a:t>
            </a:r>
            <a:r>
              <a:rPr lang="de-DE" dirty="0"/>
              <a:t> </a:t>
            </a:r>
            <a:r>
              <a:rPr lang="de-DE" dirty="0" err="1"/>
              <a:t>to</a:t>
            </a:r>
            <a:r>
              <a:rPr lang="de-DE" dirty="0"/>
              <a:t> C1</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465442860"/>
              </p:ext>
            </p:extLst>
          </p:nvPr>
        </p:nvGraphicFramePr>
        <p:xfrm>
          <a:off x="467544" y="1412776"/>
          <a:ext cx="8229600" cy="356616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0">
                <a:tc>
                  <a:txBody>
                    <a:bodyPr/>
                    <a:lstStyle/>
                    <a:p>
                      <a:r>
                        <a:rPr lang="de-DE" dirty="0">
                          <a:solidFill>
                            <a:schemeClr val="tx1"/>
                          </a:solidFill>
                        </a:rPr>
                        <a:t>Test Name</a:t>
                      </a:r>
                    </a:p>
                  </a:txBody>
                  <a:tcPr anchor="ctr">
                    <a:lnL>
                      <a:noFill/>
                    </a:lnL>
                    <a:lnR>
                      <a:noFill/>
                    </a:lnR>
                    <a:lnT>
                      <a:noFill/>
                    </a:lnT>
                    <a:lnB>
                      <a:noFill/>
                    </a:lnB>
                  </a:tcPr>
                </a:tc>
                <a:tc>
                  <a:txBody>
                    <a:bodyPr/>
                    <a:lstStyle/>
                    <a:p>
                      <a:r>
                        <a:rPr lang="en-US" dirty="0"/>
                        <a:t>     Score equivalent to the C1 level</a:t>
                      </a:r>
                    </a:p>
                  </a:txBody>
                  <a:tcPr anchor="ctr">
                    <a:lnL>
                      <a:noFill/>
                    </a:lnL>
                    <a:lnR>
                      <a:noFill/>
                    </a:lnR>
                    <a:lnT>
                      <a:noFill/>
                    </a:lnT>
                    <a:lnB>
                      <a:noFill/>
                    </a:lnB>
                  </a:tcPr>
                </a:tc>
                <a:extLst>
                  <a:ext uri="{0D108BD9-81ED-4DB2-BD59-A6C34878D82A}">
                    <a16:rowId xmlns:a16="http://schemas.microsoft.com/office/drawing/2014/main" val="10000"/>
                  </a:ext>
                </a:extLst>
              </a:tr>
              <a:tr h="0">
                <a:tc>
                  <a:txBody>
                    <a:bodyPr/>
                    <a:lstStyle/>
                    <a:p>
                      <a:endParaRPr lang="de-DE" dirty="0"/>
                    </a:p>
                    <a:p>
                      <a:r>
                        <a:rPr lang="de-DE" dirty="0"/>
                        <a:t>FRA</a:t>
                      </a:r>
                      <a:r>
                        <a:rPr lang="de-DE" baseline="0" dirty="0"/>
                        <a:t> UAS  Sprachtest</a:t>
                      </a:r>
                    </a:p>
                    <a:p>
                      <a:endParaRPr lang="de-DE" dirty="0"/>
                    </a:p>
                  </a:txBody>
                  <a:tcPr anchor="ctr">
                    <a:lnL>
                      <a:noFill/>
                    </a:lnL>
                    <a:lnR>
                      <a:noFill/>
                    </a:lnR>
                    <a:lnT>
                      <a:noFill/>
                    </a:lnT>
                    <a:lnB>
                      <a:noFill/>
                    </a:lnB>
                  </a:tcPr>
                </a:tc>
                <a:tc>
                  <a:txBody>
                    <a:bodyPr/>
                    <a:lstStyle/>
                    <a:p>
                      <a:r>
                        <a:rPr lang="de-DE" dirty="0">
                          <a:solidFill>
                            <a:srgbClr val="FF0000"/>
                          </a:solidFill>
                        </a:rPr>
                        <a:t>55&lt;&gt;65</a:t>
                      </a:r>
                      <a:r>
                        <a:rPr lang="de-DE" baseline="0" dirty="0">
                          <a:solidFill>
                            <a:srgbClr val="FF0000"/>
                          </a:solidFill>
                        </a:rPr>
                        <a:t> </a:t>
                      </a:r>
                      <a:r>
                        <a:rPr lang="de-DE" baseline="0" dirty="0"/>
                        <a:t>(out </a:t>
                      </a:r>
                      <a:r>
                        <a:rPr lang="de-DE" baseline="0" dirty="0" err="1"/>
                        <a:t>of</a:t>
                      </a:r>
                      <a:r>
                        <a:rPr lang="de-DE" baseline="0" dirty="0"/>
                        <a:t> 70)</a:t>
                      </a:r>
                      <a:endParaRPr lang="de-DE" dirty="0"/>
                    </a:p>
                  </a:txBody>
                  <a:tcPr anchor="ctr">
                    <a:lnL>
                      <a:noFill/>
                    </a:lnL>
                    <a:lnR>
                      <a:noFill/>
                    </a:lnR>
                    <a:lnT>
                      <a:noFill/>
                    </a:lnT>
                    <a:lnB>
                      <a:noFill/>
                    </a:lnB>
                  </a:tcPr>
                </a:tc>
                <a:extLst>
                  <a:ext uri="{0D108BD9-81ED-4DB2-BD59-A6C34878D82A}">
                    <a16:rowId xmlns:a16="http://schemas.microsoft.com/office/drawing/2014/main" val="10001"/>
                  </a:ext>
                </a:extLst>
              </a:tr>
              <a:tr h="0">
                <a:tc>
                  <a:txBody>
                    <a:bodyPr/>
                    <a:lstStyle/>
                    <a:p>
                      <a:r>
                        <a:rPr lang="de-DE" dirty="0"/>
                        <a:t>IELTS</a:t>
                      </a:r>
                    </a:p>
                  </a:txBody>
                  <a:tcPr anchor="ctr">
                    <a:lnL>
                      <a:noFill/>
                    </a:lnL>
                    <a:lnR>
                      <a:noFill/>
                    </a:lnR>
                    <a:lnT>
                      <a:noFill/>
                    </a:lnT>
                    <a:lnB>
                      <a:noFill/>
                    </a:lnB>
                  </a:tcPr>
                </a:tc>
                <a:tc>
                  <a:txBody>
                    <a:bodyPr/>
                    <a:lstStyle/>
                    <a:p>
                      <a:r>
                        <a:rPr lang="de-DE" dirty="0"/>
                        <a:t>6.5-7.5</a:t>
                      </a:r>
                    </a:p>
                  </a:txBody>
                  <a:tcPr anchor="ctr">
                    <a:lnL>
                      <a:noFill/>
                    </a:lnL>
                    <a:lnR>
                      <a:noFill/>
                    </a:lnR>
                    <a:lnT>
                      <a:noFill/>
                    </a:lnT>
                    <a:lnB>
                      <a:noFill/>
                    </a:lnB>
                  </a:tcPr>
                </a:tc>
                <a:extLst>
                  <a:ext uri="{0D108BD9-81ED-4DB2-BD59-A6C34878D82A}">
                    <a16:rowId xmlns:a16="http://schemas.microsoft.com/office/drawing/2014/main" val="10002"/>
                  </a:ext>
                </a:extLst>
              </a:tr>
              <a:tr h="0">
                <a:tc>
                  <a:txBody>
                    <a:bodyPr/>
                    <a:lstStyle/>
                    <a:p>
                      <a:endParaRPr lang="de-DE" dirty="0"/>
                    </a:p>
                    <a:p>
                      <a:r>
                        <a:rPr lang="de-DE" dirty="0"/>
                        <a:t>TOEIC Listening</a:t>
                      </a:r>
                    </a:p>
                  </a:txBody>
                  <a:tcPr anchor="ctr">
                    <a:lnL>
                      <a:noFill/>
                    </a:lnL>
                    <a:lnR>
                      <a:noFill/>
                    </a:lnR>
                    <a:lnT>
                      <a:noFill/>
                    </a:lnT>
                    <a:lnB>
                      <a:noFill/>
                    </a:lnB>
                  </a:tcPr>
                </a:tc>
                <a:tc>
                  <a:txBody>
                    <a:bodyPr/>
                    <a:lstStyle/>
                    <a:p>
                      <a:r>
                        <a:rPr lang="de-DE"/>
                        <a:t>490-495</a:t>
                      </a:r>
                    </a:p>
                  </a:txBody>
                  <a:tcPr anchor="ctr">
                    <a:lnL>
                      <a:noFill/>
                    </a:lnL>
                    <a:lnR>
                      <a:noFill/>
                    </a:lnR>
                    <a:lnT>
                      <a:noFill/>
                    </a:lnT>
                    <a:lnB>
                      <a:noFill/>
                    </a:lnB>
                  </a:tcPr>
                </a:tc>
                <a:extLst>
                  <a:ext uri="{0D108BD9-81ED-4DB2-BD59-A6C34878D82A}">
                    <a16:rowId xmlns:a16="http://schemas.microsoft.com/office/drawing/2014/main" val="10003"/>
                  </a:ext>
                </a:extLst>
              </a:tr>
              <a:tr h="0">
                <a:tc>
                  <a:txBody>
                    <a:bodyPr/>
                    <a:lstStyle/>
                    <a:p>
                      <a:endParaRPr lang="de-DE" dirty="0"/>
                    </a:p>
                    <a:p>
                      <a:r>
                        <a:rPr lang="de-DE" dirty="0"/>
                        <a:t>TOEIC Reading</a:t>
                      </a:r>
                    </a:p>
                  </a:txBody>
                  <a:tcPr anchor="ctr">
                    <a:lnL>
                      <a:noFill/>
                    </a:lnL>
                    <a:lnR>
                      <a:noFill/>
                    </a:lnR>
                    <a:lnT>
                      <a:noFill/>
                    </a:lnT>
                    <a:lnB>
                      <a:noFill/>
                    </a:lnB>
                  </a:tcPr>
                </a:tc>
                <a:tc>
                  <a:txBody>
                    <a:bodyPr/>
                    <a:lstStyle/>
                    <a:p>
                      <a:r>
                        <a:rPr lang="de-DE"/>
                        <a:t>455-495</a:t>
                      </a:r>
                    </a:p>
                  </a:txBody>
                  <a:tcPr anchor="ctr">
                    <a:lnL>
                      <a:noFill/>
                    </a:lnL>
                    <a:lnR>
                      <a:noFill/>
                    </a:lnR>
                    <a:lnT>
                      <a:noFill/>
                    </a:lnT>
                    <a:lnB>
                      <a:noFill/>
                    </a:lnB>
                  </a:tcPr>
                </a:tc>
                <a:extLst>
                  <a:ext uri="{0D108BD9-81ED-4DB2-BD59-A6C34878D82A}">
                    <a16:rowId xmlns:a16="http://schemas.microsoft.com/office/drawing/2014/main" val="10004"/>
                  </a:ext>
                </a:extLst>
              </a:tr>
              <a:tr h="0">
                <a:tc>
                  <a:txBody>
                    <a:bodyPr/>
                    <a:lstStyle/>
                    <a:p>
                      <a:endParaRPr lang="de-DE" dirty="0"/>
                    </a:p>
                    <a:p>
                      <a:r>
                        <a:rPr lang="de-DE" dirty="0"/>
                        <a:t>-TOEFL</a:t>
                      </a:r>
                    </a:p>
                  </a:txBody>
                  <a:tcPr anchor="ctr">
                    <a:lnL>
                      <a:noFill/>
                    </a:lnL>
                    <a:lnR>
                      <a:noFill/>
                    </a:lnR>
                    <a:lnT>
                      <a:noFill/>
                    </a:lnT>
                    <a:lnB>
                      <a:noFill/>
                    </a:lnB>
                  </a:tcPr>
                </a:tc>
                <a:tc>
                  <a:txBody>
                    <a:bodyPr/>
                    <a:lstStyle/>
                    <a:p>
                      <a:r>
                        <a:rPr lang="de-DE" dirty="0"/>
                        <a:t>95-120</a:t>
                      </a:r>
                    </a:p>
                  </a:txBody>
                  <a:tcPr anchor="ctr">
                    <a:lnL>
                      <a:noFill/>
                    </a:lnL>
                    <a:lnR>
                      <a:noFill/>
                    </a:lnR>
                    <a:lnT>
                      <a:noFill/>
                    </a:lnT>
                    <a:lnB>
                      <a:noFill/>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16152615"/>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4022</Words>
  <Application>Microsoft Macintosh PowerPoint</Application>
  <PresentationFormat>On-screen Show (4:3)</PresentationFormat>
  <Paragraphs>294</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Space Grotesk Medium</vt:lpstr>
      <vt:lpstr>Larissa</vt:lpstr>
      <vt:lpstr>International Finance  </vt:lpstr>
      <vt:lpstr>The Slides for this Orientation Session are Available as Download…</vt:lpstr>
      <vt:lpstr>Kick-Off Topics </vt:lpstr>
      <vt:lpstr>Welcome</vt:lpstr>
      <vt:lpstr>Course Schedule for Business English Program in IF, WS 23 /24</vt:lpstr>
      <vt:lpstr>Course Level in CEFR System</vt:lpstr>
      <vt:lpstr>Common European Framework (CEFR)</vt:lpstr>
      <vt:lpstr>What is the C1 Level?</vt:lpstr>
      <vt:lpstr>Test Scores Equivalent to C1</vt:lpstr>
      <vt:lpstr>What Can You Do With a C1 Level?</vt:lpstr>
      <vt:lpstr>C1 English Skills in Detail</vt:lpstr>
      <vt:lpstr>CampUAS Courses</vt:lpstr>
      <vt:lpstr>Semester abroad? Daad Sprachnachweis</vt:lpstr>
      <vt:lpstr>DAAD Information about Language Ceritificate</vt:lpstr>
      <vt:lpstr>Link to DAAD Sprachzertifikat Form</vt:lpstr>
      <vt:lpstr>Course Programs and Assignments</vt:lpstr>
      <vt:lpstr>IF „English for Finance“ </vt:lpstr>
      <vt:lpstr>IF „English for Presentations“: Summary</vt:lpstr>
      <vt:lpstr>Learning Material for „English for Finance“</vt:lpstr>
      <vt:lpstr>DAAD C1 Sprachzeugnis</vt:lpstr>
      <vt:lpstr>Curricula for „English for Finance“</vt:lpstr>
      <vt:lpstr>Approach to EfF Lessons</vt:lpstr>
      <vt:lpstr>Approach to EfF Lessons</vt:lpstr>
      <vt:lpstr>What to Do Every Week in English for Finance</vt:lpstr>
      <vt:lpstr>„English for Finance“: Written Reports </vt:lpstr>
      <vt:lpstr>Sample Writing Assignment #2 for English for Finance</vt:lpstr>
      <vt:lpstr>Learning Material for „English for Presentations“</vt:lpstr>
      <vt:lpstr>Curricula for „English for Presentations“</vt:lpstr>
      <vt:lpstr>Form of Classes for EfP</vt:lpstr>
      <vt:lpstr>„English for Presentations“: Group Project (Sample from Previous Semester)</vt:lpstr>
      <vt:lpstr>How to Do the Group Work in „English for Presentations“</vt:lpstr>
      <vt:lpstr>Format of Project Work (Sample Project Works on campUAS)</vt:lpstr>
      <vt:lpstr>What to Expect During a Class</vt:lpstr>
      <vt:lpstr>Study Tips</vt:lpstr>
      <vt:lpstr>Contact to Program Coordinator</vt:lpstr>
      <vt:lpstr>Additional Language Courses at University Language Center</vt:lpstr>
      <vt:lpstr>FSZ Language courses</vt:lpstr>
      <vt:lpstr>Fachsprachenzertifikat</vt:lpstr>
      <vt:lpstr>Speexx</vt:lpstr>
      <vt:lpstr>EUniTa</vt:lpstr>
      <vt:lpstr>Any questions???</vt:lpstr>
      <vt:lpstr>Getting to Know You</vt:lpstr>
      <vt:lpstr>What you need to do today with remaining time</vt:lpstr>
      <vt:lpstr>What You Need to Do With Remaining Lesson Time Today</vt:lpstr>
      <vt:lpstr>Mandatory Entrance Exam: CAMPUAS</vt:lpstr>
      <vt:lpstr>Thank You</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Finance</dc:title>
  <dc:creator>Slawney, James</dc:creator>
  <cp:lastModifiedBy>j slawney</cp:lastModifiedBy>
  <cp:revision>66</cp:revision>
  <cp:lastPrinted>2023-10-18T08:00:48Z</cp:lastPrinted>
  <dcterms:created xsi:type="dcterms:W3CDTF">2014-10-20T05:00:18Z</dcterms:created>
  <dcterms:modified xsi:type="dcterms:W3CDTF">2025-10-14T12:32:36Z</dcterms:modified>
</cp:coreProperties>
</file>