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89" r:id="rId5"/>
    <p:sldId id="270" r:id="rId6"/>
    <p:sldId id="272" r:id="rId7"/>
    <p:sldId id="273" r:id="rId8"/>
    <p:sldId id="290" r:id="rId9"/>
    <p:sldId id="274" r:id="rId10"/>
    <p:sldId id="292" r:id="rId11"/>
    <p:sldId id="275" r:id="rId12"/>
    <p:sldId id="276" r:id="rId13"/>
    <p:sldId id="277" r:id="rId14"/>
    <p:sldId id="293" r:id="rId15"/>
    <p:sldId id="278" r:id="rId16"/>
    <p:sldId id="279" r:id="rId17"/>
    <p:sldId id="291" r:id="rId18"/>
    <p:sldId id="280" r:id="rId19"/>
    <p:sldId id="294" r:id="rId20"/>
    <p:sldId id="295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57" r:id="rId30"/>
    <p:sldId id="259" r:id="rId31"/>
    <p:sldId id="260" r:id="rId32"/>
    <p:sldId id="261" r:id="rId33"/>
    <p:sldId id="262" r:id="rId34"/>
    <p:sldId id="296" r:id="rId35"/>
    <p:sldId id="297" r:id="rId36"/>
    <p:sldId id="263" r:id="rId37"/>
    <p:sldId id="264" r:id="rId38"/>
    <p:sldId id="265" r:id="rId39"/>
    <p:sldId id="266" r:id="rId40"/>
    <p:sldId id="26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18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c:style val="2"/>
  <c:chart>
    <c:title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 (USD billions)</c:v>
                </c:pt>
              </c:strCache>
            </c:strRef>
          </c:tx>
          <c:invertIfNegative val="1"/>
          <c:cat>
            <c:strRef>
              <c:f>Sheet1!$A$2:$A$4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2.2799999999999998</c:v>
                </c:pt>
                <c:pt idx="1">
                  <c:v>2.81</c:v>
                </c:pt>
                <c:pt idx="2">
                  <c:v>3.51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B-48B0-8143-5279950E4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c:style val="2"/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 (USD millions)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701</c:v>
                </c:pt>
                <c:pt idx="1">
                  <c:v>823</c:v>
                </c:pt>
                <c:pt idx="2">
                  <c:v>903</c:v>
                </c:pt>
                <c:pt idx="3">
                  <c:v>1080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90-464A-A137-CC257178D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791784"/>
        <c:axId val="2140495176"/>
      </c:lineChart>
      <c:catAx>
        <c:axId val="2118791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0495176"/>
        <c:crosses val="autoZero"/>
        <c:auto val="1"/>
        <c:lblAlgn val="ctr"/>
        <c:lblOffset val="100"/>
        <c:noMultiLvlLbl val="0"/>
      </c:catAx>
      <c:valAx>
        <c:axId val="2140495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791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„English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Presentations</a:t>
            </a:r>
            <a:r>
              <a:rPr lang="de-DE" dirty="0"/>
              <a:t>“ </a:t>
            </a:r>
            <a:r>
              <a:rPr lang="de-DE" dirty="0" err="1"/>
              <a:t>Lesson</a:t>
            </a:r>
            <a:r>
              <a:rPr lang="de-DE" dirty="0"/>
              <a:t> 1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Fintech Startup Analysis –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Business Frameworks in English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Dr. Slawney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26753-5966-F084-FC67-9CF7DC851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Porter‘s</a:t>
            </a:r>
            <a:r>
              <a:rPr lang="de-DE" dirty="0"/>
              <a:t> Five Forces </a:t>
            </a:r>
            <a:r>
              <a:rPr lang="de-DE" dirty="0" err="1"/>
              <a:t>Advanced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FF9256C-7140-3A8C-2B1A-992D7515C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34" y="1600200"/>
            <a:ext cx="805013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2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EC31E-4FEC-DCAF-FF36-D36F10DC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Language Focus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BD41CB-3731-CE67-7165-13D9D94FA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“Competition is intense due to…”</a:t>
            </a:r>
          </a:p>
          <a:p>
            <a:r>
              <a:rPr lang="en-US" dirty="0"/>
              <a:t>“Customers have strong bargaining power because…”</a:t>
            </a:r>
          </a:p>
          <a:p>
            <a:r>
              <a:rPr lang="en-US" dirty="0"/>
              <a:t>“There is a high threat of…”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31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76BE8-A7CB-1B8E-A4AD-694A189A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SWOT Framework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AEF162-35C1-FB13-8E80-69F127DBC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Internal						External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Strengths</a:t>
            </a:r>
            <a:r>
              <a:rPr lang="de-DE" dirty="0"/>
              <a:t>					</a:t>
            </a:r>
            <a:r>
              <a:rPr lang="de-DE" dirty="0" err="1"/>
              <a:t>Opportunities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Weaknesses</a:t>
            </a:r>
            <a:r>
              <a:rPr lang="de-DE" dirty="0"/>
              <a:t>				</a:t>
            </a:r>
            <a:r>
              <a:rPr lang="de-DE" dirty="0" err="1"/>
              <a:t>Threats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414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304EB2-5AE7-CCB5-CC55-2908FC004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Explanation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SWOT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B9FD67-27D3-CDB5-84F3-573B97498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Strengths → advantages</a:t>
            </a:r>
          </a:p>
          <a:p>
            <a:r>
              <a:rPr lang="en-US" dirty="0"/>
              <a:t>Weaknesses → problems</a:t>
            </a:r>
          </a:p>
          <a:p>
            <a:r>
              <a:rPr lang="en-US" dirty="0"/>
              <a:t>Opportunities → growth chances</a:t>
            </a:r>
          </a:p>
          <a:p>
            <a:r>
              <a:rPr lang="en-US" dirty="0"/>
              <a:t>Threats → risks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990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21F5E-0283-9E42-1313-26CB18FD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SWOT Analysis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E48DD77-EB68-A005-F5E5-D1CB01133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436" y="1600200"/>
            <a:ext cx="585712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14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588EE-B7A1-195B-41E6-16284556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Language Focus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F4E236-E0E5-6A37-9909-E4A7E1650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 key strength is…”</a:t>
            </a:r>
          </a:p>
          <a:p>
            <a:r>
              <a:rPr lang="en-US" dirty="0"/>
              <a:t>“A major weakness is…”</a:t>
            </a:r>
          </a:p>
          <a:p>
            <a:r>
              <a:rPr lang="en-US" dirty="0"/>
              <a:t>“An opportunity could be…”</a:t>
            </a:r>
          </a:p>
          <a:p>
            <a:r>
              <a:rPr lang="en-US" dirty="0"/>
              <a:t>“A serious threat is…”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0949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8FE3A-97A1-CC11-C525-29575A8F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Example</a:t>
            </a:r>
            <a:r>
              <a:rPr lang="de-DE" dirty="0"/>
              <a:t>: SaaS (Software </a:t>
            </a:r>
            <a:r>
              <a:rPr lang="de-DE" dirty="0" err="1"/>
              <a:t>as</a:t>
            </a:r>
            <a:r>
              <a:rPr lang="de-DE" dirty="0"/>
              <a:t> a Service)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F801E2-7CA2-5DD5-9CEB-17C5AA59B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in:</a:t>
            </a:r>
          </a:p>
          <a:p>
            <a:r>
              <a:rPr lang="en-US" dirty="0"/>
              <a:t>1 Strength</a:t>
            </a:r>
          </a:p>
          <a:p>
            <a:r>
              <a:rPr lang="en-US" dirty="0"/>
              <a:t>1 Weakness</a:t>
            </a:r>
          </a:p>
          <a:p>
            <a:r>
              <a:rPr lang="en-US" dirty="0"/>
              <a:t>1 Opportunity</a:t>
            </a:r>
          </a:p>
          <a:p>
            <a:r>
              <a:rPr lang="en-US" dirty="0"/>
              <a:t>1 Threat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5975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5D644-22EF-2198-315B-7DB6FF2C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Porter‘s</a:t>
            </a:r>
            <a:r>
              <a:rPr lang="de-DE" dirty="0"/>
              <a:t> Five Forces Applied </a:t>
            </a:r>
            <a:r>
              <a:rPr lang="de-DE" dirty="0" err="1"/>
              <a:t>to</a:t>
            </a:r>
            <a:r>
              <a:rPr lang="de-DE" dirty="0"/>
              <a:t> an SaaS Company (SAP)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F6B41AC-CF60-CAA0-93C2-28616D51D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077" y="1600200"/>
            <a:ext cx="598384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6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DD8CF-47D7-ED21-8C68-7FBD8CEC0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UNIT ECONOMICS (LTV/CAC)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1A6BCD-9E04-E107-E138-D42E6D553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Idea</a:t>
            </a:r>
          </a:p>
          <a:p>
            <a:endParaRPr lang="en-US" dirty="0"/>
          </a:p>
          <a:p>
            <a:r>
              <a:rPr lang="en-US" dirty="0"/>
              <a:t>CAC = Cost to acquire a customer</a:t>
            </a:r>
          </a:p>
          <a:p>
            <a:r>
              <a:rPr lang="en-US" dirty="0"/>
              <a:t>LTV = Profit from a customer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(LTV = Life-time value, not loan-to-value ratio)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006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E6ACD-0DE2-3902-BB2C-546AB888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How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Calculate</a:t>
            </a:r>
            <a:r>
              <a:rPr lang="de-DE" dirty="0"/>
              <a:t> Customer Lifetime Value (LTV)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B8BE8D4-1E77-2136-67B2-17D5A1250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74610"/>
            <a:ext cx="8229600" cy="21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E5E6E-E02E-BD21-A069-78B57435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Lesson</a:t>
            </a:r>
            <a:r>
              <a:rPr lang="de-DE" dirty="0"/>
              <a:t> </a:t>
            </a:r>
            <a:r>
              <a:rPr lang="de-DE" dirty="0" err="1"/>
              <a:t>Objectives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1A6DDA-A14B-C0FE-93E7-9BB1663D4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the end of this lesson, you will: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Understand 4 key business frameworks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academic/business English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Analyze Fintech startups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Come up with a structured evaluation of KLARNA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549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89351-90B9-5A06-4CFD-F18E1100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wrong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LTV:CAC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1725FC3-27B6-6E4C-1864-67F4B7664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05782"/>
            <a:ext cx="822960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82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9530F-2D1E-AE70-FC2C-0ECB16732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Rule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0F23E3-D0C5-84C4-D0F3-A21F736E6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LTV &gt; CAC → GOOD</a:t>
            </a:r>
          </a:p>
          <a:p>
            <a:r>
              <a:rPr lang="de-DE" dirty="0"/>
              <a:t>LTV &lt; CAC → BAD</a:t>
            </a:r>
          </a:p>
        </p:txBody>
      </p:sp>
    </p:spTree>
    <p:extLst>
      <p:ext uri="{BB962C8B-B14F-4D97-AF65-F5344CB8AC3E}">
        <p14:creationId xmlns:p14="http://schemas.microsoft.com/office/powerpoint/2010/main" val="127997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33C23-4F7F-C987-3735-DE3EB2BE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3F0F6F-757B-A5DE-7C43-11967FC2C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 = €50  </a:t>
            </a:r>
          </a:p>
          <a:p>
            <a:r>
              <a:rPr lang="en-US" dirty="0"/>
              <a:t>LTV = €120</a:t>
            </a:r>
          </a:p>
          <a:p>
            <a:r>
              <a:rPr lang="en-US" dirty="0"/>
              <a:t>👉 Is this sustainable?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3359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96673-3242-D742-8D3D-472C77309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Language Focus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8FDC07-9951-0368-CE13-A5A4E5C70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business is profitable per customer”</a:t>
            </a:r>
          </a:p>
          <a:p>
            <a:r>
              <a:rPr lang="en-US" dirty="0"/>
              <a:t>“Customer acquisition is too expensive”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6119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333C6-088B-1986-E054-0E7C73972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Practice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54C78B-80BB-5826-1206-DA2408133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Scenario 1:</a:t>
            </a:r>
          </a:p>
          <a:p>
            <a:pPr marL="0" indent="0">
              <a:buNone/>
            </a:pPr>
            <a:r>
              <a:rPr lang="en-US" dirty="0"/>
              <a:t>LTV = 80</a:t>
            </a:r>
          </a:p>
          <a:p>
            <a:pPr marL="0" indent="0">
              <a:buNone/>
            </a:pPr>
            <a:r>
              <a:rPr lang="en-US" dirty="0"/>
              <a:t>CAC = 100</a:t>
            </a:r>
          </a:p>
          <a:p>
            <a:pPr marL="0" indent="0">
              <a:buNone/>
            </a:pPr>
            <a:r>
              <a:rPr lang="en-US" b="1" dirty="0"/>
              <a:t>Scenario 2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LTV = 200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CAC = 70</a:t>
            </a:r>
          </a:p>
          <a:p>
            <a:pPr marL="0" indent="0">
              <a:buNone/>
            </a:pPr>
            <a:r>
              <a:rPr lang="en-US" b="1" dirty="0"/>
              <a:t>Task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Good or bad?</a:t>
            </a:r>
          </a:p>
        </p:txBody>
      </p:sp>
    </p:spTree>
    <p:extLst>
      <p:ext uri="{BB962C8B-B14F-4D97-AF65-F5344CB8AC3E}">
        <p14:creationId xmlns:p14="http://schemas.microsoft.com/office/powerpoint/2010/main" val="836276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18AEF-C903-0644-BC72-C5AC169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VC DECISION FRAMEWORK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9096AE-0C79-265D-85C6-A0FB5FF6C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VC Thinking</a:t>
            </a:r>
          </a:p>
          <a:p>
            <a:endParaRPr lang="en-US" dirty="0"/>
          </a:p>
          <a:p>
            <a:r>
              <a:rPr lang="en-US" dirty="0"/>
              <a:t>High risk → need high return</a:t>
            </a:r>
          </a:p>
          <a:p>
            <a:r>
              <a:rPr lang="en-US" dirty="0"/>
              <a:t>Many startups fail</a:t>
            </a:r>
          </a:p>
          <a:p>
            <a:r>
              <a:rPr lang="en-US" dirty="0"/>
              <a:t>Few must succeed BIG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009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C2644-9BF4-A8B4-143D-40175957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Risk </a:t>
            </a:r>
            <a:r>
              <a:rPr lang="de-DE" dirty="0" err="1"/>
              <a:t>vs</a:t>
            </a:r>
            <a:r>
              <a:rPr lang="de-DE" dirty="0"/>
              <a:t> Return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E906FE-CA34-146C-4654-72BC7CB38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		</a:t>
            </a:r>
            <a:r>
              <a:rPr lang="en-US" b="1" dirty="0"/>
              <a:t>Low Return		High Return</a:t>
            </a:r>
          </a:p>
          <a:p>
            <a:pPr marL="0" indent="0">
              <a:buNone/>
            </a:pPr>
            <a:r>
              <a:rPr lang="en-US" b="1" dirty="0"/>
              <a:t>Low Risk</a:t>
            </a:r>
            <a:r>
              <a:rPr lang="en-US" dirty="0"/>
              <a:t>	Safe					Ideal</a:t>
            </a:r>
          </a:p>
          <a:p>
            <a:pPr marL="0" indent="0">
              <a:buNone/>
            </a:pPr>
            <a:r>
              <a:rPr lang="en-US" b="1" dirty="0"/>
              <a:t>High Risk</a:t>
            </a:r>
            <a:r>
              <a:rPr lang="en-US" dirty="0"/>
              <a:t>	Avoid				VC Target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762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857C0D-676E-8633-8260-A88052D1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Language Focus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E595F8-E6C8-1748-416F-8B1B77870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“This investment is attractive because…”</a:t>
            </a:r>
          </a:p>
          <a:p>
            <a:r>
              <a:rPr lang="en-US" dirty="0"/>
              <a:t>“The risk outweighs the return because…”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981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C93FE-E50B-0B2C-F698-6F62B0FE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„Start-Up Kids“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8A1390-4F53-47BC-71FB-2D4C1FD8B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 will watch a short documentary called “Start-Up Kids” about five young entrepreneurs in Silicon Valley and their five start-up ideas.</a:t>
            </a:r>
          </a:p>
          <a:p>
            <a:pPr marL="0" indent="0">
              <a:buNone/>
            </a:pPr>
            <a:r>
              <a:rPr lang="en-US" dirty="0"/>
              <a:t>Which would you invest in?</a:t>
            </a:r>
          </a:p>
          <a:p>
            <a:pPr marL="0" indent="0">
              <a:buNone/>
            </a:pPr>
            <a:r>
              <a:rPr lang="en-US" dirty="0"/>
              <a:t>Classify the different businesses.</a:t>
            </a:r>
          </a:p>
          <a:p>
            <a:r>
              <a:rPr lang="en-US" dirty="0"/>
              <a:t>Safe, slow growth</a:t>
            </a:r>
          </a:p>
          <a:p>
            <a:r>
              <a:rPr lang="en-US" dirty="0"/>
              <a:t>Risky, high growth</a:t>
            </a:r>
          </a:p>
          <a:p>
            <a:r>
              <a:rPr lang="en-US" dirty="0"/>
              <a:t>Medium risk</a:t>
            </a:r>
          </a:p>
          <a:p>
            <a:pPr marL="0" indent="0">
              <a:buNone/>
            </a:pPr>
            <a:r>
              <a:rPr lang="en-US" dirty="0"/>
              <a:t>Explain your choice.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5843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KLARNA Case Study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U</a:t>
            </a:r>
            <a:r>
              <a:rPr lang="de-DE" dirty="0"/>
              <a:t>se</a:t>
            </a:r>
            <a:r>
              <a:rPr dirty="0"/>
              <a:t> key frameworks</a:t>
            </a:r>
          </a:p>
          <a:p>
            <a:r>
              <a:rPr dirty="0"/>
              <a:t>Apply to Klarna using real data</a:t>
            </a:r>
          </a:p>
          <a:p>
            <a:r>
              <a:rPr dirty="0"/>
              <a:t>Interpret charts</a:t>
            </a:r>
          </a:p>
          <a:p>
            <a:r>
              <a:rPr dirty="0"/>
              <a:t>Write investment analysis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38F70-0AB7-A56E-5C3B-9C2A23E0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Fintech?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2EFB11-FEA1-1653-6CC1-36957E2F8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+ Technology</a:t>
            </a:r>
          </a:p>
          <a:p>
            <a:r>
              <a:rPr lang="en-US" dirty="0"/>
              <a:t>Examples: </a:t>
            </a:r>
          </a:p>
          <a:p>
            <a:r>
              <a:rPr lang="en-US" dirty="0"/>
              <a:t>Mobile payments</a:t>
            </a:r>
          </a:p>
          <a:p>
            <a:r>
              <a:rPr lang="en-US" dirty="0"/>
              <a:t>Digital banks</a:t>
            </a:r>
          </a:p>
          <a:p>
            <a:r>
              <a:rPr lang="en-US" dirty="0"/>
              <a:t>Lending platforms</a:t>
            </a:r>
          </a:p>
          <a:p>
            <a:r>
              <a:rPr lang="en-US" dirty="0"/>
              <a:t>Question:</a:t>
            </a:r>
          </a:p>
          <a:p>
            <a:pPr marL="0" indent="0">
              <a:buNone/>
            </a:pPr>
            <a:r>
              <a:rPr lang="en-US" dirty="0"/>
              <a:t>What Fintech apps do you know? (See chart)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9665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Klarna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Founded: 2005</a:t>
            </a:r>
          </a:p>
          <a:p>
            <a:r>
              <a:t>~111M users</a:t>
            </a:r>
          </a:p>
          <a:p>
            <a:r>
              <a:t>~850k merchants</a:t>
            </a:r>
          </a:p>
          <a:p>
            <a:r>
              <a:t>Buy Now Pay Later platform</a:t>
            </a:r>
          </a:p>
          <a:p>
            <a:r>
              <a:t>Global operations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Revenue Growth (Klarna 2023–2025)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914400" y="13716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Revenue Trend (Quarterly 2025)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914400" y="13716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Profitability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Revenue is growing</a:t>
            </a:r>
          </a:p>
          <a:p>
            <a:r>
              <a:t>But margins are thin</a:t>
            </a:r>
          </a:p>
          <a:p>
            <a:r>
              <a:t>Credit losses and marketing costs are high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53463-4B87-2B0F-E1AD-91AFA7C8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What</a:t>
            </a:r>
            <a:r>
              <a:rPr lang="de-DE" dirty="0"/>
              <a:t> Happens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Do Not Pay </a:t>
            </a:r>
            <a:r>
              <a:rPr lang="de-DE" dirty="0" err="1"/>
              <a:t>Your</a:t>
            </a:r>
            <a:r>
              <a:rPr lang="de-DE" dirty="0"/>
              <a:t> KLARNA Bill?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09BEA2D-3A6B-C92F-265C-AD40C9DA1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468" y="1600200"/>
            <a:ext cx="554706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68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0ADF7-90EC-394E-7308-E20255EBF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Happening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Unpaid</a:t>
            </a:r>
            <a:r>
              <a:rPr lang="de-DE" dirty="0"/>
              <a:t> </a:t>
            </a:r>
            <a:r>
              <a:rPr lang="de-DE" dirty="0" err="1"/>
              <a:t>Debt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BNPL </a:t>
            </a:r>
            <a:r>
              <a:rPr lang="de-DE" dirty="0" err="1"/>
              <a:t>Sector</a:t>
            </a:r>
            <a:r>
              <a:rPr lang="de-DE" dirty="0"/>
              <a:t>?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6106B96-519C-8358-8D53-B8870618F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7354" y="1867444"/>
            <a:ext cx="4396153" cy="437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02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Porter’s Five Forces (Klarna)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High competition (PayPal, Apple Pay)</a:t>
            </a:r>
          </a:p>
          <a:p>
            <a:r>
              <a:t>High customer power</a:t>
            </a:r>
          </a:p>
          <a:p>
            <a:r>
              <a:t>Moderate entry barriers</a:t>
            </a:r>
          </a:p>
          <a:p>
            <a:r>
              <a:t>High substitutes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SWOT Analysis (Klarna)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Strengths: strong brand, scale</a:t>
            </a:r>
          </a:p>
          <a:p>
            <a:r>
              <a:t>Weaknesses: losses, CAC</a:t>
            </a:r>
          </a:p>
          <a:p>
            <a:r>
              <a:t>Opportunities: global expansion</a:t>
            </a:r>
          </a:p>
          <a:p>
            <a:r>
              <a:t>Threats: regulation, competition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Unit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CAC: high marketing cost</a:t>
            </a:r>
          </a:p>
          <a:p>
            <a:r>
              <a:t>LTV: depends on customer repayment</a:t>
            </a:r>
          </a:p>
          <a:p>
            <a:r>
              <a:t>Key question: Is LTV &gt; CAC?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VC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High growth potential</a:t>
            </a:r>
          </a:p>
          <a:p>
            <a:r>
              <a:t>High financial and credit risk</a:t>
            </a:r>
          </a:p>
          <a:p>
            <a:r>
              <a:t>Thin profitability</a:t>
            </a:r>
          </a:p>
          <a:p>
            <a:r>
              <a:t>Uncertain long-term returns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3AE0C-8D7F-2162-1FD0-D2CA82F1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Top Fintech Apps Worldwide 2020 </a:t>
            </a:r>
            <a:r>
              <a:rPr lang="de-DE" dirty="0" err="1"/>
              <a:t>by</a:t>
            </a:r>
            <a:r>
              <a:rPr lang="de-DE" dirty="0"/>
              <a:t> Downloads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F7B3B7B-613D-D767-4116-F574037A0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172" y="1600200"/>
            <a:ext cx="759565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20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Writing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Evaluate Klarna using frameworks</a:t>
            </a:r>
          </a:p>
          <a:p>
            <a:r>
              <a:rPr dirty="0"/>
              <a:t>Use data from charts</a:t>
            </a:r>
          </a:p>
          <a:p>
            <a:r>
              <a:rPr dirty="0"/>
              <a:t>Make investment recommendation</a:t>
            </a:r>
            <a:endParaRPr lang="de-DE" dirty="0"/>
          </a:p>
          <a:p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group</a:t>
            </a:r>
            <a:r>
              <a:rPr lang="de-DE"/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7457-DFA4-6AEE-9831-865561568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Analyze Startups?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261FD0-9DEA-9A56-DC8E-980208FE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Investors want profit</a:t>
            </a:r>
          </a:p>
          <a:p>
            <a:r>
              <a:rPr lang="en-US" dirty="0"/>
              <a:t>Startups have risk</a:t>
            </a:r>
          </a:p>
          <a:p>
            <a:r>
              <a:rPr lang="en-US" dirty="0"/>
              <a:t>Need tools to evaluate:</a:t>
            </a:r>
          </a:p>
          <a:p>
            <a:pPr lvl="1"/>
            <a:r>
              <a:rPr lang="en-US" dirty="0"/>
              <a:t>Competition</a:t>
            </a:r>
          </a:p>
          <a:p>
            <a:pPr lvl="1"/>
            <a:r>
              <a:rPr lang="en-US" dirty="0"/>
              <a:t>Profitability</a:t>
            </a:r>
          </a:p>
          <a:p>
            <a:pPr lvl="1"/>
            <a:r>
              <a:rPr lang="en-US" dirty="0"/>
              <a:t>Growth potential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650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7A829-BD82-C794-996D-FAEE68F9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Success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Start </a:t>
            </a:r>
            <a:r>
              <a:rPr lang="de-DE" dirty="0" err="1"/>
              <a:t>Ups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8B6828-D064-2E9C-96A8-3A77D4C90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watch</a:t>
            </a:r>
            <a:r>
              <a:rPr lang="de-DE" dirty="0"/>
              <a:t> a TED </a:t>
            </a:r>
            <a:r>
              <a:rPr lang="de-DE" dirty="0" err="1"/>
              <a:t>video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Bill Gross </a:t>
            </a:r>
            <a:r>
              <a:rPr lang="de-DE" dirty="0" err="1"/>
              <a:t>presents</a:t>
            </a:r>
            <a:r>
              <a:rPr lang="de-DE" dirty="0"/>
              <a:t> </a:t>
            </a:r>
            <a:r>
              <a:rPr lang="de-DE" dirty="0" err="1"/>
              <a:t>his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start-ups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him</a:t>
            </a:r>
            <a:r>
              <a:rPr lang="de-DE" dirty="0"/>
              <a:t>?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145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5DB3A-64A2-B35F-2264-0D310F4C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Porter‘s</a:t>
            </a:r>
            <a:r>
              <a:rPr lang="de-DE" dirty="0"/>
              <a:t> Five Forces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E8DB05-E588-9F73-8910-021E3F608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Competitive rivalry</a:t>
            </a:r>
          </a:p>
          <a:p>
            <a:r>
              <a:rPr lang="en-US" dirty="0"/>
              <a:t>Threat of new entrants</a:t>
            </a:r>
          </a:p>
          <a:p>
            <a:r>
              <a:rPr lang="en-US" dirty="0"/>
              <a:t>Bargaining power of customers</a:t>
            </a:r>
          </a:p>
          <a:p>
            <a:r>
              <a:rPr lang="en-US" dirty="0"/>
              <a:t>Bargaining power of suppliers</a:t>
            </a:r>
          </a:p>
          <a:p>
            <a:r>
              <a:rPr lang="en-US" dirty="0"/>
              <a:t>Threat of substitutes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214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EC72B-B35E-FA9B-6EC7-3C0AC9CC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Porter‘s</a:t>
            </a:r>
            <a:r>
              <a:rPr lang="de-DE" dirty="0"/>
              <a:t> Five Forces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2002016-64F2-647A-DA9E-DF7A12E4B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73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00347-ADCD-CBC4-051B-213D32EE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Simple Explanation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D09BB5-7BA4-F7D9-F9B8-2D1458BD0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competitors → tough market</a:t>
            </a:r>
          </a:p>
          <a:p>
            <a:r>
              <a:rPr lang="en-US" dirty="0"/>
              <a:t>Easy entry → more competition</a:t>
            </a:r>
          </a:p>
          <a:p>
            <a:r>
              <a:rPr lang="en-US" dirty="0"/>
              <a:t>Strong customers → lower prices</a:t>
            </a:r>
          </a:p>
          <a:p>
            <a:r>
              <a:rPr lang="en-US" dirty="0"/>
              <a:t>Strong suppliers → higher costs</a:t>
            </a:r>
          </a:p>
          <a:p>
            <a:r>
              <a:rPr lang="en-US" dirty="0"/>
              <a:t>Substitutes → customers switch easily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8696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Microsoft Office PowerPoint</Application>
  <PresentationFormat>Bildschirmpräsentation (4:3)</PresentationFormat>
  <Paragraphs>168</Paragraphs>
  <Slides>40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„English for Presentations“ Lesson 1</vt:lpstr>
      <vt:lpstr>Lesson Objectives</vt:lpstr>
      <vt:lpstr>What is Fintech?</vt:lpstr>
      <vt:lpstr>Top Fintech Apps Worldwide 2020 by Downloads</vt:lpstr>
      <vt:lpstr>Why Analyze Startups?</vt:lpstr>
      <vt:lpstr>Success Factors for Start Ups</vt:lpstr>
      <vt:lpstr>Porter‘s Five Forces</vt:lpstr>
      <vt:lpstr>Porter‘s Five Forces</vt:lpstr>
      <vt:lpstr>Simple Explanation</vt:lpstr>
      <vt:lpstr>Porter‘s Five Forces Advanced</vt:lpstr>
      <vt:lpstr>Language Focus</vt:lpstr>
      <vt:lpstr>SWOT Framework</vt:lpstr>
      <vt:lpstr>Explanation of the SWOT</vt:lpstr>
      <vt:lpstr>SWOT Analysis</vt:lpstr>
      <vt:lpstr>Language Focus</vt:lpstr>
      <vt:lpstr>Example: SaaS (Software as a Service)</vt:lpstr>
      <vt:lpstr>Porter‘s Five Forces Applied to an SaaS Company (SAP)</vt:lpstr>
      <vt:lpstr>UNIT ECONOMICS (LTV/CAC)</vt:lpstr>
      <vt:lpstr>How to Calculate Customer Lifetime Value (LTV)</vt:lpstr>
      <vt:lpstr>What is wrong with LTV:CAC</vt:lpstr>
      <vt:lpstr>The Rule</vt:lpstr>
      <vt:lpstr>Example</vt:lpstr>
      <vt:lpstr>Language Focus</vt:lpstr>
      <vt:lpstr>Practice</vt:lpstr>
      <vt:lpstr>VC DECISION FRAMEWORK</vt:lpstr>
      <vt:lpstr>Risk vs Return</vt:lpstr>
      <vt:lpstr>Language Focus</vt:lpstr>
      <vt:lpstr>„Start-Up Kids“</vt:lpstr>
      <vt:lpstr>KLARNA Case Study</vt:lpstr>
      <vt:lpstr>Klarna Overview</vt:lpstr>
      <vt:lpstr>Revenue Growth (Klarna 2023–2025)</vt:lpstr>
      <vt:lpstr>Revenue Trend (Quarterly 2025)</vt:lpstr>
      <vt:lpstr>Profitability Challenge</vt:lpstr>
      <vt:lpstr>What Happens When You Do Not Pay Your KLARNA Bill?</vt:lpstr>
      <vt:lpstr>What is Happening to Unpaid Debt in the BNPL Sector?</vt:lpstr>
      <vt:lpstr>Porter’s Five Forces (Klarna)</vt:lpstr>
      <vt:lpstr>SWOT Analysis (Klarna)</vt:lpstr>
      <vt:lpstr>Unit Economics</vt:lpstr>
      <vt:lpstr>VC Perspective</vt:lpstr>
      <vt:lpstr>Writing Task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Slawney, James</dc:creator>
  <cp:keywords/>
  <dc:description>generated using python-pptx</dc:description>
  <cp:lastModifiedBy>Slawney, James</cp:lastModifiedBy>
  <cp:revision>3</cp:revision>
  <dcterms:created xsi:type="dcterms:W3CDTF">2013-01-27T09:14:16Z</dcterms:created>
  <dcterms:modified xsi:type="dcterms:W3CDTF">2026-04-22T13:59:52Z</dcterms:modified>
  <cp:category/>
</cp:coreProperties>
</file>